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48" r:id="rId2"/>
    <p:sldId id="1016" r:id="rId3"/>
    <p:sldId id="1017" r:id="rId4"/>
    <p:sldId id="1018" r:id="rId5"/>
    <p:sldId id="1019" r:id="rId6"/>
    <p:sldId id="1020" r:id="rId7"/>
    <p:sldId id="1021" r:id="rId8"/>
    <p:sldId id="1022" r:id="rId9"/>
    <p:sldId id="998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33" autoAdjust="0"/>
  </p:normalViewPr>
  <p:slideViewPr>
    <p:cSldViewPr>
      <p:cViewPr>
        <p:scale>
          <a:sx n="70" d="100"/>
          <a:sy n="70" d="100"/>
        </p:scale>
        <p:origin x="-10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C0F9F-5080-4C4A-A7A2-5FB8239724C6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5C31D-5E1B-4CBB-8156-5D56CF1C5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076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713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476" y="0"/>
            <a:ext cx="305713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9745F-EBD2-49F7-989B-273424AE6F64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493" y="4421934"/>
            <a:ext cx="5642279" cy="4188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82"/>
            <a:ext cx="305713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476" y="8842382"/>
            <a:ext cx="305713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D75D8-9263-4E3A-98AD-F54EA702A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6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9A6B-8BE9-43AB-9747-2E99C2C0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7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Status of Universal Health Coverage</a:t>
            </a:r>
            <a:b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Assam</a:t>
            </a:r>
            <a:endParaRPr lang="en-IN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19812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(Dated </a:t>
            </a:r>
            <a:r>
              <a:rPr lang="en-US" sz="3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9</a:t>
            </a:r>
            <a:r>
              <a:rPr lang="en-US" sz="3600" b="1" baseline="30000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th</a:t>
            </a:r>
            <a:r>
              <a:rPr lang="en-US" sz="3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January 2014)</a:t>
            </a:r>
            <a:endParaRPr lang="en-US" sz="36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" name="Picture 2" descr="D:\wamp\www\NRHM\images\NRHM_Log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810000"/>
            <a:ext cx="1295400" cy="991742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49576" y="5181600"/>
            <a:ext cx="746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+mj-lt"/>
                <a:cs typeface="Sakkal Majalla" pitchFamily="2" charset="-78"/>
              </a:rPr>
              <a:t>National Rural Health Mission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+mj-lt"/>
                <a:cs typeface="Sakkal Majalla" pitchFamily="2" charset="-78"/>
              </a:rPr>
              <a:t>Department of Health &amp; Family Welfare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+mj-lt"/>
                <a:cs typeface="Sakkal Majalla" pitchFamily="2" charset="-78"/>
              </a:rPr>
              <a:t>Govt. of Assam</a:t>
            </a:r>
            <a:endParaRPr lang="en-US" sz="2400" b="1" dirty="0">
              <a:solidFill>
                <a:srgbClr val="0000FF"/>
              </a:solidFill>
              <a:latin typeface="+mj-lt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85800"/>
            <a:ext cx="8305800" cy="9144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000" b="1" dirty="0" err="1" smtClean="0"/>
              <a:t>Jorhat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Kamrup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Sonitpur</a:t>
            </a:r>
            <a:r>
              <a:rPr lang="en-US" sz="2000" dirty="0" smtClean="0"/>
              <a:t> districts of Assam have been selected for piloting the Universal Health Coverage (UHC) in the order of Priority.</a:t>
            </a:r>
          </a:p>
          <a:p>
            <a:pPr algn="just" eaLnBrk="1" hangingPunct="1"/>
            <a:r>
              <a:rPr lang="en-US" sz="2000" dirty="0" smtClean="0"/>
              <a:t>Status of Health Indicators of the Pilot Districts are:</a:t>
            </a:r>
            <a:endParaRPr lang="en-US" sz="2000" dirty="0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CC0000"/>
                </a:solidFill>
                <a:latin typeface="Calibri" pitchFamily="34" charset="0"/>
              </a:rPr>
              <a:t>Selection of Pilot District for implementation of UHC </a:t>
            </a:r>
            <a:endParaRPr lang="en-US" sz="2800" b="1" dirty="0">
              <a:solidFill>
                <a:srgbClr val="CC0000"/>
              </a:solidFill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52600"/>
          <a:ext cx="8229600" cy="4995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371600"/>
                <a:gridCol w="1447800"/>
                <a:gridCol w="1447800"/>
                <a:gridCol w="1752600"/>
              </a:tblGrid>
              <a:tr h="453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Indicators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Jorhat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Kamrup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Sonitpur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Assam</a:t>
                      </a:r>
                      <a:endParaRPr lang="en-US" sz="1600" dirty="0"/>
                    </a:p>
                  </a:txBody>
                  <a:tcPr/>
                </a:tc>
              </a:tr>
              <a:tr h="453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TFR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2.1</a:t>
                      </a:r>
                    </a:p>
                    <a:p>
                      <a:pPr algn="ctr"/>
                      <a:r>
                        <a:rPr lang="en-US" sz="1400" dirty="0" smtClean="0"/>
                        <a:t>(AHS – 2011-12)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</a:tr>
              <a:tr h="6999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 Use of Family Planning Method (Any</a:t>
                      </a:r>
                      <a:r>
                        <a:rPr lang="en-US" sz="1600" baseline="0" dirty="0" smtClean="0"/>
                        <a:t> method)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65.5%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400" dirty="0" smtClean="0"/>
                        <a:t>(AHS – 2011-12)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76.0%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63.3%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65.1%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</a:tr>
              <a:tr h="453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Safe Delivery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82.8%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400" dirty="0" smtClean="0"/>
                        <a:t>(AHS – 2011-12)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83.3%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62.7%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68.1%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</a:tr>
              <a:tr h="453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 Immunization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71.3%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400" dirty="0" smtClean="0"/>
                        <a:t>(AHS – 2011-12)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58.5%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62.2%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61.4%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</a:tr>
              <a:tr h="453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55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400" dirty="0" smtClean="0"/>
                        <a:t>(AHS – 2011-12)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42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65</a:t>
                      </a:r>
                      <a:endParaRPr lang="en-US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55</a:t>
                      </a:r>
                    </a:p>
                    <a:p>
                      <a:pPr algn="ctr"/>
                      <a:r>
                        <a:rPr lang="en-US" sz="1600" dirty="0" smtClean="0"/>
                        <a:t>(SRS, 2012)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</a:tr>
              <a:tr h="4536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MMR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436</a:t>
                      </a:r>
                    </a:p>
                    <a:p>
                      <a:pPr algn="ctr"/>
                      <a:r>
                        <a:rPr lang="en-US" sz="1400" dirty="0" smtClean="0"/>
                        <a:t>(Upper Assam Division)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(AHS – 2011-12)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325</a:t>
                      </a:r>
                    </a:p>
                    <a:p>
                      <a:pPr algn="ctr"/>
                      <a:r>
                        <a:rPr lang="en-US" sz="1400" dirty="0" smtClean="0"/>
                        <a:t>(Lower Assam Division)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314</a:t>
                      </a:r>
                    </a:p>
                    <a:p>
                      <a:pPr algn="ctr"/>
                      <a:r>
                        <a:rPr lang="en-US" sz="1400" dirty="0" smtClean="0"/>
                        <a:t>(North Assam Division)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328</a:t>
                      </a:r>
                    </a:p>
                    <a:p>
                      <a:pPr algn="ctr"/>
                      <a:r>
                        <a:rPr lang="en-US" sz="1600" dirty="0" smtClean="0"/>
                        <a:t>(SRS,</a:t>
                      </a:r>
                      <a:r>
                        <a:rPr lang="en-US" sz="1600" baseline="0" dirty="0" smtClean="0"/>
                        <a:t> 2010-12)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347</a:t>
                      </a:r>
                      <a:endParaRPr lang="en-US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(AHS – 2011-12)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Calibri" pitchFamily="34" charset="0"/>
              </a:rPr>
              <a:t>Status of Health Facilities in the selected Pilot District for implementation of UHC </a:t>
            </a:r>
            <a:endParaRPr lang="en-US" sz="2400" b="1" dirty="0">
              <a:solidFill>
                <a:srgbClr val="CC0000"/>
              </a:solidFill>
              <a:latin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963276"/>
          <a:ext cx="8610600" cy="5330844"/>
        </p:xfrm>
        <a:graphic>
          <a:graphicData uri="http://schemas.openxmlformats.org/drawingml/2006/table">
            <a:tbl>
              <a:tblPr/>
              <a:tblGrid>
                <a:gridCol w="609599"/>
                <a:gridCol w="1698821"/>
                <a:gridCol w="744651"/>
                <a:gridCol w="744651"/>
                <a:gridCol w="744651"/>
                <a:gridCol w="791626"/>
                <a:gridCol w="762000"/>
                <a:gridCol w="2514601"/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latin typeface="+mn-lt"/>
                        </a:rPr>
                        <a:t>Sl</a:t>
                      </a:r>
                      <a:r>
                        <a:rPr lang="en-US" sz="1200" b="1" i="0" u="none" strike="noStrike" dirty="0">
                          <a:latin typeface="+mn-lt"/>
                        </a:rPr>
                        <a:t> No.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+mn-lt"/>
                        </a:rPr>
                        <a:t>Name of District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+mn-lt"/>
                        </a:rPr>
                        <a:t>No. of Sub </a:t>
                      </a:r>
                      <a:r>
                        <a:rPr lang="en-US" sz="1200" b="1" i="0" u="none" strike="noStrike" dirty="0" err="1">
                          <a:latin typeface="+mn-lt"/>
                        </a:rPr>
                        <a:t>Centres</a:t>
                      </a:r>
                      <a:endParaRPr lang="en-US" sz="1200" b="1" i="0" u="none" strike="noStrike" dirty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+mn-lt"/>
                        </a:rPr>
                        <a:t>No. of PHCs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+mn-lt"/>
                        </a:rPr>
                        <a:t>No. of CHCs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+mn-lt"/>
                        </a:rPr>
                        <a:t>No. of Sub </a:t>
                      </a:r>
                      <a:r>
                        <a:rPr lang="en-US" sz="1200" b="1" i="0" u="none" strike="noStrike" dirty="0" smtClean="0">
                          <a:latin typeface="+mn-lt"/>
                        </a:rPr>
                        <a:t>Divisional </a:t>
                      </a:r>
                      <a:r>
                        <a:rPr lang="en-US" sz="1200" b="1" i="0" u="none" strike="noStrike" dirty="0">
                          <a:latin typeface="+mn-lt"/>
                        </a:rPr>
                        <a:t>Hospitals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+mn-lt"/>
                        </a:rPr>
                        <a:t>No. of District Hospitals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+mn-lt"/>
                        </a:rPr>
                        <a:t>Medical </a:t>
                      </a:r>
                      <a:r>
                        <a:rPr lang="en-US" sz="1200" b="1" i="0" u="none" strike="noStrike" dirty="0" smtClean="0">
                          <a:latin typeface="+mn-lt"/>
                        </a:rPr>
                        <a:t>College &amp; Super Specialty Care</a:t>
                      </a:r>
                      <a:endParaRPr lang="en-US" sz="1200" b="1" i="0" u="none" strike="noStrike" dirty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19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+mn-lt"/>
                        </a:rPr>
                        <a:t>JORHAT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144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43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4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+mn-lt"/>
                        </a:rPr>
                        <a:t>-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231775" algn="l" fontAlgn="ctr">
                        <a:buFont typeface="Wingdings" pitchFamily="2" charset="2"/>
                        <a:buChar char="Ø"/>
                      </a:pPr>
                      <a:r>
                        <a:rPr lang="en-US" sz="1600" b="0" i="0" u="none" strike="noStrike" dirty="0" err="1" smtClean="0">
                          <a:latin typeface="+mn-lt"/>
                        </a:rPr>
                        <a:t>Jorhat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 Medical College &amp; Hospital </a:t>
                      </a:r>
                      <a:r>
                        <a:rPr lang="en-US" sz="1600" b="0" i="0" u="none" strike="noStrike" dirty="0" smtClean="0">
                          <a:latin typeface="+mn-lt"/>
                          <a:sym typeface="Wingdings" pitchFamily="2" charset="2"/>
                        </a:rPr>
                        <a:t>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 functioning</a:t>
                      </a:r>
                    </a:p>
                    <a:p>
                      <a:pPr marL="231775" indent="-231775" algn="l" fontAlgn="ctr">
                        <a:buFont typeface="Wingdings" pitchFamily="2" charset="2"/>
                        <a:buNone/>
                      </a:pP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+mn-lt"/>
                        </a:rPr>
                        <a:t>KAMRUP METRO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51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25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+mn-lt"/>
                        </a:rPr>
                        <a:t>-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+mn-lt"/>
                        </a:rPr>
                        <a:t>-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31775" marR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dirty="0" err="1" smtClean="0">
                          <a:latin typeface="+mn-lt"/>
                        </a:rPr>
                        <a:t>Gauhati</a:t>
                      </a:r>
                      <a:r>
                        <a:rPr lang="en-US" sz="1600" dirty="0" smtClean="0">
                          <a:latin typeface="+mn-lt"/>
                        </a:rPr>
                        <a:t> Medical College &amp; Hospital </a:t>
                      </a:r>
                      <a:r>
                        <a:rPr lang="en-US" sz="1600" dirty="0" smtClean="0">
                          <a:latin typeface="+mn-lt"/>
                          <a:sym typeface="Wingdings" pitchFamily="2" charset="2"/>
                        </a:rPr>
                        <a:t> Functioning</a:t>
                      </a:r>
                    </a:p>
                    <a:p>
                      <a:pPr marL="231775" marR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sym typeface="Wingdings" pitchFamily="2" charset="2"/>
                        </a:rPr>
                        <a:t>MMCH Annex Hospital</a:t>
                      </a:r>
                      <a:r>
                        <a:rPr lang="en-US" sz="1600" baseline="0" dirty="0" smtClean="0">
                          <a:latin typeface="+mn-lt"/>
                          <a:sym typeface="Wingdings" pitchFamily="2" charset="2"/>
                        </a:rPr>
                        <a:t> of GMCH  Functioning</a:t>
                      </a:r>
                    </a:p>
                    <a:p>
                      <a:pPr marL="231775" marR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Govt. </a:t>
                      </a:r>
                      <a:r>
                        <a:rPr lang="en-US" sz="1600" dirty="0" err="1" smtClean="0">
                          <a:latin typeface="+mn-lt"/>
                        </a:rPr>
                        <a:t>Ayurvedic</a:t>
                      </a:r>
                      <a:r>
                        <a:rPr lang="en-US" sz="1600" dirty="0" smtClean="0">
                          <a:latin typeface="+mn-lt"/>
                        </a:rPr>
                        <a:t> College &amp; Hospital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smtClean="0">
                          <a:latin typeface="+mn-lt"/>
                          <a:sym typeface="Wingdings" pitchFamily="2" charset="2"/>
                        </a:rPr>
                        <a:t> Functioning</a:t>
                      </a:r>
                      <a:endParaRPr lang="en-US" sz="1600" dirty="0" smtClean="0">
                        <a:latin typeface="+mn-lt"/>
                      </a:endParaRPr>
                    </a:p>
                    <a:p>
                      <a:pPr marL="231775" indent="-231775" algn="l" fontAlgn="ctr">
                        <a:buFont typeface="Wingdings" pitchFamily="2" charset="2"/>
                        <a:buChar char="Ø"/>
                      </a:pPr>
                      <a:r>
                        <a:rPr lang="en-US" sz="1600" dirty="0" smtClean="0">
                          <a:latin typeface="+mn-lt"/>
                        </a:rPr>
                        <a:t>Super</a:t>
                      </a:r>
                      <a:r>
                        <a:rPr lang="en-US" sz="1600" baseline="0" dirty="0" smtClean="0">
                          <a:latin typeface="+mn-lt"/>
                        </a:rPr>
                        <a:t> Specialty Hospital at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Gauhati</a:t>
                      </a:r>
                      <a:r>
                        <a:rPr lang="en-US" sz="1600" baseline="0" dirty="0" smtClean="0">
                          <a:latin typeface="+mn-lt"/>
                        </a:rPr>
                        <a:t> Medical College </a:t>
                      </a:r>
                      <a:r>
                        <a:rPr lang="en-US" sz="1600" baseline="0" dirty="0" smtClean="0">
                          <a:latin typeface="+mn-lt"/>
                          <a:sym typeface="Wingdings" pitchFamily="2" charset="2"/>
                        </a:rPr>
                        <a:t> Under Construction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 </a:t>
                      </a:r>
                    </a:p>
                    <a:p>
                      <a:pPr marL="231775" indent="-231775" algn="l" fontAlgn="ctr">
                        <a:buFont typeface="Wingdings" pitchFamily="2" charset="2"/>
                        <a:buNone/>
                      </a:pP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latin typeface="+mn-lt"/>
                        </a:rPr>
                        <a:t>KAMRUP RURAL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280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70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10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latin typeface="+mn-lt"/>
                        </a:rPr>
                        <a:t>SONITPUR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275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54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3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2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+mn-lt"/>
                        </a:rPr>
                        <a:t>1</a:t>
                      </a: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marR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600" b="0" i="0" u="none" strike="noStrike" dirty="0">
                          <a:latin typeface="+mn-lt"/>
                        </a:rPr>
                        <a:t> </a:t>
                      </a:r>
                      <a:r>
                        <a:rPr lang="en-US" sz="1600" dirty="0" err="1" smtClean="0">
                          <a:latin typeface="+mn-lt"/>
                        </a:rPr>
                        <a:t>Tezpur</a:t>
                      </a:r>
                      <a:r>
                        <a:rPr lang="en-US" sz="1600" dirty="0" smtClean="0">
                          <a:latin typeface="+mn-lt"/>
                        </a:rPr>
                        <a:t> Medical College &amp; Hospital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latin typeface="+mn-lt"/>
                          <a:sym typeface="Wingdings" pitchFamily="2" charset="2"/>
                        </a:rPr>
                        <a:t> Under Construction</a:t>
                      </a:r>
                    </a:p>
                    <a:p>
                      <a:pPr marL="231775" marR="0" indent="-231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600" dirty="0" smtClean="0">
                        <a:latin typeface="+mn-lt"/>
                      </a:endParaRPr>
                    </a:p>
                  </a:txBody>
                  <a:tcPr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38200"/>
            <a:ext cx="8534400" cy="9144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1800" b="1" dirty="0" smtClean="0"/>
              <a:t>New Medical College &amp; Hospital: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800" dirty="0" smtClean="0"/>
              <a:t>Earlier only 3 medical colleges were in Assam at Guwahati, </a:t>
            </a:r>
            <a:r>
              <a:rPr lang="en-US" sz="1800" dirty="0" err="1" smtClean="0"/>
              <a:t>Dibrugarh</a:t>
            </a:r>
            <a:r>
              <a:rPr lang="en-US" sz="1800" dirty="0" smtClean="0"/>
              <a:t> and </a:t>
            </a:r>
            <a:r>
              <a:rPr lang="en-US" sz="1800" dirty="0" err="1" smtClean="0"/>
              <a:t>Silchar</a:t>
            </a:r>
            <a:endParaRPr lang="en-US" sz="18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1800" dirty="0" smtClean="0"/>
              <a:t>New Medical College at </a:t>
            </a:r>
            <a:r>
              <a:rPr lang="en-US" sz="1800" dirty="0" err="1" smtClean="0"/>
              <a:t>Jorhat</a:t>
            </a:r>
            <a:r>
              <a:rPr lang="en-US" sz="1800" dirty="0" smtClean="0"/>
              <a:t> &amp; </a:t>
            </a:r>
            <a:r>
              <a:rPr lang="en-US" sz="1800" dirty="0" err="1" smtClean="0"/>
              <a:t>Barpeta</a:t>
            </a:r>
            <a:r>
              <a:rPr lang="en-US" sz="1800" dirty="0" smtClean="0"/>
              <a:t> made functional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800" dirty="0" smtClean="0"/>
              <a:t>Construction of Medical College at </a:t>
            </a:r>
            <a:r>
              <a:rPr lang="en-US" sz="1800" dirty="0" err="1" smtClean="0"/>
              <a:t>Tezpur</a:t>
            </a:r>
            <a:r>
              <a:rPr lang="en-US" sz="1800" dirty="0" smtClean="0"/>
              <a:t>, </a:t>
            </a:r>
            <a:r>
              <a:rPr lang="en-US" sz="1800" dirty="0" err="1" smtClean="0"/>
              <a:t>Diphu</a:t>
            </a:r>
            <a:r>
              <a:rPr lang="en-US" sz="1800" dirty="0" smtClean="0"/>
              <a:t>, </a:t>
            </a:r>
            <a:r>
              <a:rPr lang="en-US" sz="1800" dirty="0" err="1" smtClean="0"/>
              <a:t>Kokrajhar</a:t>
            </a:r>
            <a:r>
              <a:rPr lang="en-US" sz="1800" dirty="0" smtClean="0"/>
              <a:t>, </a:t>
            </a:r>
            <a:r>
              <a:rPr lang="en-US" sz="1800" dirty="0" err="1" smtClean="0"/>
              <a:t>Dhubri</a:t>
            </a:r>
            <a:r>
              <a:rPr lang="en-US" sz="1800" dirty="0" smtClean="0"/>
              <a:t> &amp; </a:t>
            </a:r>
            <a:r>
              <a:rPr lang="en-US" sz="1800" dirty="0" err="1" smtClean="0"/>
              <a:t>Lakhimpur</a:t>
            </a:r>
            <a:r>
              <a:rPr lang="en-US" sz="1800" dirty="0" smtClean="0"/>
              <a:t> is going on.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b="1" dirty="0" smtClean="0"/>
              <a:t>Two Years Diploma Course</a:t>
            </a:r>
            <a:r>
              <a:rPr lang="en-IN" sz="1800" dirty="0" smtClean="0"/>
              <a:t> in Maternal Health, </a:t>
            </a:r>
            <a:r>
              <a:rPr lang="en-IN" sz="1800" dirty="0" err="1" smtClean="0"/>
              <a:t>Pediatric</a:t>
            </a:r>
            <a:r>
              <a:rPr lang="en-IN" sz="1800" dirty="0" smtClean="0"/>
              <a:t> Medicine, Clinical </a:t>
            </a:r>
            <a:r>
              <a:rPr lang="en-IN" sz="1800" dirty="0" err="1" smtClean="0"/>
              <a:t>Anesthesiology</a:t>
            </a:r>
            <a:r>
              <a:rPr lang="en-IN" sz="1800" dirty="0" smtClean="0"/>
              <a:t> and Radiology for Regular In-Service M&amp;HO-I is initiated by Health &amp; FW </a:t>
            </a:r>
            <a:r>
              <a:rPr lang="en-IN" sz="1800" dirty="0" err="1" smtClean="0"/>
              <a:t>Deptt</a:t>
            </a:r>
            <a:r>
              <a:rPr lang="en-IN" sz="1800" dirty="0" smtClean="0"/>
              <a:t>, Govt. of Assam due to acute shortage of Specialist doctor</a:t>
            </a:r>
            <a:endParaRPr lang="en-US" sz="1800" b="1" dirty="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1800" b="1" dirty="0" smtClean="0"/>
              <a:t>Rural Health Practitioner: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800" dirty="0" smtClean="0"/>
              <a:t>3</a:t>
            </a:r>
            <a:r>
              <a:rPr lang="en-IN" sz="1800" dirty="0" smtClean="0"/>
              <a:t>½ years Diploma Course namely “Diploma in Medicine &amp; Rural Health Care” (DMRHC) was established in the year 2005 at </a:t>
            </a:r>
            <a:r>
              <a:rPr lang="en-IN" sz="1800" dirty="0" err="1" smtClean="0"/>
              <a:t>Jorhat</a:t>
            </a:r>
            <a:r>
              <a:rPr lang="en-IN" sz="1800" dirty="0" smtClean="0"/>
              <a:t>. 354 of them have been posted at Sub Centre as Rural Health Practitioners to conduct delivery and to treat other minor diseases.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/>
              <a:t>Construction of two more Institutes going on at </a:t>
            </a:r>
            <a:r>
              <a:rPr lang="en-IN" sz="1800" dirty="0" err="1" smtClean="0"/>
              <a:t>Barpeta</a:t>
            </a:r>
            <a:r>
              <a:rPr lang="en-IN" sz="1800" dirty="0" smtClean="0"/>
              <a:t> and </a:t>
            </a:r>
            <a:r>
              <a:rPr lang="en-IN" sz="1800" dirty="0" err="1" smtClean="0"/>
              <a:t>Silchar</a:t>
            </a:r>
            <a:r>
              <a:rPr lang="en-IN" sz="1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/>
              <a:t>Compulsory one year Rural Posting for MBBS doctors</a:t>
            </a:r>
            <a:r>
              <a:rPr lang="en-US" sz="1800" dirty="0" smtClean="0"/>
              <a:t> to get admission in the PG courses &amp; </a:t>
            </a:r>
            <a:r>
              <a:rPr lang="en-US" sz="1800" b="1" dirty="0" smtClean="0"/>
              <a:t>Compulsory posting of Specialist Doctors </a:t>
            </a:r>
            <a:r>
              <a:rPr lang="en-US" sz="1800" dirty="0" smtClean="0"/>
              <a:t>after completion of PG </a:t>
            </a:r>
            <a:r>
              <a:rPr lang="en-US" sz="1800" dirty="0" smtClean="0"/>
              <a:t>course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Construction of 2 B.Sc. Nursing College is going 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Construction of 8 new GNM schools taken up in addition to 15 at the inception of NRHM</a:t>
            </a:r>
            <a:endParaRPr lang="en-US" sz="2000" dirty="0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Calibri" pitchFamily="34" charset="0"/>
              </a:rPr>
              <a:t>Status of Steps being taken for Health System Strengthening</a:t>
            </a:r>
          </a:p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Calibri" pitchFamily="34" charset="0"/>
              </a:rPr>
              <a:t>-To meet up the critical gap of manpower</a:t>
            </a:r>
            <a:endParaRPr lang="en-US" sz="2400" b="1" dirty="0">
              <a:solidFill>
                <a:srgbClr val="C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38200"/>
            <a:ext cx="8534400" cy="914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800" b="1" dirty="0" smtClean="0"/>
              <a:t>Mobile Medical Unit: </a:t>
            </a:r>
            <a:r>
              <a:rPr lang="en-IN" sz="1800" dirty="0" smtClean="0"/>
              <a:t>All 27 Districts have MMU unit. In addition to that, the Sub-divisional level MMU was also </a:t>
            </a:r>
            <a:r>
              <a:rPr lang="en-IN" sz="1800" dirty="0" smtClean="0"/>
              <a:t>made operational </a:t>
            </a:r>
            <a:r>
              <a:rPr lang="en-IN" sz="1800" dirty="0" smtClean="0"/>
              <a:t>in 23 subdivisions of Assam to increase the services</a:t>
            </a:r>
            <a:r>
              <a:rPr lang="en-IN" sz="1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000" b="1" dirty="0" smtClean="0"/>
              <a:t>Boat Clinic: </a:t>
            </a:r>
            <a:r>
              <a:rPr lang="en-IN" sz="1800" dirty="0" smtClean="0"/>
              <a:t>The Boat Clinic renders the services to the island areas through outreach health camp</a:t>
            </a:r>
            <a:r>
              <a:rPr lang="en-IN" sz="1800" dirty="0" smtClean="0"/>
              <a:t>. Total 15 Boat Clinics are functioning in 13 districts.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b="1" dirty="0" err="1" smtClean="0"/>
              <a:t>Riverine</a:t>
            </a:r>
            <a:r>
              <a:rPr lang="en-IN" sz="1800" b="1" dirty="0" smtClean="0"/>
              <a:t> PHC: </a:t>
            </a:r>
            <a:r>
              <a:rPr lang="en-IN" sz="1800" dirty="0" smtClean="0"/>
              <a:t>Construction of 50 new PHCs in </a:t>
            </a:r>
            <a:r>
              <a:rPr lang="en-IN" sz="1800" dirty="0" err="1" smtClean="0"/>
              <a:t>Riverine</a:t>
            </a:r>
            <a:r>
              <a:rPr lang="en-IN" sz="1800" dirty="0" smtClean="0"/>
              <a:t> areas taken up to provide primary care services in the </a:t>
            </a:r>
            <a:r>
              <a:rPr lang="en-IN" sz="1800" dirty="0" err="1" smtClean="0"/>
              <a:t>riverine</a:t>
            </a:r>
            <a:r>
              <a:rPr lang="en-IN" sz="1800" dirty="0" smtClean="0"/>
              <a:t> and char areas. Construction of 28 </a:t>
            </a:r>
            <a:r>
              <a:rPr lang="en-IN" sz="1800" dirty="0" err="1" smtClean="0"/>
              <a:t>nos</a:t>
            </a:r>
            <a:r>
              <a:rPr lang="en-IN" sz="1800" dirty="0" smtClean="0"/>
              <a:t> already completed</a:t>
            </a:r>
            <a:r>
              <a:rPr lang="en-IN" sz="1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b="1" dirty="0" err="1" smtClean="0"/>
              <a:t>Sanjeevani</a:t>
            </a:r>
            <a:r>
              <a:rPr lang="en-IN" sz="1800" b="1" dirty="0" smtClean="0"/>
              <a:t> – Village Health Outreach Programme</a:t>
            </a:r>
            <a:r>
              <a:rPr lang="en-IN" sz="1800" dirty="0" smtClean="0"/>
              <a:t> </a:t>
            </a:r>
            <a:r>
              <a:rPr lang="en-IN" sz="1800" dirty="0" smtClean="0"/>
              <a:t>is once-a-month, fixed date outreach initiative that will result in converged health services at the Village level. </a:t>
            </a:r>
            <a:r>
              <a:rPr lang="en-IN" sz="1800" dirty="0" err="1" smtClean="0"/>
              <a:t>Sanjeevani</a:t>
            </a:r>
            <a:r>
              <a:rPr lang="en-IN" sz="1800" dirty="0" smtClean="0"/>
              <a:t> is being introduced throughout the state with 78 Mobile Health Units (MHU) to cover more than 62 </a:t>
            </a:r>
            <a:r>
              <a:rPr lang="en-IN" sz="1800" dirty="0" err="1" smtClean="0"/>
              <a:t>lakhs</a:t>
            </a:r>
            <a:r>
              <a:rPr lang="en-IN" sz="1800" dirty="0" smtClean="0"/>
              <a:t> population</a:t>
            </a:r>
            <a:r>
              <a:rPr lang="en-IN" sz="1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/>
              <a:t>Assam Tele Radiology Project</a:t>
            </a:r>
            <a:r>
              <a:rPr lang="en-US" sz="1800" dirty="0" smtClean="0"/>
              <a:t>: </a:t>
            </a:r>
            <a:r>
              <a:rPr lang="en-IN" sz="1800" dirty="0" smtClean="0"/>
              <a:t>In 2012, NRHM, Assam introduced the 1st of its kind Tele Radiology Project in India through deployment of Next Generation Healthcare IT Solution to the established infrastructure (CT &amp; X-Ray Machines) of the Regional Diagnostic </a:t>
            </a:r>
            <a:r>
              <a:rPr lang="en-IN" sz="1800" dirty="0" smtClean="0"/>
              <a:t>Centres.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b="1" dirty="0" smtClean="0"/>
              <a:t>TEA Garden Hospital: </a:t>
            </a:r>
            <a:r>
              <a:rPr lang="en-IN" sz="1800" dirty="0" smtClean="0"/>
              <a:t>Provide health care service in 150 nos. Tea Garden Hospitals in PPP mode. At present @Rs. 7.5 </a:t>
            </a:r>
            <a:r>
              <a:rPr lang="en-IN" sz="1800" dirty="0" err="1" smtClean="0"/>
              <a:t>lakhs</a:t>
            </a:r>
            <a:r>
              <a:rPr lang="en-IN" sz="1800" dirty="0" smtClean="0"/>
              <a:t> has been provided per annum and 248 </a:t>
            </a:r>
            <a:r>
              <a:rPr lang="en-IN" sz="1800" dirty="0" err="1" smtClean="0"/>
              <a:t>nos</a:t>
            </a:r>
            <a:r>
              <a:rPr lang="en-IN" sz="1800" dirty="0" smtClean="0"/>
              <a:t> of ambulance have been provided to the Tea Garden Hospital for referral facility.</a:t>
            </a:r>
            <a:endParaRPr lang="en-IN" sz="1800" dirty="0" smtClean="0"/>
          </a:p>
          <a:p>
            <a:pPr algn="just">
              <a:buFont typeface="Wingdings" pitchFamily="2" charset="2"/>
              <a:buChar char="Ø"/>
            </a:pPr>
            <a:endParaRPr lang="en-US" sz="1800" dirty="0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Calibri" pitchFamily="34" charset="0"/>
              </a:rPr>
              <a:t>Status of Steps being taken for Health System Strengthening</a:t>
            </a:r>
          </a:p>
          <a:p>
            <a:pPr algn="ctr"/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- Initiative to reach The </a:t>
            </a:r>
            <a:r>
              <a:rPr lang="en-US" sz="2000" b="1" dirty="0" err="1" smtClean="0">
                <a:solidFill>
                  <a:srgbClr val="CC0000"/>
                </a:solidFill>
                <a:latin typeface="Calibri" pitchFamily="34" charset="0"/>
              </a:rPr>
              <a:t>Unserved</a:t>
            </a:r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, Uncovered And </a:t>
            </a:r>
            <a:r>
              <a:rPr lang="en-US" sz="2000" b="1" dirty="0" err="1" smtClean="0">
                <a:solidFill>
                  <a:srgbClr val="CC0000"/>
                </a:solidFill>
                <a:latin typeface="Calibri" pitchFamily="34" charset="0"/>
              </a:rPr>
              <a:t>Riverine</a:t>
            </a:r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Area</a:t>
            </a:r>
            <a:endParaRPr lang="en-US" sz="2000" b="1" dirty="0" smtClean="0">
              <a:solidFill>
                <a:srgbClr val="C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38200"/>
            <a:ext cx="8534400" cy="9144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IN" sz="1800" b="1" dirty="0" smtClean="0"/>
              <a:t>Referral/Emergency Response Service: </a:t>
            </a:r>
            <a:endParaRPr lang="en-IN" sz="1800" b="1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/>
              <a:t>To </a:t>
            </a:r>
            <a:r>
              <a:rPr lang="en-IN" sz="1800" dirty="0" smtClean="0"/>
              <a:t>ensure the Emergency Referral services in the State, Govt. of Assam started “</a:t>
            </a:r>
            <a:r>
              <a:rPr lang="en-IN" sz="1800" b="1" dirty="0" err="1" smtClean="0"/>
              <a:t>Mritunjoy</a:t>
            </a:r>
            <a:r>
              <a:rPr lang="en-IN" sz="1800" b="1" dirty="0" smtClean="0"/>
              <a:t> 108 Emergency Referral Services</a:t>
            </a:r>
            <a:r>
              <a:rPr lang="en-IN" sz="1800" dirty="0" smtClean="0"/>
              <a:t>” on 6</a:t>
            </a:r>
            <a:r>
              <a:rPr lang="en-IN" sz="1800" baseline="30000" dirty="0" smtClean="0"/>
              <a:t>th</a:t>
            </a:r>
            <a:r>
              <a:rPr lang="en-IN" sz="1800" dirty="0" smtClean="0"/>
              <a:t> November 2008. </a:t>
            </a:r>
            <a:endParaRPr lang="en-IN" sz="18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/>
              <a:t>280 </a:t>
            </a:r>
            <a:r>
              <a:rPr lang="en-IN" sz="1800" dirty="0" smtClean="0"/>
              <a:t>nos. of Ambulances and 5 Boat Ambulances deployed in the State for referral transport including obstetric emergencies. </a:t>
            </a:r>
            <a:endParaRPr lang="en-IN" sz="18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/>
              <a:t>In </a:t>
            </a:r>
            <a:r>
              <a:rPr lang="en-IN" sz="1800" dirty="0" smtClean="0"/>
              <a:t>the year 2013-14, another 100 nos. of smaller </a:t>
            </a:r>
            <a:r>
              <a:rPr lang="en-IN" sz="1800" dirty="0" smtClean="0"/>
              <a:t>Ambulances and </a:t>
            </a:r>
            <a:r>
              <a:rPr lang="en-IN" sz="1800" dirty="0" smtClean="0"/>
              <a:t>100 nos. of </a:t>
            </a:r>
            <a:r>
              <a:rPr lang="en-IN" sz="1800" dirty="0" err="1" smtClean="0"/>
              <a:t>Dolee</a:t>
            </a:r>
            <a:r>
              <a:rPr lang="en-IN" sz="1800" dirty="0" smtClean="0"/>
              <a:t> (</a:t>
            </a:r>
            <a:r>
              <a:rPr lang="en-IN" sz="1800" dirty="0" err="1" smtClean="0"/>
              <a:t>Palki</a:t>
            </a:r>
            <a:r>
              <a:rPr lang="en-IN" sz="1800" dirty="0" smtClean="0"/>
              <a:t>) are introduced for provide services to inaccessible areas. </a:t>
            </a:r>
            <a:endParaRPr lang="en-IN" sz="18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/>
              <a:t>100 </a:t>
            </a:r>
            <a:r>
              <a:rPr lang="en-IN" sz="1800" dirty="0" smtClean="0"/>
              <a:t>nos. of old and beyond economic repair ambulances have been replaced in </a:t>
            </a:r>
            <a:r>
              <a:rPr lang="en-IN" sz="1800" dirty="0" smtClean="0"/>
              <a:t>the financial year 2012-13.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/>
              <a:t>235 nos. of vehicle (ADORONI) deployed for drop back for the pregnant women and new born baby.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1800" dirty="0" smtClean="0"/>
              <a:t>Another 248 nos. of ambulances provided to Tea Garden Hospitals functioning in PPP mode.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800" dirty="0" smtClean="0"/>
              <a:t>350 ambulances procured under NRHM and placed in service in Govt. Hospitals.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800" dirty="0" smtClean="0"/>
              <a:t>200 ambulances procured by Govt. of Assam and placed in service in Govt. Hospitals.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b="1" dirty="0" smtClean="0"/>
              <a:t>102 Referral Transport Facility</a:t>
            </a:r>
            <a:r>
              <a:rPr lang="en-IN" sz="1800" dirty="0" smtClean="0"/>
              <a:t>: 102 Referral Transport Facility has launched during current F.Y 2013-14 and 120 nos. of ambulances already deployed in the state in 1</a:t>
            </a:r>
            <a:r>
              <a:rPr lang="en-IN" sz="1800" baseline="30000" dirty="0" smtClean="0"/>
              <a:t>st</a:t>
            </a:r>
            <a:r>
              <a:rPr lang="en-IN" sz="1800" dirty="0" smtClean="0"/>
              <a:t> Phase</a:t>
            </a:r>
            <a:r>
              <a:rPr lang="en-IN" sz="1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1800" dirty="0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Calibri" pitchFamily="34" charset="0"/>
              </a:rPr>
              <a:t>Status of Steps being taken for Health System Strengthening</a:t>
            </a:r>
          </a:p>
          <a:p>
            <a:pPr algn="ctr"/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- Initiative to </a:t>
            </a:r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improve referral system</a:t>
            </a:r>
            <a:endParaRPr lang="en-US" sz="2000" b="1" dirty="0" smtClean="0">
              <a:solidFill>
                <a:srgbClr val="C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762000"/>
            <a:ext cx="8534400" cy="9144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IN" sz="1600" b="1" dirty="0" smtClean="0"/>
              <a:t>MOROM’ under Assam </a:t>
            </a:r>
            <a:r>
              <a:rPr lang="en-IN" sz="1600" b="1" dirty="0" err="1" smtClean="0"/>
              <a:t>BikashYojana</a:t>
            </a:r>
            <a:r>
              <a:rPr lang="en-IN" sz="1600" dirty="0" smtClean="0"/>
              <a:t>: Financial Support to Indoor Patients of Govt. Hospitals for supplementary nutrition and compensation for wage loss during hospitalisation, </a:t>
            </a:r>
            <a:r>
              <a:rPr lang="en-IN" sz="1600" b="1" dirty="0" smtClean="0"/>
              <a:t>to meet up out of pocket expenses etc</a:t>
            </a:r>
            <a:r>
              <a:rPr lang="en-IN" sz="1600" dirty="0" smtClean="0"/>
              <a:t>. </a:t>
            </a:r>
            <a:endParaRPr lang="en-IN" sz="1600" dirty="0" smtClean="0"/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IN" sz="1600" b="1" dirty="0" smtClean="0"/>
              <a:t>Assam </a:t>
            </a:r>
            <a:r>
              <a:rPr lang="en-IN" sz="1600" b="1" dirty="0" err="1" smtClean="0"/>
              <a:t>Arogya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Nidhi</a:t>
            </a:r>
            <a:r>
              <a:rPr lang="en-IN" sz="1600" b="1" dirty="0" smtClean="0"/>
              <a:t> (AAN): </a:t>
            </a:r>
            <a:r>
              <a:rPr lang="en-IN" sz="1600" dirty="0" smtClean="0"/>
              <a:t>The Assam </a:t>
            </a:r>
            <a:r>
              <a:rPr lang="en-IN" sz="1600" dirty="0" err="1" smtClean="0"/>
              <a:t>Arogya</a:t>
            </a:r>
            <a:r>
              <a:rPr lang="en-IN" sz="1600" dirty="0" smtClean="0"/>
              <a:t> </a:t>
            </a:r>
            <a:r>
              <a:rPr lang="en-IN" sz="1600" dirty="0" err="1" smtClean="0"/>
              <a:t>Nidhi</a:t>
            </a:r>
            <a:r>
              <a:rPr lang="en-IN" sz="1600" dirty="0" smtClean="0"/>
              <a:t> provides financial assistance </a:t>
            </a:r>
            <a:r>
              <a:rPr lang="en-IN" sz="1600" dirty="0" err="1" smtClean="0"/>
              <a:t>upto</a:t>
            </a:r>
            <a:r>
              <a:rPr lang="en-IN" sz="1600" dirty="0" smtClean="0"/>
              <a:t> Rs.1.50 </a:t>
            </a:r>
            <a:r>
              <a:rPr lang="en-IN" sz="1600" dirty="0" err="1" smtClean="0"/>
              <a:t>lakh</a:t>
            </a:r>
            <a:r>
              <a:rPr lang="en-IN" sz="1600" dirty="0" smtClean="0"/>
              <a:t> for general and specialized treatment of (</a:t>
            </a:r>
            <a:r>
              <a:rPr lang="en-IN" sz="1600" dirty="0" err="1" smtClean="0"/>
              <a:t>i</a:t>
            </a:r>
            <a:r>
              <a:rPr lang="en-IN" sz="1600" dirty="0" smtClean="0"/>
              <a:t>) life threatening diseases, (ii) of injuries caused by natural or manmade disasters to families which have a monthly income of  less than Rs 10,000</a:t>
            </a:r>
            <a:r>
              <a:rPr lang="en-IN" sz="1600" dirty="0" smtClean="0"/>
              <a:t>/-.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IN" sz="1600" b="1" dirty="0" smtClean="0"/>
              <a:t>“</a:t>
            </a:r>
            <a:r>
              <a:rPr lang="en-IN" sz="1600" b="1" dirty="0" err="1" smtClean="0"/>
              <a:t>Sneha</a:t>
            </a:r>
            <a:r>
              <a:rPr lang="en-IN" sz="1600" b="1" dirty="0" smtClean="0"/>
              <a:t> </a:t>
            </a:r>
            <a:r>
              <a:rPr lang="en-IN" sz="1600" b="1" dirty="0" err="1" smtClean="0"/>
              <a:t>Sparsha</a:t>
            </a:r>
            <a:r>
              <a:rPr lang="en-IN" sz="1600" b="1" dirty="0" smtClean="0"/>
              <a:t>”: </a:t>
            </a:r>
            <a:r>
              <a:rPr lang="en-IN" sz="1600" dirty="0" err="1" smtClean="0"/>
              <a:t>Sneha</a:t>
            </a:r>
            <a:r>
              <a:rPr lang="en-IN" sz="1600" dirty="0" smtClean="0"/>
              <a:t> </a:t>
            </a:r>
            <a:r>
              <a:rPr lang="en-IN" sz="1600" dirty="0" err="1" smtClean="0"/>
              <a:t>Sparsha</a:t>
            </a:r>
            <a:r>
              <a:rPr lang="en-IN" sz="1600" dirty="0" smtClean="0"/>
              <a:t>, literally meaning the touch of love, is aimed at extending financial assistance for specialized treatment of children below 12 years of age afflicted with some serious ailments</a:t>
            </a:r>
            <a:r>
              <a:rPr lang="en-IN" sz="1600" dirty="0" smtClean="0"/>
              <a:t>. </a:t>
            </a:r>
            <a:r>
              <a:rPr lang="en-IN" sz="1600" dirty="0" smtClean="0"/>
              <a:t>Children below 12 years of age from families with annual income less than Rs. 2.50 </a:t>
            </a:r>
            <a:r>
              <a:rPr lang="en-IN" sz="1600" dirty="0" err="1" smtClean="0"/>
              <a:t>Lakh</a:t>
            </a:r>
            <a:r>
              <a:rPr lang="en-IN" sz="1600" dirty="0" smtClean="0"/>
              <a:t> while priority given to children belonging to BPL families</a:t>
            </a:r>
            <a:r>
              <a:rPr lang="en-IN" sz="1600" dirty="0" smtClean="0"/>
              <a:t>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dirty="0" smtClean="0"/>
              <a:t>Operation Smile - Free Surgery for children having cleft palate and lip</a:t>
            </a:r>
            <a:r>
              <a:rPr lang="en-US" sz="1600" dirty="0" smtClean="0"/>
              <a:t>: Free surgery for children having cleft palate and cleft lip. </a:t>
            </a:r>
            <a:endParaRPr lang="en-US" sz="1600" dirty="0" smtClean="0"/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IN" sz="1600" b="1" dirty="0" smtClean="0"/>
              <a:t>Free </a:t>
            </a:r>
            <a:r>
              <a:rPr lang="en-IN" sz="1600" b="1" dirty="0" smtClean="0"/>
              <a:t>Operations for Children Having Congenital Heart Disease: </a:t>
            </a:r>
            <a:r>
              <a:rPr lang="en-IN" sz="1600" dirty="0" smtClean="0"/>
              <a:t>Children having congenital heart disease are treated </a:t>
            </a:r>
            <a:r>
              <a:rPr lang="en-IN" sz="1600" dirty="0" smtClean="0"/>
              <a:t>at </a:t>
            </a:r>
            <a:r>
              <a:rPr lang="en-IN" sz="1600" dirty="0" err="1" smtClean="0"/>
              <a:t>Narayana</a:t>
            </a:r>
            <a:r>
              <a:rPr lang="en-IN" sz="1600" dirty="0" smtClean="0"/>
              <a:t> </a:t>
            </a:r>
            <a:r>
              <a:rPr lang="en-IN" sz="1600" dirty="0" err="1" smtClean="0"/>
              <a:t>Hrudayalaya</a:t>
            </a:r>
            <a:r>
              <a:rPr lang="en-IN" sz="1600" dirty="0" smtClean="0"/>
              <a:t>, </a:t>
            </a:r>
            <a:r>
              <a:rPr lang="en-IN" sz="1600" dirty="0" err="1" smtClean="0"/>
              <a:t>Bangaluru</a:t>
            </a:r>
            <a:r>
              <a:rPr lang="en-IN" sz="1600" dirty="0" smtClean="0"/>
              <a:t> and </a:t>
            </a:r>
            <a:r>
              <a:rPr lang="en-IN" sz="1600" dirty="0" smtClean="0"/>
              <a:t>Kolkata and entire expenditure is born by Govt. of Assam.</a:t>
            </a:r>
            <a:endParaRPr lang="en-US" sz="1600" dirty="0" smtClean="0"/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IN" sz="1600" b="1" dirty="0" err="1" smtClean="0"/>
              <a:t>Susrusha</a:t>
            </a:r>
            <a:r>
              <a:rPr lang="en-IN" sz="1600" dirty="0" smtClean="0"/>
              <a:t>: </a:t>
            </a:r>
            <a:r>
              <a:rPr lang="en-IN" sz="1600" dirty="0" smtClean="0"/>
              <a:t>Under </a:t>
            </a:r>
            <a:r>
              <a:rPr lang="en-IN" sz="1600" dirty="0" smtClean="0"/>
              <a:t>“</a:t>
            </a:r>
            <a:r>
              <a:rPr lang="en-IN" sz="1600" dirty="0" err="1" smtClean="0"/>
              <a:t>Susrusha</a:t>
            </a:r>
            <a:r>
              <a:rPr lang="en-IN" sz="1600" dirty="0" smtClean="0"/>
              <a:t>” scheme, an amount of Rs. 1.00 </a:t>
            </a:r>
            <a:r>
              <a:rPr lang="en-IN" sz="1600" dirty="0" err="1" smtClean="0"/>
              <a:t>Lakh</a:t>
            </a:r>
            <a:r>
              <a:rPr lang="en-IN" sz="1600" dirty="0" smtClean="0"/>
              <a:t> is granted as Financial assistance to people who have undergone Kidney </a:t>
            </a:r>
            <a:r>
              <a:rPr lang="en-IN" sz="1600" dirty="0" smtClean="0"/>
              <a:t>transplantation.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fi-FI" sz="1600" b="1" dirty="0" smtClean="0"/>
              <a:t>Janani Sishu Suraksha Karyakram (JSSK</a:t>
            </a:r>
            <a:r>
              <a:rPr lang="fi-FI" sz="1600" b="1" dirty="0" smtClean="0"/>
              <a:t>)</a:t>
            </a:r>
            <a:r>
              <a:rPr lang="fi-FI" sz="1600" dirty="0" smtClean="0"/>
              <a:t>: </a:t>
            </a:r>
            <a:r>
              <a:rPr lang="en-US" sz="1600" dirty="0" smtClean="0"/>
              <a:t>Free and cashless delivery, Free Caesarean –section, Free drugs and consumables, </a:t>
            </a:r>
            <a:r>
              <a:rPr lang="en-US" sz="1600" dirty="0" smtClean="0"/>
              <a:t>Free </a:t>
            </a:r>
            <a:r>
              <a:rPr lang="en-US" sz="1600" dirty="0" smtClean="0"/>
              <a:t>diagnostics tests such as blood test, urine test </a:t>
            </a:r>
            <a:r>
              <a:rPr lang="en-US" sz="1600" dirty="0" smtClean="0"/>
              <a:t>etc for pregnant women and children up to age of 1 year.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dirty="0" smtClean="0"/>
              <a:t>Free Drugs:</a:t>
            </a:r>
            <a:r>
              <a:rPr lang="en-US" sz="1600" dirty="0" smtClean="0"/>
              <a:t> Free drugs are provided to patients as per Essential Drugs List (EDL). 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dirty="0" err="1" smtClean="0"/>
              <a:t>Rashtriya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Swasthya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Bima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Yojana</a:t>
            </a:r>
            <a:r>
              <a:rPr lang="en-US" sz="1600" b="1" dirty="0" smtClean="0"/>
              <a:t> (RSBY): </a:t>
            </a:r>
            <a:r>
              <a:rPr lang="en-US" sz="1600" dirty="0" smtClean="0"/>
              <a:t>In Assam, the first RSBY policy was launched on 10th October, 2009 at </a:t>
            </a:r>
            <a:r>
              <a:rPr lang="en-US" sz="1600" dirty="0" err="1" smtClean="0"/>
              <a:t>Jorhat</a:t>
            </a:r>
            <a:r>
              <a:rPr lang="en-US" sz="1600" dirty="0" smtClean="0"/>
              <a:t> and the first phase the RSBY Program was started in five </a:t>
            </a:r>
            <a:r>
              <a:rPr lang="en-US" sz="1600" dirty="0" smtClean="0"/>
              <a:t>districts. In </a:t>
            </a:r>
            <a:r>
              <a:rPr lang="en-US" sz="1600" dirty="0" smtClean="0"/>
              <a:t>the year 2013-14, the scheme has been extended to other all districts of the state.</a:t>
            </a:r>
            <a:endParaRPr lang="en-US" sz="1600" dirty="0" smtClean="0"/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endParaRPr lang="en-IN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n-US" sz="1600" dirty="0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Status of Steps being taken for Health System Strengthening</a:t>
            </a:r>
          </a:p>
          <a:p>
            <a:pPr algn="ctr"/>
            <a:r>
              <a:rPr lang="en-US" b="1" dirty="0" smtClean="0">
                <a:solidFill>
                  <a:srgbClr val="CC0000"/>
                </a:solidFill>
                <a:latin typeface="Calibri" pitchFamily="34" charset="0"/>
              </a:rPr>
              <a:t>- Initiative to </a:t>
            </a:r>
            <a:r>
              <a:rPr lang="en-US" b="1" dirty="0" smtClean="0">
                <a:solidFill>
                  <a:srgbClr val="CC0000"/>
                </a:solidFill>
                <a:latin typeface="Calibri" pitchFamily="34" charset="0"/>
              </a:rPr>
              <a:t>reduce out of pocket expenditure</a:t>
            </a:r>
            <a:endParaRPr lang="en-US" b="1" dirty="0" smtClean="0">
              <a:solidFill>
                <a:srgbClr val="C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534400" cy="9144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At present 25 District Hospitals are functioning as compared to 21 in 2005. Construction of additional 3 new District Hospitals are going on</a:t>
            </a:r>
            <a:r>
              <a:rPr lang="en-US" sz="2000" dirty="0" smtClean="0"/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Construction of 14 MCH Wings taken up.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At </a:t>
            </a:r>
            <a:r>
              <a:rPr lang="en-US" sz="2000" dirty="0" smtClean="0"/>
              <a:t>present </a:t>
            </a:r>
            <a:r>
              <a:rPr lang="en-US" sz="2000" dirty="0" smtClean="0"/>
              <a:t>109 </a:t>
            </a:r>
            <a:r>
              <a:rPr lang="en-US" sz="2000" dirty="0" smtClean="0"/>
              <a:t>CHCs are functioning in the State compared to 100 in 2005. Construction of </a:t>
            </a:r>
            <a:r>
              <a:rPr lang="en-US" sz="2000" dirty="0" smtClean="0"/>
              <a:t>116 </a:t>
            </a:r>
            <a:r>
              <a:rPr lang="en-US" sz="2000" dirty="0" smtClean="0"/>
              <a:t>CHCs (Model Hospital) are going on out of which </a:t>
            </a:r>
            <a:r>
              <a:rPr lang="en-US" sz="2000" dirty="0" smtClean="0"/>
              <a:t>40 </a:t>
            </a:r>
            <a:r>
              <a:rPr lang="en-US" sz="2000" dirty="0" smtClean="0"/>
              <a:t>completed.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At present 13 Sub Divisional Civil Hospitals are functioning in the State compared to 3 in 2005.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At present 975 PHCs are functioning in the State compared to 610 in 2005. Construction of </a:t>
            </a:r>
            <a:r>
              <a:rPr lang="en-US" sz="2000" dirty="0" smtClean="0"/>
              <a:t>165 </a:t>
            </a:r>
            <a:r>
              <a:rPr lang="en-US" sz="2000" dirty="0" smtClean="0"/>
              <a:t>new PHCs are going on out of which </a:t>
            </a:r>
            <a:r>
              <a:rPr lang="en-US" sz="2000" dirty="0" smtClean="0"/>
              <a:t>78 </a:t>
            </a:r>
            <a:r>
              <a:rPr lang="en-US" sz="2000" dirty="0" smtClean="0"/>
              <a:t>already completed.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Construction </a:t>
            </a:r>
            <a:r>
              <a:rPr lang="en-US" sz="2000" dirty="0" smtClean="0"/>
              <a:t>of 50 </a:t>
            </a:r>
            <a:r>
              <a:rPr lang="en-US" sz="2000" dirty="0" err="1" smtClean="0"/>
              <a:t>Riverine</a:t>
            </a:r>
            <a:r>
              <a:rPr lang="en-US" sz="2000" dirty="0" smtClean="0"/>
              <a:t> PHCs </a:t>
            </a:r>
            <a:r>
              <a:rPr lang="en-US" sz="2000" dirty="0" smtClean="0"/>
              <a:t>are taken up </a:t>
            </a:r>
            <a:r>
              <a:rPr lang="en-US" sz="2000" dirty="0" smtClean="0"/>
              <a:t>out of which </a:t>
            </a:r>
            <a:r>
              <a:rPr lang="en-US" sz="2000" dirty="0" smtClean="0"/>
              <a:t>28 </a:t>
            </a:r>
            <a:r>
              <a:rPr lang="en-US" sz="2000" dirty="0" smtClean="0"/>
              <a:t>completed. </a:t>
            </a:r>
            <a:endParaRPr lang="en-US" sz="2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Construction of 504 </a:t>
            </a:r>
            <a:r>
              <a:rPr lang="en-US" sz="2000" dirty="0" err="1" smtClean="0"/>
              <a:t>nos</a:t>
            </a:r>
            <a:r>
              <a:rPr lang="en-US" sz="2000" dirty="0" smtClean="0"/>
              <a:t>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Rooms taken up out of which 484 completed.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/>
              <a:t>Construction of 2876 Sub Centre taken up out of which 1271 completed.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C0000"/>
                </a:solidFill>
                <a:latin typeface="Calibri" pitchFamily="34" charset="0"/>
              </a:rPr>
              <a:t>Status of Steps being taken for Health System Strengthening</a:t>
            </a:r>
          </a:p>
          <a:p>
            <a:pPr algn="ctr"/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- </a:t>
            </a:r>
            <a:r>
              <a:rPr lang="en-US" sz="2000" b="1" dirty="0" smtClean="0">
                <a:solidFill>
                  <a:srgbClr val="CC0000"/>
                </a:solidFill>
                <a:latin typeface="Calibri" pitchFamily="34" charset="0"/>
              </a:rPr>
              <a:t>To meet up the gap of Health Infrastructure as  per population norms</a:t>
            </a:r>
            <a:endParaRPr lang="en-US" sz="2000" b="1" dirty="0" smtClean="0">
              <a:solidFill>
                <a:srgbClr val="C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Thank You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1361</Words>
  <Application>Microsoft Office PowerPoint</Application>
  <PresentationFormat>On-screen Show (4:3)</PresentationFormat>
  <Paragraphs>171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Status of Universal Health Coverage Assam</vt:lpstr>
      <vt:lpstr>Slide 2</vt:lpstr>
      <vt:lpstr>Slide 3</vt:lpstr>
      <vt:lpstr>Slide 4</vt:lpstr>
      <vt:lpstr>Slide 5</vt:lpstr>
      <vt:lpstr>Slide 6</vt:lpstr>
      <vt:lpstr>Slide 7</vt:lpstr>
      <vt:lpstr>Slide 8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Rural Health Mission</dc:title>
  <dc:creator>Dr. Sandip Ghosh.</dc:creator>
  <cp:lastModifiedBy>NRHM</cp:lastModifiedBy>
  <cp:revision>639</cp:revision>
  <cp:lastPrinted>2014-01-06T07:34:10Z</cp:lastPrinted>
  <dcterms:created xsi:type="dcterms:W3CDTF">2006-08-16T00:00:00Z</dcterms:created>
  <dcterms:modified xsi:type="dcterms:W3CDTF">2014-01-08T16:29:46Z</dcterms:modified>
</cp:coreProperties>
</file>