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21" r:id="rId2"/>
    <p:sldId id="259" r:id="rId3"/>
    <p:sldId id="261" r:id="rId4"/>
    <p:sldId id="298" r:id="rId5"/>
    <p:sldId id="301" r:id="rId6"/>
    <p:sldId id="302" r:id="rId7"/>
    <p:sldId id="322" r:id="rId8"/>
    <p:sldId id="304" r:id="rId9"/>
    <p:sldId id="266" r:id="rId10"/>
    <p:sldId id="305" r:id="rId11"/>
    <p:sldId id="268" r:id="rId12"/>
    <p:sldId id="272" r:id="rId13"/>
    <p:sldId id="274" r:id="rId14"/>
    <p:sldId id="276" r:id="rId15"/>
    <p:sldId id="306" r:id="rId16"/>
    <p:sldId id="307" r:id="rId17"/>
    <p:sldId id="308" r:id="rId18"/>
    <p:sldId id="313" r:id="rId19"/>
    <p:sldId id="315" r:id="rId20"/>
    <p:sldId id="316" r:id="rId21"/>
    <p:sldId id="309" r:id="rId22"/>
    <p:sldId id="319" r:id="rId23"/>
    <p:sldId id="320" r:id="rId24"/>
    <p:sldId id="310" r:id="rId25"/>
    <p:sldId id="311" r:id="rId26"/>
    <p:sldId id="312" r:id="rId27"/>
    <p:sldId id="31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84" autoAdjust="0"/>
  </p:normalViewPr>
  <p:slideViewPr>
    <p:cSldViewPr>
      <p:cViewPr varScale="1">
        <p:scale>
          <a:sx n="69" d="100"/>
          <a:sy n="69" d="100"/>
        </p:scale>
        <p:origin x="-55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0D6F8E-4A4C-4F95-9BDE-F61E15007FFD}" type="datetimeFigureOut">
              <a:rPr lang="en-US" smtClean="0"/>
              <a:pPr/>
              <a:t>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7A57BF-E722-443C-96BF-5BA8AFA38BBC}" type="slidenum">
              <a:rPr lang="en-US" smtClean="0"/>
              <a:pPr/>
              <a:t>‹#›</a:t>
            </a:fld>
            <a:endParaRPr lang="en-US"/>
          </a:p>
        </p:txBody>
      </p:sp>
    </p:spTree>
    <p:extLst>
      <p:ext uri="{BB962C8B-B14F-4D97-AF65-F5344CB8AC3E}">
        <p14:creationId xmlns:p14="http://schemas.microsoft.com/office/powerpoint/2010/main" val="371240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62442884-6198-497F-ACD5-059543B22132}" type="datetimeFigureOut">
              <a:rPr lang="en-US" smtClean="0"/>
              <a:pPr/>
              <a:t>1/21/2014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DB061440-A117-4042-A81C-2F511AA5F2C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442884-6198-497F-ACD5-059543B22132}"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61440-A117-4042-A81C-2F511AA5F2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442884-6198-497F-ACD5-059543B22132}"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61440-A117-4042-A81C-2F511AA5F2C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62442884-6198-497F-ACD5-059543B22132}" type="datetimeFigureOut">
              <a:rPr lang="en-US" smtClean="0"/>
              <a:pPr/>
              <a:t>1/21/2014</a:t>
            </a:fld>
            <a:endParaRPr lang="en-US"/>
          </a:p>
        </p:txBody>
      </p:sp>
      <p:sp>
        <p:nvSpPr>
          <p:cNvPr id="9" name="Slide Number Placeholder 8"/>
          <p:cNvSpPr>
            <a:spLocks noGrp="1"/>
          </p:cNvSpPr>
          <p:nvPr>
            <p:ph type="sldNum" sz="quarter" idx="15"/>
          </p:nvPr>
        </p:nvSpPr>
        <p:spPr/>
        <p:txBody>
          <a:bodyPr rtlCol="0"/>
          <a:lstStyle/>
          <a:p>
            <a:fld id="{DB061440-A117-4042-A81C-2F511AA5F2C5}"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62442884-6198-497F-ACD5-059543B22132}" type="datetimeFigureOut">
              <a:rPr lang="en-US" smtClean="0"/>
              <a:pPr/>
              <a:t>1/21/2014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DB061440-A117-4042-A81C-2F511AA5F2C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2442884-6198-497F-ACD5-059543B22132}" type="datetimeFigureOut">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61440-A117-4042-A81C-2F511AA5F2C5}"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62442884-6198-497F-ACD5-059543B22132}" type="datetimeFigureOut">
              <a:rPr lang="en-US" smtClean="0"/>
              <a:pPr/>
              <a:t>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061440-A117-4042-A81C-2F511AA5F2C5}"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62442884-6198-497F-ACD5-059543B22132}" type="datetimeFigureOut">
              <a:rPr lang="en-US" smtClean="0"/>
              <a:pPr/>
              <a:t>1/21/2014</a:t>
            </a:fld>
            <a:endParaRPr lang="en-US"/>
          </a:p>
        </p:txBody>
      </p:sp>
      <p:sp>
        <p:nvSpPr>
          <p:cNvPr id="7" name="Slide Number Placeholder 6"/>
          <p:cNvSpPr>
            <a:spLocks noGrp="1"/>
          </p:cNvSpPr>
          <p:nvPr>
            <p:ph type="sldNum" sz="quarter" idx="11"/>
          </p:nvPr>
        </p:nvSpPr>
        <p:spPr/>
        <p:txBody>
          <a:bodyPr rtlCol="0"/>
          <a:lstStyle/>
          <a:p>
            <a:fld id="{DB061440-A117-4042-A81C-2F511AA5F2C5}"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42884-6198-497F-ACD5-059543B22132}" type="datetimeFigureOut">
              <a:rPr lang="en-US" smtClean="0"/>
              <a:pPr/>
              <a:t>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061440-A117-4042-A81C-2F511AA5F2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62442884-6198-497F-ACD5-059543B22132}" type="datetimeFigureOut">
              <a:rPr lang="en-US" smtClean="0"/>
              <a:pPr/>
              <a:t>1/21/2014</a:t>
            </a:fld>
            <a:endParaRPr lang="en-US"/>
          </a:p>
        </p:txBody>
      </p:sp>
      <p:sp>
        <p:nvSpPr>
          <p:cNvPr id="22" name="Slide Number Placeholder 21"/>
          <p:cNvSpPr>
            <a:spLocks noGrp="1"/>
          </p:cNvSpPr>
          <p:nvPr>
            <p:ph type="sldNum" sz="quarter" idx="15"/>
          </p:nvPr>
        </p:nvSpPr>
        <p:spPr/>
        <p:txBody>
          <a:bodyPr rtlCol="0"/>
          <a:lstStyle/>
          <a:p>
            <a:fld id="{DB061440-A117-4042-A81C-2F511AA5F2C5}"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62442884-6198-497F-ACD5-059543B22132}" type="datetimeFigureOut">
              <a:rPr lang="en-US" smtClean="0"/>
              <a:pPr/>
              <a:t>1/21/2014</a:t>
            </a:fld>
            <a:endParaRPr lang="en-US"/>
          </a:p>
        </p:txBody>
      </p:sp>
      <p:sp>
        <p:nvSpPr>
          <p:cNvPr id="18" name="Slide Number Placeholder 17"/>
          <p:cNvSpPr>
            <a:spLocks noGrp="1"/>
          </p:cNvSpPr>
          <p:nvPr>
            <p:ph type="sldNum" sz="quarter" idx="11"/>
          </p:nvPr>
        </p:nvSpPr>
        <p:spPr/>
        <p:txBody>
          <a:bodyPr rtlCol="0"/>
          <a:lstStyle/>
          <a:p>
            <a:fld id="{DB061440-A117-4042-A81C-2F511AA5F2C5}"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2442884-6198-497F-ACD5-059543B22132}" type="datetimeFigureOut">
              <a:rPr lang="en-US" smtClean="0"/>
              <a:pPr/>
              <a:t>1/21/2014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B061440-A117-4042-A81C-2F511AA5F2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PowerPoint_Slide1.sldx"/></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3581400"/>
          </a:xfrm>
        </p:spPr>
        <p:txBody>
          <a:bodyPr>
            <a:normAutofit/>
          </a:bodyPr>
          <a:lstStyle/>
          <a:p>
            <a:r>
              <a:rPr lang="en-IN" sz="4000" b="1" dirty="0" smtClean="0">
                <a:solidFill>
                  <a:srgbClr val="0070C0"/>
                </a:solidFill>
              </a:rPr>
              <a:t>Presentation On </a:t>
            </a:r>
            <a:br>
              <a:rPr lang="en-IN" sz="4000" b="1" dirty="0" smtClean="0">
                <a:solidFill>
                  <a:srgbClr val="0070C0"/>
                </a:solidFill>
              </a:rPr>
            </a:br>
            <a:r>
              <a:rPr lang="en-IN" sz="4000" b="1" dirty="0" smtClean="0">
                <a:solidFill>
                  <a:srgbClr val="0070C0"/>
                </a:solidFill>
              </a:rPr>
              <a:t/>
            </a:r>
            <a:br>
              <a:rPr lang="en-IN" sz="4000" b="1" dirty="0" smtClean="0">
                <a:solidFill>
                  <a:srgbClr val="0070C0"/>
                </a:solidFill>
              </a:rPr>
            </a:br>
            <a:r>
              <a:rPr lang="en-IN" sz="4000" b="1" dirty="0" smtClean="0">
                <a:solidFill>
                  <a:srgbClr val="0070C0"/>
                </a:solidFill>
              </a:rPr>
              <a:t>Universal Health Coverage</a:t>
            </a:r>
            <a:br>
              <a:rPr lang="en-IN" sz="4000" b="1" dirty="0" smtClean="0">
                <a:solidFill>
                  <a:srgbClr val="0070C0"/>
                </a:solidFill>
              </a:rPr>
            </a:br>
            <a:r>
              <a:rPr lang="en-IN" sz="4000" b="1" dirty="0" smtClean="0">
                <a:solidFill>
                  <a:srgbClr val="0070C0"/>
                </a:solidFill>
              </a:rPr>
              <a:t/>
            </a:r>
            <a:br>
              <a:rPr lang="en-IN" sz="4000" b="1" dirty="0" smtClean="0">
                <a:solidFill>
                  <a:srgbClr val="0070C0"/>
                </a:solidFill>
              </a:rPr>
            </a:br>
            <a:r>
              <a:rPr lang="en-IN" sz="4000" b="1" dirty="0" smtClean="0">
                <a:solidFill>
                  <a:srgbClr val="0070C0"/>
                </a:solidFill>
              </a:rPr>
              <a:t>- </a:t>
            </a:r>
            <a:r>
              <a:rPr lang="en-IN" sz="4400" b="1" dirty="0" smtClean="0">
                <a:solidFill>
                  <a:srgbClr val="0070C0"/>
                </a:solidFill>
              </a:rPr>
              <a:t>MIZORAM</a:t>
            </a:r>
            <a:endParaRPr lang="en-IN" sz="4000" b="1" dirty="0">
              <a:solidFill>
                <a:srgbClr val="0070C0"/>
              </a:solidFill>
            </a:endParaRPr>
          </a:p>
        </p:txBody>
      </p:sp>
      <p:sp>
        <p:nvSpPr>
          <p:cNvPr id="3" name="Content Placeholder 2"/>
          <p:cNvSpPr>
            <a:spLocks noGrp="1"/>
          </p:cNvSpPr>
          <p:nvPr>
            <p:ph sz="quarter" idx="1"/>
          </p:nvPr>
        </p:nvSpPr>
        <p:spPr>
          <a:xfrm>
            <a:off x="457200" y="6080444"/>
            <a:ext cx="8229600" cy="45719"/>
          </a:xfrm>
        </p:spPr>
        <p:txBody>
          <a:bodyPr>
            <a:normAutofit fontScale="25000" lnSpcReduction="20000"/>
          </a:bodyPr>
          <a:lstStyle/>
          <a:p>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152400"/>
            <a:ext cx="8382000" cy="1143000"/>
          </a:xfrm>
          <a:prstGeom prst="rect">
            <a:avLst/>
          </a:prstGeom>
          <a:noFill/>
          <a:ln w="9525">
            <a:noFill/>
            <a:miter lim="800000"/>
            <a:headEnd/>
            <a:tailEnd/>
          </a:ln>
        </p:spPr>
        <p:txBody>
          <a:bodyPr anchor="b"/>
          <a:lstStyle/>
          <a:p>
            <a:r>
              <a:rPr lang="en-US" sz="2800" b="1" dirty="0" smtClean="0">
                <a:solidFill>
                  <a:schemeClr val="accent1"/>
                </a:solidFill>
                <a:latin typeface="+mj-lt"/>
              </a:rPr>
              <a:t>HEALTH FINANCING:</a:t>
            </a:r>
            <a:endParaRPr lang="en-US" sz="2800" b="1" dirty="0">
              <a:solidFill>
                <a:schemeClr val="accent1"/>
              </a:solidFill>
              <a:latin typeface="+mj-lt"/>
            </a:endParaRPr>
          </a:p>
        </p:txBody>
      </p:sp>
      <p:graphicFrame>
        <p:nvGraphicFramePr>
          <p:cNvPr id="4" name="Table 3"/>
          <p:cNvGraphicFramePr>
            <a:graphicFrameLocks noGrp="1"/>
          </p:cNvGraphicFramePr>
          <p:nvPr/>
        </p:nvGraphicFramePr>
        <p:xfrm>
          <a:off x="228600" y="1295400"/>
          <a:ext cx="8534400" cy="5254517"/>
        </p:xfrm>
        <a:graphic>
          <a:graphicData uri="http://schemas.openxmlformats.org/drawingml/2006/table">
            <a:tbl>
              <a:tblPr firstRow="1" bandRow="1">
                <a:tableStyleId>{5C22544A-7EE6-4342-B048-85BDC9FD1C3A}</a:tableStyleId>
              </a:tblPr>
              <a:tblGrid>
                <a:gridCol w="1706880"/>
                <a:gridCol w="3123912"/>
                <a:gridCol w="2495909"/>
                <a:gridCol w="1207699"/>
              </a:tblGrid>
              <a:tr h="1913233">
                <a:tc>
                  <a:txBody>
                    <a:bodyPr/>
                    <a:lstStyle/>
                    <a:p>
                      <a:pPr algn="ctr"/>
                      <a:r>
                        <a:rPr lang="en-US" dirty="0" smtClean="0"/>
                        <a:t>YEAR</a:t>
                      </a:r>
                      <a:endParaRPr lang="en-US" dirty="0"/>
                    </a:p>
                  </a:txBody>
                  <a:tcPr anchor="ctr"/>
                </a:tc>
                <a:tc>
                  <a:txBody>
                    <a:bodyPr/>
                    <a:lstStyle/>
                    <a:p>
                      <a:pPr algn="ctr"/>
                      <a:endParaRPr lang="en-GB" dirty="0" smtClean="0"/>
                    </a:p>
                    <a:p>
                      <a:pPr algn="ctr"/>
                      <a:endParaRPr lang="en-GB" dirty="0" smtClean="0"/>
                    </a:p>
                    <a:p>
                      <a:pPr algn="ctr"/>
                      <a:r>
                        <a:rPr lang="en-GB" dirty="0" smtClean="0"/>
                        <a:t>APPROVED OUTLAY </a:t>
                      </a:r>
                    </a:p>
                    <a:p>
                      <a:pPr algn="ctr"/>
                      <a:r>
                        <a:rPr lang="en-GB" dirty="0" smtClean="0"/>
                        <a:t>(in Rs./</a:t>
                      </a:r>
                      <a:r>
                        <a:rPr lang="en-GB" dirty="0" err="1" smtClean="0"/>
                        <a:t>Lakhs</a:t>
                      </a:r>
                      <a:r>
                        <a:rPr lang="en-GB" dirty="0" smtClean="0"/>
                        <a:t>)</a:t>
                      </a:r>
                      <a:endParaRPr lang="en-GB" dirty="0"/>
                    </a:p>
                  </a:txBody>
                  <a:tcPr/>
                </a:tc>
                <a:tc>
                  <a:txBody>
                    <a:bodyPr/>
                    <a:lstStyle/>
                    <a:p>
                      <a:pPr algn="ctr"/>
                      <a:endParaRPr lang="en-GB" dirty="0" smtClean="0"/>
                    </a:p>
                    <a:p>
                      <a:pPr algn="ctr"/>
                      <a:endParaRPr lang="en-GB" dirty="0" smtClean="0"/>
                    </a:p>
                    <a:p>
                      <a:pPr algn="ctr"/>
                      <a:r>
                        <a:rPr lang="en-GB" dirty="0" smtClean="0"/>
                        <a:t>ACTUAL EXPENDITURES</a:t>
                      </a:r>
                      <a:endParaRPr lang="en-GB" dirty="0"/>
                    </a:p>
                  </a:txBody>
                  <a:tcPr/>
                </a:tc>
                <a:tc>
                  <a:txBody>
                    <a:bodyPr/>
                    <a:lstStyle/>
                    <a:p>
                      <a:pPr algn="ctr"/>
                      <a:endParaRPr lang="en-GB" dirty="0" smtClean="0"/>
                    </a:p>
                    <a:p>
                      <a:pPr algn="ctr"/>
                      <a:r>
                        <a:rPr lang="en-GB" dirty="0" smtClean="0"/>
                        <a:t>% Increase/Decrease</a:t>
                      </a:r>
                      <a:endParaRPr lang="en-GB" dirty="0"/>
                    </a:p>
                  </a:txBody>
                  <a:tcPr/>
                </a:tc>
              </a:tr>
              <a:tr h="835321">
                <a:tc>
                  <a:txBody>
                    <a:bodyPr/>
                    <a:lstStyle/>
                    <a:p>
                      <a:pPr algn="ctr"/>
                      <a:r>
                        <a:rPr lang="en-GB" dirty="0" smtClean="0"/>
                        <a:t>2010-2011</a:t>
                      </a:r>
                      <a:endParaRPr lang="en-GB" dirty="0"/>
                    </a:p>
                  </a:txBody>
                  <a:tcPr/>
                </a:tc>
                <a:tc>
                  <a:txBody>
                    <a:bodyPr/>
                    <a:lstStyle/>
                    <a:p>
                      <a:pPr algn="ctr"/>
                      <a:r>
                        <a:rPr lang="en-US" dirty="0" smtClean="0"/>
                        <a:t>7105.00</a:t>
                      </a:r>
                      <a:endParaRPr lang="en-US" dirty="0"/>
                    </a:p>
                  </a:txBody>
                  <a:tcPr/>
                </a:tc>
                <a:tc>
                  <a:txBody>
                    <a:bodyPr/>
                    <a:lstStyle/>
                    <a:p>
                      <a:pPr algn="ctr"/>
                      <a:r>
                        <a:rPr lang="en-US" dirty="0" smtClean="0"/>
                        <a:t>7097.00</a:t>
                      </a:r>
                      <a:endParaRPr lang="en-US" dirty="0"/>
                    </a:p>
                  </a:txBody>
                  <a:tcPr/>
                </a:tc>
                <a:tc>
                  <a:txBody>
                    <a:bodyPr/>
                    <a:lstStyle/>
                    <a:p>
                      <a:endParaRPr lang="en-US" dirty="0"/>
                    </a:p>
                  </a:txBody>
                  <a:tcPr/>
                </a:tc>
              </a:tr>
              <a:tr h="835321">
                <a:tc>
                  <a:txBody>
                    <a:bodyPr/>
                    <a:lstStyle/>
                    <a:p>
                      <a:pPr algn="ctr"/>
                      <a:r>
                        <a:rPr lang="en-GB" dirty="0" smtClean="0"/>
                        <a:t>2011-2012</a:t>
                      </a:r>
                      <a:endParaRPr lang="en-GB" dirty="0"/>
                    </a:p>
                  </a:txBody>
                  <a:tcPr/>
                </a:tc>
                <a:tc>
                  <a:txBody>
                    <a:bodyPr/>
                    <a:lstStyle/>
                    <a:p>
                      <a:pPr algn="ctr"/>
                      <a:r>
                        <a:rPr lang="en-US" dirty="0" smtClean="0"/>
                        <a:t>8775.00</a:t>
                      </a:r>
                      <a:endParaRPr lang="en-US" dirty="0"/>
                    </a:p>
                  </a:txBody>
                  <a:tcPr/>
                </a:tc>
                <a:tc>
                  <a:txBody>
                    <a:bodyPr/>
                    <a:lstStyle/>
                    <a:p>
                      <a:pPr algn="ctr"/>
                      <a:r>
                        <a:rPr lang="en-US" dirty="0" smtClean="0"/>
                        <a:t>8754.46</a:t>
                      </a:r>
                      <a:endParaRPr lang="en-US" dirty="0"/>
                    </a:p>
                  </a:txBody>
                  <a:tcPr/>
                </a:tc>
                <a:tc>
                  <a:txBody>
                    <a:bodyPr/>
                    <a:lstStyle/>
                    <a:p>
                      <a:pPr algn="ctr"/>
                      <a:r>
                        <a:rPr lang="en-US" dirty="0" smtClean="0"/>
                        <a:t>(+)23.50%</a:t>
                      </a:r>
                      <a:endParaRPr lang="en-US" dirty="0"/>
                    </a:p>
                  </a:txBody>
                  <a:tcPr/>
                </a:tc>
              </a:tr>
              <a:tr h="835321">
                <a:tc>
                  <a:txBody>
                    <a:bodyPr/>
                    <a:lstStyle/>
                    <a:p>
                      <a:pPr algn="ctr"/>
                      <a:r>
                        <a:rPr lang="en-GB" dirty="0" smtClean="0"/>
                        <a:t>2012-2013</a:t>
                      </a:r>
                      <a:endParaRPr lang="en-GB" dirty="0"/>
                    </a:p>
                  </a:txBody>
                  <a:tcPr/>
                </a:tc>
                <a:tc>
                  <a:txBody>
                    <a:bodyPr/>
                    <a:lstStyle/>
                    <a:p>
                      <a:pPr algn="ctr"/>
                      <a:r>
                        <a:rPr lang="en-US" dirty="0" smtClean="0"/>
                        <a:t>8645.06</a:t>
                      </a:r>
                      <a:endParaRPr lang="en-US" dirty="0"/>
                    </a:p>
                  </a:txBody>
                  <a:tcPr/>
                </a:tc>
                <a:tc>
                  <a:txBody>
                    <a:bodyPr/>
                    <a:lstStyle/>
                    <a:p>
                      <a:pPr algn="ctr"/>
                      <a:r>
                        <a:rPr lang="en-US" dirty="0" smtClean="0"/>
                        <a:t>8645.00</a:t>
                      </a:r>
                      <a:endParaRPr lang="en-US" dirty="0"/>
                    </a:p>
                  </a:txBody>
                  <a:tcPr/>
                </a:tc>
                <a:tc>
                  <a:txBody>
                    <a:bodyPr/>
                    <a:lstStyle/>
                    <a:p>
                      <a:pPr algn="ctr"/>
                      <a:r>
                        <a:rPr lang="en-US" dirty="0" smtClean="0"/>
                        <a:t>(-)1.48%</a:t>
                      </a:r>
                      <a:endParaRPr lang="en-US" dirty="0"/>
                    </a:p>
                  </a:txBody>
                  <a:tcPr/>
                </a:tc>
              </a:tr>
              <a:tr h="835321">
                <a:tc>
                  <a:txBody>
                    <a:bodyPr/>
                    <a:lstStyle/>
                    <a:p>
                      <a:pPr algn="ctr"/>
                      <a:r>
                        <a:rPr lang="en-GB" dirty="0" smtClean="0"/>
                        <a:t>2013-2014</a:t>
                      </a:r>
                      <a:endParaRPr lang="en-GB" dirty="0"/>
                    </a:p>
                  </a:txBody>
                  <a:tcPr/>
                </a:tc>
                <a:tc>
                  <a:txBody>
                    <a:bodyPr/>
                    <a:lstStyle/>
                    <a:p>
                      <a:pPr algn="ctr"/>
                      <a:r>
                        <a:rPr lang="en-US" dirty="0" smtClean="0"/>
                        <a:t>8938.12</a:t>
                      </a:r>
                      <a:endParaRPr lang="en-US" dirty="0"/>
                    </a:p>
                  </a:txBody>
                  <a:tcPr/>
                </a:tc>
                <a:tc>
                  <a:txBody>
                    <a:bodyPr/>
                    <a:lstStyle/>
                    <a:p>
                      <a:pPr algn="ctr"/>
                      <a:r>
                        <a:rPr lang="en-US" dirty="0" smtClean="0"/>
                        <a:t>8124.37</a:t>
                      </a:r>
                      <a:endParaRPr lang="en-US" dirty="0"/>
                    </a:p>
                  </a:txBody>
                  <a:tcPr/>
                </a:tc>
                <a:tc>
                  <a:txBody>
                    <a:bodyPr/>
                    <a:lstStyle/>
                    <a:p>
                      <a:pPr algn="ctr"/>
                      <a:r>
                        <a:rPr lang="en-US" dirty="0" smtClean="0"/>
                        <a:t>(+)</a:t>
                      </a:r>
                      <a:r>
                        <a:rPr lang="en-US" baseline="0" dirty="0" smtClean="0"/>
                        <a:t> 3.38%</a:t>
                      </a:r>
                      <a:endParaRPr lang="en-US"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8100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800" b="1" i="0" u="none" strike="noStrike" kern="1200" cap="none" spc="0" normalizeH="0" baseline="0" noProof="0" dirty="0" smtClean="0">
                <a:ln>
                  <a:noFill/>
                </a:ln>
                <a:solidFill>
                  <a:srgbClr val="0070C0"/>
                </a:solidFill>
                <a:effectLst/>
                <a:uLnTx/>
                <a:uFillTx/>
                <a:latin typeface="+mj-lt"/>
                <a:ea typeface="+mj-ea"/>
                <a:cs typeface="+mj-cs"/>
              </a:rPr>
              <a:t>HEALTH REGULATIONS: </a:t>
            </a:r>
          </a:p>
        </p:txBody>
      </p:sp>
      <p:sp>
        <p:nvSpPr>
          <p:cNvPr id="5" name="Rectangle 4"/>
          <p:cNvSpPr/>
          <p:nvPr/>
        </p:nvSpPr>
        <p:spPr>
          <a:xfrm>
            <a:off x="381000" y="1660400"/>
            <a:ext cx="8229600" cy="4339650"/>
          </a:xfrm>
          <a:prstGeom prst="rect">
            <a:avLst/>
          </a:prstGeom>
        </p:spPr>
        <p:txBody>
          <a:bodyPr>
            <a:spAutoFit/>
          </a:bodyPr>
          <a:lstStyle/>
          <a:p>
            <a:pPr marL="342900" indent="-274320" algn="just">
              <a:lnSpc>
                <a:spcPct val="150000"/>
              </a:lnSpc>
              <a:spcBef>
                <a:spcPct val="20000"/>
              </a:spcBef>
              <a:buClr>
                <a:schemeClr val="accent1"/>
              </a:buClr>
              <a:buSzPct val="76000"/>
              <a:buFont typeface="Wingdings 2" pitchFamily="18" charset="2"/>
              <a:buChar char=""/>
              <a:defRPr/>
            </a:pPr>
            <a:r>
              <a:rPr lang="en-US" sz="2400" dirty="0" smtClean="0">
                <a:solidFill>
                  <a:srgbClr val="002060"/>
                </a:solidFill>
              </a:rPr>
              <a:t>Mizoram Clinical and Health Establishment Act 2007.</a:t>
            </a:r>
          </a:p>
          <a:p>
            <a:pPr marL="342900" indent="-274320" algn="just">
              <a:lnSpc>
                <a:spcPct val="150000"/>
              </a:lnSpc>
              <a:spcBef>
                <a:spcPct val="20000"/>
              </a:spcBef>
              <a:buClr>
                <a:schemeClr val="accent1"/>
              </a:buClr>
              <a:buSzPct val="76000"/>
              <a:buFont typeface="Wingdings 2" pitchFamily="18" charset="2"/>
              <a:buChar char=""/>
              <a:defRPr/>
            </a:pPr>
            <a:r>
              <a:rPr lang="en-US" sz="2400" dirty="0" smtClean="0">
                <a:solidFill>
                  <a:srgbClr val="002060"/>
                </a:solidFill>
              </a:rPr>
              <a:t>Food Safety &amp; Standard Act 2006.</a:t>
            </a:r>
            <a:endParaRPr lang="en-US" sz="2400" dirty="0">
              <a:solidFill>
                <a:srgbClr val="002060"/>
              </a:solidFill>
              <a:latin typeface="+mj-lt"/>
              <a:cs typeface="+mn-cs"/>
            </a:endParaRPr>
          </a:p>
          <a:p>
            <a:pPr marL="342900" indent="-274320" algn="just">
              <a:lnSpc>
                <a:spcPct val="150000"/>
              </a:lnSpc>
              <a:spcBef>
                <a:spcPct val="20000"/>
              </a:spcBef>
              <a:buClr>
                <a:schemeClr val="accent1"/>
              </a:buClr>
              <a:buSzPct val="76000"/>
              <a:buFont typeface="Wingdings 2" pitchFamily="18" charset="2"/>
              <a:buChar char=""/>
              <a:defRPr/>
            </a:pPr>
            <a:r>
              <a:rPr lang="en-US" sz="2400" dirty="0" smtClean="0">
                <a:solidFill>
                  <a:srgbClr val="002060"/>
                </a:solidFill>
              </a:rPr>
              <a:t>Drugs &amp; Cosmetics Act 1940</a:t>
            </a:r>
          </a:p>
          <a:p>
            <a:pPr marL="342900" indent="-274320" algn="just">
              <a:lnSpc>
                <a:spcPct val="150000"/>
              </a:lnSpc>
              <a:spcBef>
                <a:spcPct val="20000"/>
              </a:spcBef>
              <a:buClr>
                <a:schemeClr val="accent1"/>
              </a:buClr>
              <a:buSzPct val="76000"/>
              <a:buFont typeface="Wingdings 2" pitchFamily="18" charset="2"/>
              <a:buChar char=""/>
              <a:defRPr/>
            </a:pPr>
            <a:r>
              <a:rPr lang="en-US" sz="2400" dirty="0" smtClean="0">
                <a:solidFill>
                  <a:srgbClr val="002060"/>
                </a:solidFill>
                <a:latin typeface="+mj-lt"/>
                <a:cs typeface="+mn-cs"/>
              </a:rPr>
              <a:t>State Drug Policy drafting has been formulated for final approval by the Council of Ministers</a:t>
            </a:r>
          </a:p>
          <a:p>
            <a:pPr marL="342900" indent="-274320" algn="just">
              <a:lnSpc>
                <a:spcPct val="150000"/>
              </a:lnSpc>
              <a:spcBef>
                <a:spcPct val="20000"/>
              </a:spcBef>
              <a:buClr>
                <a:schemeClr val="accent1"/>
              </a:buClr>
              <a:buSzPct val="76000"/>
              <a:buFont typeface="Wingdings 2" pitchFamily="18" charset="2"/>
              <a:buChar char=""/>
              <a:defRPr/>
            </a:pPr>
            <a:r>
              <a:rPr lang="en-US" sz="2400" dirty="0" smtClean="0">
                <a:solidFill>
                  <a:srgbClr val="002060"/>
                </a:solidFill>
                <a:latin typeface="+mj-lt"/>
              </a:rPr>
              <a:t>Pre-conception &amp; Pre-Natal Diagnostic Technique Act</a:t>
            </a:r>
          </a:p>
          <a:p>
            <a:pPr marL="342900" indent="-274320" algn="just">
              <a:lnSpc>
                <a:spcPct val="150000"/>
              </a:lnSpc>
              <a:spcBef>
                <a:spcPct val="20000"/>
              </a:spcBef>
              <a:buClr>
                <a:schemeClr val="accent1"/>
              </a:buClr>
              <a:buSzPct val="76000"/>
              <a:defRPr/>
            </a:pPr>
            <a:endParaRPr lang="en-US" sz="2400" dirty="0">
              <a:latin typeface="+mj-lt"/>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idx="4294967295"/>
          </p:nvPr>
        </p:nvSpPr>
        <p:spPr>
          <a:xfrm>
            <a:off x="304800" y="152400"/>
            <a:ext cx="8534400" cy="914400"/>
          </a:xfrm>
        </p:spPr>
        <p:txBody>
          <a:bodyPr>
            <a:noAutofit/>
          </a:bodyPr>
          <a:lstStyle/>
          <a:p>
            <a:pPr algn="l"/>
            <a:r>
              <a:rPr lang="en-US" sz="2800" b="1" dirty="0" smtClean="0"/>
              <a:t>Measures taken for Human Resource Development </a:t>
            </a:r>
          </a:p>
        </p:txBody>
      </p:sp>
      <p:sp>
        <p:nvSpPr>
          <p:cNvPr id="3" name="Subtitle 2"/>
          <p:cNvSpPr>
            <a:spLocks noGrp="1"/>
          </p:cNvSpPr>
          <p:nvPr>
            <p:ph type="subTitle" idx="4294967295"/>
          </p:nvPr>
        </p:nvSpPr>
        <p:spPr>
          <a:xfrm>
            <a:off x="228600" y="1371600"/>
            <a:ext cx="8534400" cy="5029200"/>
          </a:xfrm>
        </p:spPr>
        <p:txBody>
          <a:bodyPr rtlCol="0">
            <a:noAutofit/>
          </a:bodyPr>
          <a:lstStyle/>
          <a:p>
            <a:pPr marL="176213" indent="-176213" algn="just">
              <a:buFont typeface="Wingdings" pitchFamily="2" charset="2"/>
              <a:buChar char="ü"/>
              <a:defRPr/>
            </a:pPr>
            <a:r>
              <a:rPr lang="en-US" dirty="0" smtClean="0">
                <a:solidFill>
                  <a:schemeClr val="tx1"/>
                </a:solidFill>
              </a:rPr>
              <a:t>Mizoram College of Nursing </a:t>
            </a:r>
          </a:p>
          <a:p>
            <a:pPr marL="176213" indent="-176213" algn="just">
              <a:buFont typeface="Wingdings" pitchFamily="2" charset="2"/>
              <a:buChar char="ü"/>
              <a:defRPr/>
            </a:pPr>
            <a:r>
              <a:rPr lang="en-US" dirty="0" smtClean="0">
                <a:solidFill>
                  <a:srgbClr val="002060"/>
                </a:solidFill>
              </a:rPr>
              <a:t>Health Worker Training School</a:t>
            </a:r>
          </a:p>
          <a:p>
            <a:pPr marL="176213" indent="-176213" algn="just">
              <a:buFont typeface="Wingdings" pitchFamily="2" charset="2"/>
              <a:buChar char="ü"/>
              <a:defRPr/>
            </a:pPr>
            <a:r>
              <a:rPr lang="en-US" dirty="0" smtClean="0">
                <a:solidFill>
                  <a:srgbClr val="002060"/>
                </a:solidFill>
              </a:rPr>
              <a:t>GNM Training School</a:t>
            </a:r>
          </a:p>
          <a:p>
            <a:pPr marL="176213" indent="-176213" algn="just">
              <a:buFont typeface="Wingdings" pitchFamily="2" charset="2"/>
              <a:buChar char="ü"/>
              <a:defRPr/>
            </a:pPr>
            <a:r>
              <a:rPr lang="en-US" dirty="0" smtClean="0">
                <a:solidFill>
                  <a:srgbClr val="002060"/>
                </a:solidFill>
              </a:rPr>
              <a:t>AYUSH Doctors mobilized as Public Health Physicians at PHC,  CHC and MSACS</a:t>
            </a:r>
          </a:p>
          <a:p>
            <a:pPr marL="176213" indent="-176213" algn="just">
              <a:buFont typeface="Wingdings" pitchFamily="2" charset="2"/>
              <a:buChar char="ü"/>
              <a:defRPr/>
            </a:pPr>
            <a:r>
              <a:rPr lang="en-US" dirty="0" smtClean="0">
                <a:solidFill>
                  <a:srgbClr val="002060"/>
                </a:solidFill>
              </a:rPr>
              <a:t>Trainings conducted for Medical Officers and Staff Nurses</a:t>
            </a:r>
          </a:p>
          <a:p>
            <a:pPr marL="176213" indent="-176213" algn="just">
              <a:buFont typeface="Wingdings" pitchFamily="2" charset="2"/>
              <a:buChar char="ü"/>
              <a:defRPr/>
            </a:pPr>
            <a:r>
              <a:rPr lang="en-US" dirty="0" smtClean="0">
                <a:solidFill>
                  <a:srgbClr val="002060"/>
                </a:solidFill>
              </a:rPr>
              <a:t>Training for ASHAs completed – Module 1-7 </a:t>
            </a:r>
          </a:p>
          <a:p>
            <a:pPr marL="176213" indent="-176213" algn="just">
              <a:buFont typeface="Wingdings" pitchFamily="2" charset="2"/>
              <a:buChar char="ü"/>
              <a:defRPr/>
            </a:pPr>
            <a:r>
              <a:rPr lang="en-US" dirty="0" smtClean="0">
                <a:solidFill>
                  <a:srgbClr val="002060"/>
                </a:solidFill>
              </a:rPr>
              <a:t>Initiative for career progression of ASHA into ANM by identifying ASHAs to be enrolled in Open School to complete </a:t>
            </a:r>
            <a:r>
              <a:rPr lang="en-US" dirty="0" err="1" smtClean="0">
                <a:solidFill>
                  <a:srgbClr val="002060"/>
                </a:solidFill>
              </a:rPr>
              <a:t>XII</a:t>
            </a:r>
            <a:r>
              <a:rPr lang="en-US" baseline="30000" dirty="0" err="1" smtClean="0">
                <a:solidFill>
                  <a:srgbClr val="002060"/>
                </a:solidFill>
              </a:rPr>
              <a:t>th</a:t>
            </a:r>
            <a:r>
              <a:rPr lang="en-US" dirty="0" smtClean="0">
                <a:solidFill>
                  <a:srgbClr val="002060"/>
                </a:solidFill>
              </a:rPr>
              <a:t> Standard to enable them for ANM training.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229600" cy="1096962"/>
          </a:xfrm>
        </p:spPr>
        <p:txBody>
          <a:bodyPr/>
          <a:lstStyle/>
          <a:p>
            <a:pPr eaLnBrk="1" hangingPunct="1"/>
            <a:r>
              <a:rPr lang="en-US" sz="2800" b="1" dirty="0" smtClean="0">
                <a:latin typeface="Arial Narrow" pitchFamily="34" charset="0"/>
              </a:rPr>
              <a:t> </a:t>
            </a:r>
            <a:r>
              <a:rPr lang="en-US" sz="2800" b="1" dirty="0" smtClean="0">
                <a:solidFill>
                  <a:srgbClr val="0070C0"/>
                </a:solidFill>
                <a:latin typeface="+mn-lt"/>
              </a:rPr>
              <a:t>Health Information Systems</a:t>
            </a:r>
          </a:p>
        </p:txBody>
      </p:sp>
      <p:sp>
        <p:nvSpPr>
          <p:cNvPr id="7" name="Content Placeholder 6"/>
          <p:cNvSpPr>
            <a:spLocks noGrp="1"/>
          </p:cNvSpPr>
          <p:nvPr>
            <p:ph sz="quarter" idx="1"/>
          </p:nvPr>
        </p:nvSpPr>
        <p:spPr>
          <a:xfrm>
            <a:off x="457200" y="1600200"/>
            <a:ext cx="7772400" cy="4873752"/>
          </a:xfrm>
        </p:spPr>
        <p:txBody>
          <a:bodyPr/>
          <a:lstStyle/>
          <a:p>
            <a:pPr>
              <a:buNone/>
            </a:pPr>
            <a:endParaRPr lang="en-US" sz="2800" dirty="0" smtClean="0"/>
          </a:p>
          <a:p>
            <a:r>
              <a:rPr lang="en-US" sz="2800" dirty="0" smtClean="0"/>
              <a:t>Hospital MIS software in place at State Hospital. </a:t>
            </a:r>
          </a:p>
          <a:p>
            <a:pPr>
              <a:buNone/>
            </a:pPr>
            <a:endParaRPr lang="en-US" sz="2800" dirty="0" smtClean="0"/>
          </a:p>
          <a:p>
            <a:r>
              <a:rPr lang="en-US" sz="2800" dirty="0" smtClean="0"/>
              <a:t>Remaining 7 District hospital + 1 State Referral hospital to be covered</a:t>
            </a:r>
          </a:p>
          <a:p>
            <a:pPr>
              <a:buNone/>
            </a:pPr>
            <a:endParaRPr lang="en-US" sz="2800" dirty="0" smtClean="0"/>
          </a:p>
          <a:p>
            <a:r>
              <a:rPr lang="en-US" sz="2800" dirty="0" smtClean="0"/>
              <a:t>Innovative MIS successfully piloted in </a:t>
            </a:r>
            <a:r>
              <a:rPr lang="en-US" sz="2800" dirty="0" err="1" smtClean="0"/>
              <a:t>Khawbung</a:t>
            </a:r>
            <a:r>
              <a:rPr lang="en-US" sz="2800" dirty="0" smtClean="0"/>
              <a:t> PHC</a:t>
            </a:r>
          </a:p>
          <a:p>
            <a:pPr>
              <a:buNone/>
            </a:pPr>
            <a:endParaRPr lang="en-I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152400" y="152400"/>
            <a:ext cx="8991600" cy="838200"/>
          </a:xfrm>
        </p:spPr>
        <p:txBody>
          <a:bodyPr/>
          <a:lstStyle/>
          <a:p>
            <a:pPr algn="l" eaLnBrk="1" hangingPunct="1"/>
            <a:r>
              <a:rPr lang="en-US" sz="2800" b="1" dirty="0" smtClean="0">
                <a:solidFill>
                  <a:srgbClr val="0070C0"/>
                </a:solidFill>
                <a:latin typeface="+mn-lt"/>
              </a:rPr>
              <a:t>     Convergence and Stewardship</a:t>
            </a:r>
          </a:p>
        </p:txBody>
      </p:sp>
      <p:sp>
        <p:nvSpPr>
          <p:cNvPr id="4" name="Content Placeholder 2"/>
          <p:cNvSpPr txBox="1">
            <a:spLocks/>
          </p:cNvSpPr>
          <p:nvPr/>
        </p:nvSpPr>
        <p:spPr>
          <a:xfrm>
            <a:off x="228600" y="1066800"/>
            <a:ext cx="8382000" cy="525780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AYUSH Doctors are recruited in CHC/PHC/SDH/DH</a:t>
            </a:r>
            <a:r>
              <a:rPr kumimoji="0" lang="en-US" sz="2400" b="0" i="0" u="none" strike="noStrike" kern="1200" cap="none" spc="0" normalizeH="0" noProof="0" dirty="0" smtClean="0">
                <a:ln>
                  <a:noFill/>
                </a:ln>
                <a:solidFill>
                  <a:schemeClr val="tx1"/>
                </a:solidFill>
                <a:effectLst/>
                <a:uLnTx/>
                <a:uFillTx/>
                <a:latin typeface="+mn-lt"/>
                <a:ea typeface="+mn-ea"/>
                <a:cs typeface="+mn-cs"/>
              </a:rPr>
              <a:t> and also recruited as DPM in DAPCU, NACP.</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Induced ownership at Village level by mobilizing Village Councils in Village level Health Program Management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Mizoram State AIDS Control Society (MSACS) effectively converged with National Rural Health Mission (NRHM)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Sensitization-cum-training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programme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for officials of NRHM (State level), District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Programme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Managers (DPM) and Block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Programme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Managers.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All Nationwide Health programs are mainstreamed under National Health Mission (NHM)</a:t>
            </a:r>
          </a:p>
          <a:p>
            <a:pPr marL="800100" lvl="1" indent="-342900">
              <a:spcBef>
                <a:spcPct val="20000"/>
              </a:spcBef>
              <a:buFont typeface="Arial" pitchFamily="34" charset="0"/>
              <a:buChar char="•"/>
              <a:defRPr/>
            </a:pPr>
            <a:r>
              <a:rPr lang="en-US" sz="2400" dirty="0" smtClean="0"/>
              <a:t>Role of NGO’s- YMA,MHIP etc</a:t>
            </a:r>
          </a:p>
          <a:p>
            <a:pPr marL="800100" lvl="1" indent="-342900">
              <a:spcBef>
                <a:spcPct val="20000"/>
              </a:spcBef>
              <a:buFont typeface="Arial" pitchFamily="34" charset="0"/>
              <a:buChar char="•"/>
              <a:defRPr/>
            </a:pPr>
            <a:r>
              <a:rPr lang="en-US" sz="2400" dirty="0" smtClean="0"/>
              <a:t>Partnership with the Church</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152400" y="304800"/>
            <a:ext cx="8458200" cy="990600"/>
          </a:xfrm>
        </p:spPr>
        <p:txBody>
          <a:bodyPr>
            <a:normAutofit fontScale="90000"/>
          </a:bodyPr>
          <a:lstStyle/>
          <a:p>
            <a:pPr marL="339725" indent="-339725" eaLnBrk="1" hangingPunct="1"/>
            <a:r>
              <a:rPr lang="en-US" sz="3200" b="1" dirty="0" smtClean="0">
                <a:solidFill>
                  <a:srgbClr val="0070C0"/>
                </a:solidFill>
                <a:latin typeface="+mn-lt"/>
              </a:rPr>
              <a:t>	</a:t>
            </a:r>
            <a:r>
              <a:rPr lang="en-US" sz="3100" b="1" dirty="0" smtClean="0">
                <a:solidFill>
                  <a:srgbClr val="0070C0"/>
                </a:solidFill>
                <a:latin typeface="+mn-lt"/>
              </a:rPr>
              <a:t>Measures taken to ensure access to Medicines, Vaccines and Diagnostics</a:t>
            </a:r>
          </a:p>
        </p:txBody>
      </p:sp>
      <p:sp>
        <p:nvSpPr>
          <p:cNvPr id="4" name="Content Placeholder 2"/>
          <p:cNvSpPr txBox="1">
            <a:spLocks/>
          </p:cNvSpPr>
          <p:nvPr/>
        </p:nvSpPr>
        <p:spPr>
          <a:xfrm>
            <a:off x="228600" y="1905000"/>
            <a:ext cx="8534400" cy="3581400"/>
          </a:xfrm>
          <a:prstGeom prst="rect">
            <a:avLst/>
          </a:prstGeom>
        </p:spPr>
        <p:txBody>
          <a:bodyPr rtlCol="0">
            <a:noAutofit/>
          </a:bodyPr>
          <a:lstStyle/>
          <a:p>
            <a:pPr lvl="1">
              <a:buFont typeface="Wingdings" pitchFamily="2" charset="2"/>
              <a:buChar char="ü"/>
            </a:pPr>
            <a:r>
              <a:rPr lang="en-US" sz="2800" dirty="0" smtClean="0"/>
              <a:t> </a:t>
            </a:r>
            <a:r>
              <a:rPr lang="en-US" sz="2400" dirty="0" smtClean="0"/>
              <a:t>Multipurpose Vehicles available</a:t>
            </a:r>
          </a:p>
          <a:p>
            <a:pPr lvl="1"/>
            <a:endParaRPr lang="en-US" sz="2400" dirty="0" smtClean="0"/>
          </a:p>
          <a:p>
            <a:pPr lvl="1">
              <a:buFont typeface="Wingdings" pitchFamily="2" charset="2"/>
              <a:buChar char="ü"/>
            </a:pPr>
            <a:r>
              <a:rPr lang="en-US" sz="2400" dirty="0" smtClean="0"/>
              <a:t> Central Medical Store at State level </a:t>
            </a:r>
          </a:p>
          <a:p>
            <a:pPr lvl="1"/>
            <a:endParaRPr lang="en-US" sz="2400" dirty="0" smtClean="0"/>
          </a:p>
          <a:p>
            <a:pPr lvl="1">
              <a:buFont typeface="Wingdings" pitchFamily="2" charset="2"/>
              <a:buChar char="ü"/>
            </a:pPr>
            <a:r>
              <a:rPr lang="en-US" sz="2400" dirty="0" smtClean="0"/>
              <a:t> Storeroom  at Districts and Primary Health 	</a:t>
            </a:r>
            <a:r>
              <a:rPr lang="en-US" sz="2400" dirty="0" err="1" smtClean="0"/>
              <a:t>Centres</a:t>
            </a:r>
            <a:r>
              <a:rPr lang="en-US" sz="2400" dirty="0" smtClean="0"/>
              <a:t> level</a:t>
            </a:r>
          </a:p>
          <a:p>
            <a:pPr lvl="1"/>
            <a:endParaRPr lang="en-US" sz="2400" dirty="0" smtClean="0"/>
          </a:p>
          <a:p>
            <a:pPr lvl="1">
              <a:buFont typeface="Wingdings" pitchFamily="2" charset="2"/>
              <a:buChar char="ü"/>
            </a:pPr>
            <a:r>
              <a:rPr lang="en-US" sz="2400" dirty="0" smtClean="0"/>
              <a:t> List of Essential Medicines  under preparation</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792162"/>
          </a:xfrm>
        </p:spPr>
        <p:txBody>
          <a:bodyPr>
            <a:normAutofit/>
          </a:bodyPr>
          <a:lstStyle/>
          <a:p>
            <a:r>
              <a:rPr lang="en-US" sz="2800" b="1" dirty="0" smtClean="0">
                <a:solidFill>
                  <a:srgbClr val="0070C0"/>
                </a:solidFill>
              </a:rPr>
              <a:t>Towards Universal Health Coverage</a:t>
            </a:r>
            <a:endParaRPr lang="en-US" sz="2800" b="1" dirty="0">
              <a:solidFill>
                <a:srgbClr val="0070C0"/>
              </a:solidFill>
            </a:endParaRPr>
          </a:p>
        </p:txBody>
      </p:sp>
      <p:sp>
        <p:nvSpPr>
          <p:cNvPr id="3" name="Content Placeholder 2"/>
          <p:cNvSpPr>
            <a:spLocks noGrp="1"/>
          </p:cNvSpPr>
          <p:nvPr>
            <p:ph sz="quarter" idx="1"/>
          </p:nvPr>
        </p:nvSpPr>
        <p:spPr>
          <a:xfrm>
            <a:off x="457200" y="1600200"/>
            <a:ext cx="7696200" cy="4873752"/>
          </a:xfrm>
        </p:spPr>
        <p:txBody>
          <a:bodyPr>
            <a:normAutofit/>
          </a:bodyPr>
          <a:lstStyle/>
          <a:p>
            <a:r>
              <a:rPr lang="en-US" sz="2800" dirty="0" smtClean="0">
                <a:solidFill>
                  <a:srgbClr val="002060"/>
                </a:solidFill>
              </a:rPr>
              <a:t>Mizoram State Health Care Scheme and RSBY</a:t>
            </a:r>
          </a:p>
          <a:p>
            <a:r>
              <a:rPr lang="en-US" sz="2800" dirty="0" smtClean="0">
                <a:solidFill>
                  <a:srgbClr val="002060"/>
                </a:solidFill>
              </a:rPr>
              <a:t>Introduction of Sub-Center Clinics – 135</a:t>
            </a:r>
          </a:p>
          <a:p>
            <a:r>
              <a:rPr lang="en-US" sz="2800" dirty="0" smtClean="0">
                <a:solidFill>
                  <a:srgbClr val="002060"/>
                </a:solidFill>
              </a:rPr>
              <a:t>Human Ambulance : Stretcher</a:t>
            </a:r>
          </a:p>
          <a:p>
            <a:r>
              <a:rPr lang="en-US" sz="2800" dirty="0" smtClean="0">
                <a:solidFill>
                  <a:srgbClr val="002060"/>
                </a:solidFill>
              </a:rPr>
              <a:t>Ambulance provided to all PHCs for emergency transport</a:t>
            </a:r>
          </a:p>
          <a:p>
            <a:r>
              <a:rPr lang="en-US" sz="2800" dirty="0" smtClean="0">
                <a:solidFill>
                  <a:srgbClr val="002060"/>
                </a:solidFill>
              </a:rPr>
              <a:t>Two Wheeler Ambulance</a:t>
            </a:r>
          </a:p>
          <a:p>
            <a:r>
              <a:rPr lang="en-US" sz="2800" dirty="0" smtClean="0">
                <a:solidFill>
                  <a:srgbClr val="002060"/>
                </a:solidFill>
              </a:rPr>
              <a:t>GPS installed in all ambulances.</a:t>
            </a:r>
          </a:p>
          <a:p>
            <a:endParaRPr lang="en-US" dirty="0" smtClean="0"/>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382000" cy="1020762"/>
          </a:xfrm>
        </p:spPr>
        <p:txBody>
          <a:bodyPr>
            <a:noAutofit/>
          </a:bodyPr>
          <a:lstStyle/>
          <a:p>
            <a:r>
              <a:rPr lang="en-US" sz="2800" b="1" dirty="0" smtClean="0">
                <a:solidFill>
                  <a:srgbClr val="0070C0"/>
                </a:solidFill>
              </a:rPr>
              <a:t>Towards Universal Health Coverage </a:t>
            </a:r>
            <a:r>
              <a:rPr lang="en-US" sz="2000" b="1" dirty="0" smtClean="0">
                <a:solidFill>
                  <a:srgbClr val="0070C0"/>
                </a:solidFill>
              </a:rPr>
              <a:t>(</a:t>
            </a:r>
            <a:r>
              <a:rPr lang="en-US" sz="2000" b="1" dirty="0" err="1" smtClean="0">
                <a:solidFill>
                  <a:srgbClr val="0070C0"/>
                </a:solidFill>
              </a:rPr>
              <a:t>contd</a:t>
            </a:r>
            <a:r>
              <a:rPr lang="en-US" sz="2000" b="1" dirty="0" smtClean="0">
                <a:solidFill>
                  <a:srgbClr val="0070C0"/>
                </a:solidFill>
              </a:rPr>
              <a:t>)</a:t>
            </a:r>
            <a:endParaRPr lang="en-US" sz="2800" b="1" dirty="0">
              <a:solidFill>
                <a:srgbClr val="0070C0"/>
              </a:solidFill>
            </a:endParaRPr>
          </a:p>
        </p:txBody>
      </p:sp>
      <p:sp>
        <p:nvSpPr>
          <p:cNvPr id="3" name="Content Placeholder 2"/>
          <p:cNvSpPr>
            <a:spLocks noGrp="1"/>
          </p:cNvSpPr>
          <p:nvPr>
            <p:ph sz="quarter" idx="1"/>
          </p:nvPr>
        </p:nvSpPr>
        <p:spPr>
          <a:xfrm>
            <a:off x="228600" y="1219200"/>
            <a:ext cx="8382000" cy="5334000"/>
          </a:xfrm>
        </p:spPr>
        <p:txBody>
          <a:bodyPr>
            <a:noAutofit/>
          </a:bodyPr>
          <a:lstStyle/>
          <a:p>
            <a:pPr>
              <a:lnSpc>
                <a:spcPct val="200000"/>
              </a:lnSpc>
              <a:buFont typeface="Wingdings" pitchFamily="2" charset="2"/>
              <a:buChar char="v"/>
            </a:pPr>
            <a:r>
              <a:rPr lang="en-US" dirty="0" smtClean="0"/>
              <a:t>Community Constructed PHC at </a:t>
            </a:r>
            <a:r>
              <a:rPr lang="en-US" dirty="0" err="1" smtClean="0"/>
              <a:t>Chhingchhip</a:t>
            </a:r>
            <a:r>
              <a:rPr lang="en-US" dirty="0" smtClean="0"/>
              <a:t> and </a:t>
            </a:r>
            <a:r>
              <a:rPr lang="en-US" dirty="0" err="1" smtClean="0"/>
              <a:t>Ratu</a:t>
            </a:r>
            <a:endParaRPr lang="en-US" dirty="0" smtClean="0"/>
          </a:p>
          <a:p>
            <a:pPr>
              <a:buFont typeface="Wingdings" pitchFamily="2" charset="2"/>
              <a:buChar char="v"/>
            </a:pPr>
            <a:r>
              <a:rPr lang="en-US" dirty="0" smtClean="0"/>
              <a:t>Community Constructed Sub Centre at </a:t>
            </a:r>
            <a:r>
              <a:rPr lang="en-US" dirty="0" err="1" smtClean="0"/>
              <a:t>Mawre</a:t>
            </a:r>
            <a:endParaRPr lang="en-US" dirty="0" smtClean="0"/>
          </a:p>
          <a:p>
            <a:pPr>
              <a:buFont typeface="Wingdings" pitchFamily="2" charset="2"/>
              <a:buChar char="v"/>
            </a:pPr>
            <a:r>
              <a:rPr lang="en-US" dirty="0" smtClean="0"/>
              <a:t>Improvised Wooden Radiant </a:t>
            </a:r>
            <a:r>
              <a:rPr lang="en-US" sz="2800" dirty="0" smtClean="0"/>
              <a:t>Warmer</a:t>
            </a:r>
          </a:p>
        </p:txBody>
      </p:sp>
      <p:pic>
        <p:nvPicPr>
          <p:cNvPr id="4" name="Content Placeholder 3" descr="C:\Users\COMPUTER HOUSE\Desktop\Warmer CHA.jpg"/>
          <p:cNvPicPr>
            <a:picLocks noChangeAspect="1" noChangeArrowheads="1"/>
          </p:cNvPicPr>
          <p:nvPr/>
        </p:nvPicPr>
        <p:blipFill>
          <a:blip r:embed="rId2" cstate="print"/>
          <a:srcRect/>
          <a:stretch>
            <a:fillRect/>
          </a:stretch>
        </p:blipFill>
        <p:spPr bwMode="auto">
          <a:xfrm>
            <a:off x="4038600" y="3276600"/>
            <a:ext cx="4114800" cy="3352800"/>
          </a:xfrm>
          <a:prstGeom prst="rect">
            <a:avLst/>
          </a:prstGeom>
          <a:noFill/>
        </p:spPr>
      </p:pic>
      <p:sp>
        <p:nvSpPr>
          <p:cNvPr id="6" name="Down Arrow 5"/>
          <p:cNvSpPr/>
          <p:nvPr/>
        </p:nvSpPr>
        <p:spPr>
          <a:xfrm>
            <a:off x="6019800" y="2819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endParaRPr lang="en-IN"/>
          </a:p>
        </p:txBody>
      </p:sp>
      <p:sp>
        <p:nvSpPr>
          <p:cNvPr id="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1"/>
          <p:cNvGraphicFramePr>
            <a:graphicFrameLocks noChangeAspect="1"/>
          </p:cNvGraphicFramePr>
          <p:nvPr/>
        </p:nvGraphicFramePr>
        <p:xfrm>
          <a:off x="-9424" y="0"/>
          <a:ext cx="9153424" cy="6858000"/>
        </p:xfrm>
        <a:graphic>
          <a:graphicData uri="http://schemas.openxmlformats.org/presentationml/2006/ole">
            <mc:AlternateContent xmlns:mc="http://schemas.openxmlformats.org/markup-compatibility/2006">
              <mc:Choice xmlns:v="urn:schemas-microsoft-com:vml" Requires="v">
                <p:oleObj spid="_x0000_s1027" name="Slide" r:id="rId4" imgW="4539911" imgH="3404577" progId="PowerPoint.Slide.12">
                  <p:embed/>
                </p:oleObj>
              </mc:Choice>
              <mc:Fallback>
                <p:oleObj name="Slide" r:id="rId4" imgW="4539911" imgH="3404577" progId="PowerPoint.Slide.12">
                  <p:embed/>
                  <p:pic>
                    <p:nvPicPr>
                      <p:cNvPr id="0"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9424" y="0"/>
                        <a:ext cx="9153424"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OMPUTER HOUSE\Desktop\Chapui SC staff.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381000" y="304800"/>
            <a:ext cx="4953000" cy="1446550"/>
          </a:xfrm>
          <a:prstGeom prst="rect">
            <a:avLst/>
          </a:prstGeom>
          <a:noFill/>
        </p:spPr>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Improvised Sub Centre Clinic </a:t>
            </a:r>
            <a:endPar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533400"/>
          </a:xfrm>
        </p:spPr>
        <p:txBody>
          <a:bodyPr>
            <a:noAutofit/>
          </a:bodyPr>
          <a:lstStyle/>
          <a:p>
            <a:r>
              <a:rPr lang="en-US" sz="2800" b="1" dirty="0" smtClean="0"/>
              <a:t>Basic Statistics </a:t>
            </a:r>
            <a:r>
              <a:rPr lang="en-US" b="1" dirty="0" smtClean="0"/>
              <a:t>:</a:t>
            </a:r>
            <a:endParaRPr lang="en-US" b="1" dirty="0"/>
          </a:p>
        </p:txBody>
      </p:sp>
      <p:graphicFrame>
        <p:nvGraphicFramePr>
          <p:cNvPr id="5" name="Content Placeholder 3"/>
          <p:cNvGraphicFramePr>
            <a:graphicFrameLocks noGrp="1"/>
          </p:cNvGraphicFramePr>
          <p:nvPr>
            <p:ph sz="quarter" idx="1"/>
          </p:nvPr>
        </p:nvGraphicFramePr>
        <p:xfrm>
          <a:off x="152400" y="762000"/>
          <a:ext cx="8610600" cy="5274817"/>
        </p:xfrm>
        <a:graphic>
          <a:graphicData uri="http://schemas.openxmlformats.org/drawingml/2006/table">
            <a:tbl>
              <a:tblPr firstRow="1" bandRow="1">
                <a:tableStyleId>{5C22544A-7EE6-4342-B048-85BDC9FD1C3A}</a:tableStyleId>
              </a:tblPr>
              <a:tblGrid>
                <a:gridCol w="1029528"/>
                <a:gridCol w="4398894"/>
                <a:gridCol w="1123122"/>
                <a:gridCol w="2059056"/>
              </a:tblGrid>
              <a:tr h="304329">
                <a:tc>
                  <a:txBody>
                    <a:bodyPr/>
                    <a:lstStyle/>
                    <a:p>
                      <a:pPr marL="0" marR="0" algn="ctr">
                        <a:lnSpc>
                          <a:spcPct val="115000"/>
                        </a:lnSpc>
                        <a:spcBef>
                          <a:spcPts val="0"/>
                        </a:spcBef>
                        <a:spcAft>
                          <a:spcPts val="1000"/>
                        </a:spcAft>
                      </a:pPr>
                      <a:r>
                        <a:rPr lang="en-US" sz="1600" b="1" dirty="0" smtClean="0">
                          <a:latin typeface="+mj-lt"/>
                          <a:ea typeface="Times New Roman"/>
                          <a:cs typeface="Calibri"/>
                        </a:rPr>
                        <a:t>Sl. </a:t>
                      </a:r>
                      <a:r>
                        <a:rPr lang="en-US" sz="1600" b="1" dirty="0">
                          <a:latin typeface="+mj-lt"/>
                          <a:ea typeface="Times New Roman"/>
                          <a:cs typeface="Calibri"/>
                        </a:rPr>
                        <a:t>No.</a:t>
                      </a:r>
                      <a:endParaRPr lang="en-US" sz="1600" dirty="0">
                        <a:latin typeface="+mj-lt"/>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600" b="1">
                          <a:latin typeface="+mj-lt"/>
                          <a:ea typeface="Times New Roman"/>
                          <a:cs typeface="Calibri"/>
                        </a:rPr>
                        <a:t>Item</a:t>
                      </a:r>
                      <a:endParaRPr lang="en-US" sz="160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a:latin typeface="+mj-lt"/>
                          <a:ea typeface="Times New Roman"/>
                          <a:cs typeface="Calibri"/>
                        </a:rPr>
                        <a:t>Mizoram</a:t>
                      </a:r>
                      <a:endParaRPr lang="en-US" sz="1600">
                        <a:latin typeface="+mj-lt"/>
                        <a:ea typeface="Calibri"/>
                        <a:cs typeface="Times New Roman"/>
                      </a:endParaRPr>
                    </a:p>
                  </a:txBody>
                  <a:tcPr marL="68580" marR="68580" marT="0" marB="0" anchor="ctr"/>
                </a:tc>
                <a:tc hMerge="1">
                  <a:txBody>
                    <a:bodyPr/>
                    <a:lstStyle/>
                    <a:p>
                      <a:endParaRPr lang="en-US"/>
                    </a:p>
                  </a:txBody>
                  <a:tcPr/>
                </a:tc>
              </a:tr>
              <a:tr h="551041">
                <a:tc>
                  <a:txBody>
                    <a:bodyPr/>
                    <a:lstStyle/>
                    <a:p>
                      <a:pPr marL="0" marR="0" algn="ctr">
                        <a:lnSpc>
                          <a:spcPct val="115000"/>
                        </a:lnSpc>
                        <a:spcBef>
                          <a:spcPts val="0"/>
                        </a:spcBef>
                        <a:spcAft>
                          <a:spcPts val="1000"/>
                        </a:spcAft>
                      </a:pPr>
                      <a:r>
                        <a:rPr lang="en-US" sz="1600" b="1" dirty="0">
                          <a:latin typeface="+mj-lt"/>
                          <a:ea typeface="Times New Roman"/>
                          <a:cs typeface="Calibri"/>
                        </a:rPr>
                        <a:t>1</a:t>
                      </a:r>
                      <a:endParaRPr lang="en-US" sz="1600" b="1" dirty="0">
                        <a:latin typeface="+mj-lt"/>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600" b="1" dirty="0">
                          <a:latin typeface="+mj-lt"/>
                          <a:ea typeface="Times New Roman"/>
                          <a:cs typeface="Calibri"/>
                        </a:rPr>
                        <a:t>Total population (Census 2011) (in </a:t>
                      </a:r>
                      <a:r>
                        <a:rPr lang="en-US" sz="1600" b="1" baseline="0" dirty="0" smtClean="0">
                          <a:latin typeface="+mj-lt"/>
                          <a:ea typeface="Times New Roman"/>
                          <a:cs typeface="Calibri"/>
                        </a:rPr>
                        <a:t> </a:t>
                      </a:r>
                      <a:r>
                        <a:rPr lang="en-US" sz="1600" b="1" baseline="0" dirty="0" err="1" smtClean="0">
                          <a:latin typeface="+mj-lt"/>
                          <a:ea typeface="Times New Roman"/>
                          <a:cs typeface="Calibri"/>
                        </a:rPr>
                        <a:t>lakhs</a:t>
                      </a:r>
                      <a:r>
                        <a:rPr lang="en-US" sz="1600" b="1" dirty="0" smtClean="0">
                          <a:latin typeface="+mj-lt"/>
                          <a:ea typeface="Times New Roman"/>
                          <a:cs typeface="Calibri"/>
                        </a:rPr>
                        <a:t>)</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smtClean="0">
                          <a:latin typeface="+mj-lt"/>
                          <a:ea typeface="Calibri"/>
                          <a:cs typeface="Times New Roman"/>
                        </a:rPr>
                        <a:t>11</a:t>
                      </a:r>
                      <a:endParaRPr lang="en-US" sz="1600" b="1" dirty="0">
                        <a:latin typeface="+mj-lt"/>
                        <a:ea typeface="Calibri"/>
                        <a:cs typeface="Times New Roman"/>
                      </a:endParaRPr>
                    </a:p>
                  </a:txBody>
                  <a:tcPr marL="68580" marR="68580" marT="0" marB="0" anchor="ctr"/>
                </a:tc>
                <a:tc hMerge="1">
                  <a:txBody>
                    <a:bodyPr/>
                    <a:lstStyle/>
                    <a:p>
                      <a:endParaRPr lang="en-US"/>
                    </a:p>
                  </a:txBody>
                  <a:tcPr/>
                </a:tc>
              </a:tr>
              <a:tr h="410999">
                <a:tc>
                  <a:txBody>
                    <a:bodyPr/>
                    <a:lstStyle/>
                    <a:p>
                      <a:pPr marL="0" marR="0" algn="ctr">
                        <a:lnSpc>
                          <a:spcPct val="115000"/>
                        </a:lnSpc>
                        <a:spcBef>
                          <a:spcPts val="0"/>
                        </a:spcBef>
                        <a:spcAft>
                          <a:spcPts val="1000"/>
                        </a:spcAft>
                      </a:pPr>
                      <a:r>
                        <a:rPr lang="en-US" sz="1600" b="1" dirty="0">
                          <a:latin typeface="+mj-lt"/>
                          <a:ea typeface="Times New Roman"/>
                          <a:cs typeface="Calibri"/>
                        </a:rPr>
                        <a:t>2</a:t>
                      </a:r>
                      <a:endParaRPr lang="en-US" sz="1600" b="1" dirty="0">
                        <a:latin typeface="+mj-lt"/>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600" b="1" dirty="0">
                          <a:latin typeface="+mj-lt"/>
                          <a:ea typeface="Times New Roman"/>
                          <a:cs typeface="Calibri"/>
                        </a:rPr>
                        <a:t>Scheduled </a:t>
                      </a:r>
                      <a:r>
                        <a:rPr lang="en-US" sz="1600" b="1" dirty="0" smtClean="0">
                          <a:latin typeface="+mj-lt"/>
                          <a:ea typeface="Times New Roman"/>
                          <a:cs typeface="Calibri"/>
                        </a:rPr>
                        <a:t>tribe </a:t>
                      </a:r>
                      <a:r>
                        <a:rPr lang="en-US" sz="1600" b="1" dirty="0">
                          <a:latin typeface="+mj-lt"/>
                          <a:ea typeface="Times New Roman"/>
                          <a:cs typeface="Calibri"/>
                        </a:rPr>
                        <a:t>population (%)</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a:latin typeface="+mj-lt"/>
                          <a:ea typeface="Times New Roman"/>
                          <a:cs typeface="Calibri"/>
                        </a:rPr>
                        <a:t>94.5</a:t>
                      </a:r>
                      <a:endParaRPr lang="en-US" sz="1600" b="1" dirty="0">
                        <a:latin typeface="+mj-lt"/>
                        <a:ea typeface="Calibri"/>
                        <a:cs typeface="Times New Roman"/>
                      </a:endParaRPr>
                    </a:p>
                  </a:txBody>
                  <a:tcPr marL="68580" marR="68580" marT="0" marB="0" anchor="ctr"/>
                </a:tc>
                <a:tc hMerge="1">
                  <a:txBody>
                    <a:bodyPr/>
                    <a:lstStyle/>
                    <a:p>
                      <a:endParaRPr lang="en-US"/>
                    </a:p>
                  </a:txBody>
                  <a:tcPr/>
                </a:tc>
              </a:tr>
              <a:tr h="410999">
                <a:tc>
                  <a:txBody>
                    <a:bodyPr/>
                    <a:lstStyle/>
                    <a:p>
                      <a:pPr marL="0" marR="0" algn="ctr">
                        <a:lnSpc>
                          <a:spcPct val="115000"/>
                        </a:lnSpc>
                        <a:spcBef>
                          <a:spcPts val="0"/>
                        </a:spcBef>
                        <a:spcAft>
                          <a:spcPts val="1000"/>
                        </a:spcAft>
                      </a:pPr>
                      <a:r>
                        <a:rPr lang="en-US" sz="1600" b="1">
                          <a:latin typeface="+mj-lt"/>
                          <a:ea typeface="Times New Roman"/>
                          <a:cs typeface="Calibri"/>
                        </a:rPr>
                        <a:t>3</a:t>
                      </a:r>
                      <a:endParaRPr lang="en-US" sz="1600" b="1">
                        <a:latin typeface="+mj-lt"/>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600" b="1" dirty="0">
                          <a:latin typeface="+mj-lt"/>
                          <a:ea typeface="Times New Roman"/>
                          <a:cs typeface="Calibri"/>
                        </a:rPr>
                        <a:t>Decadal Growth (Census 2011) (%)</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a:latin typeface="+mj-lt"/>
                          <a:ea typeface="Times New Roman"/>
                          <a:cs typeface="Calibri"/>
                        </a:rPr>
                        <a:t>23.48</a:t>
                      </a:r>
                      <a:endParaRPr lang="en-US" sz="1600" b="1" dirty="0">
                        <a:latin typeface="+mj-lt"/>
                        <a:ea typeface="Calibri"/>
                        <a:cs typeface="Times New Roman"/>
                      </a:endParaRPr>
                    </a:p>
                  </a:txBody>
                  <a:tcPr marL="68580" marR="68580" marT="0" marB="0" anchor="ctr"/>
                </a:tc>
                <a:tc hMerge="1">
                  <a:txBody>
                    <a:bodyPr/>
                    <a:lstStyle/>
                    <a:p>
                      <a:endParaRPr lang="en-US"/>
                    </a:p>
                  </a:txBody>
                  <a:tcPr/>
                </a:tc>
              </a:tr>
              <a:tr h="410999">
                <a:tc>
                  <a:txBody>
                    <a:bodyPr/>
                    <a:lstStyle/>
                    <a:p>
                      <a:pPr marL="0" marR="0" algn="ctr">
                        <a:lnSpc>
                          <a:spcPct val="115000"/>
                        </a:lnSpc>
                        <a:spcBef>
                          <a:spcPts val="0"/>
                        </a:spcBef>
                        <a:spcAft>
                          <a:spcPts val="1000"/>
                        </a:spcAft>
                      </a:pPr>
                      <a:r>
                        <a:rPr lang="en-US" sz="1600" b="1" dirty="0">
                          <a:latin typeface="+mj-lt"/>
                          <a:ea typeface="Times New Roman"/>
                          <a:cs typeface="Calibri"/>
                        </a:rPr>
                        <a:t>4</a:t>
                      </a:r>
                      <a:endParaRPr lang="en-US" sz="1600" b="1" dirty="0">
                        <a:latin typeface="+mj-lt"/>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600" b="1" dirty="0">
                          <a:latin typeface="+mj-lt"/>
                          <a:ea typeface="Times New Roman"/>
                          <a:cs typeface="Calibri"/>
                        </a:rPr>
                        <a:t>Crude Birth Rate (SRS 2007)</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a:latin typeface="+mj-lt"/>
                          <a:ea typeface="Times New Roman"/>
                          <a:cs typeface="Calibri"/>
                        </a:rPr>
                        <a:t>18.2</a:t>
                      </a:r>
                      <a:endParaRPr lang="en-US" sz="1600" b="1" dirty="0">
                        <a:latin typeface="+mj-lt"/>
                        <a:ea typeface="Calibri"/>
                        <a:cs typeface="Times New Roman"/>
                      </a:endParaRPr>
                    </a:p>
                  </a:txBody>
                  <a:tcPr marL="68580" marR="68580" marT="0" marB="0" anchor="ctr"/>
                </a:tc>
                <a:tc hMerge="1">
                  <a:txBody>
                    <a:bodyPr/>
                    <a:lstStyle/>
                    <a:p>
                      <a:endParaRPr lang="en-US"/>
                    </a:p>
                  </a:txBody>
                  <a:tcPr/>
                </a:tc>
              </a:tr>
              <a:tr h="410999">
                <a:tc>
                  <a:txBody>
                    <a:bodyPr/>
                    <a:lstStyle/>
                    <a:p>
                      <a:pPr marL="0" marR="0" algn="ctr">
                        <a:lnSpc>
                          <a:spcPct val="115000"/>
                        </a:lnSpc>
                        <a:spcBef>
                          <a:spcPts val="0"/>
                        </a:spcBef>
                        <a:spcAft>
                          <a:spcPts val="1000"/>
                        </a:spcAft>
                      </a:pPr>
                      <a:r>
                        <a:rPr lang="en-US" sz="1600" b="1">
                          <a:latin typeface="+mj-lt"/>
                          <a:ea typeface="Times New Roman"/>
                          <a:cs typeface="Calibri"/>
                        </a:rPr>
                        <a:t>5</a:t>
                      </a:r>
                      <a:endParaRPr lang="en-US" sz="1600" b="1">
                        <a:latin typeface="+mj-lt"/>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600" b="1" dirty="0">
                          <a:latin typeface="+mj-lt"/>
                          <a:ea typeface="Times New Roman"/>
                          <a:cs typeface="Calibri"/>
                        </a:rPr>
                        <a:t>Crude Death Rate (SRS 2007)</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a:latin typeface="+mj-lt"/>
                          <a:ea typeface="Times New Roman"/>
                          <a:cs typeface="Calibri"/>
                        </a:rPr>
                        <a:t>5.2</a:t>
                      </a:r>
                      <a:endParaRPr lang="en-US" sz="1600" b="1" dirty="0">
                        <a:latin typeface="+mj-lt"/>
                        <a:ea typeface="Calibri"/>
                        <a:cs typeface="Times New Roman"/>
                      </a:endParaRPr>
                    </a:p>
                  </a:txBody>
                  <a:tcPr marL="68580" marR="68580" marT="0" marB="0" anchor="ctr"/>
                </a:tc>
                <a:tc hMerge="1">
                  <a:txBody>
                    <a:bodyPr/>
                    <a:lstStyle/>
                    <a:p>
                      <a:endParaRPr lang="en-US"/>
                    </a:p>
                  </a:txBody>
                  <a:tcPr/>
                </a:tc>
              </a:tr>
              <a:tr h="410999">
                <a:tc>
                  <a:txBody>
                    <a:bodyPr/>
                    <a:lstStyle/>
                    <a:p>
                      <a:pPr marL="0" marR="0" algn="ctr">
                        <a:lnSpc>
                          <a:spcPct val="115000"/>
                        </a:lnSpc>
                        <a:spcBef>
                          <a:spcPts val="0"/>
                        </a:spcBef>
                        <a:spcAft>
                          <a:spcPts val="1000"/>
                        </a:spcAft>
                      </a:pPr>
                      <a:r>
                        <a:rPr lang="en-US" sz="1600" b="1">
                          <a:latin typeface="+mj-lt"/>
                          <a:ea typeface="Times New Roman"/>
                          <a:cs typeface="Calibri"/>
                        </a:rPr>
                        <a:t>6</a:t>
                      </a:r>
                      <a:endParaRPr lang="en-US" sz="1600" b="1">
                        <a:latin typeface="+mj-lt"/>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600" b="1" dirty="0">
                          <a:latin typeface="+mj-lt"/>
                          <a:ea typeface="Times New Roman"/>
                          <a:cs typeface="Calibri"/>
                        </a:rPr>
                        <a:t>Total Fertility Rate </a:t>
                      </a:r>
                      <a:r>
                        <a:rPr lang="en-US" sz="1600" b="1" dirty="0" smtClean="0">
                          <a:latin typeface="+mj-lt"/>
                          <a:ea typeface="Times New Roman"/>
                          <a:cs typeface="Calibri"/>
                        </a:rPr>
                        <a:t>(NFHS-3)</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smtClean="0">
                          <a:latin typeface="+mj-lt"/>
                          <a:ea typeface="Calibri"/>
                          <a:cs typeface="Calibri"/>
                        </a:rPr>
                        <a:t>1.2</a:t>
                      </a:r>
                      <a:endParaRPr lang="en-US" sz="1600" b="1" dirty="0">
                        <a:latin typeface="+mj-lt"/>
                        <a:ea typeface="Calibri"/>
                        <a:cs typeface="Times New Roman"/>
                      </a:endParaRPr>
                    </a:p>
                  </a:txBody>
                  <a:tcPr marL="68580" marR="68580" marT="0" marB="0" anchor="ctr"/>
                </a:tc>
                <a:tc hMerge="1">
                  <a:txBody>
                    <a:bodyPr/>
                    <a:lstStyle/>
                    <a:p>
                      <a:endParaRPr lang="en-US"/>
                    </a:p>
                  </a:txBody>
                  <a:tcPr/>
                </a:tc>
              </a:tr>
              <a:tr h="205500">
                <a:tc rowSpan="2">
                  <a:txBody>
                    <a:bodyPr/>
                    <a:lstStyle/>
                    <a:p>
                      <a:pPr marL="0" marR="0" algn="ctr">
                        <a:lnSpc>
                          <a:spcPct val="115000"/>
                        </a:lnSpc>
                        <a:spcBef>
                          <a:spcPts val="0"/>
                        </a:spcBef>
                        <a:spcAft>
                          <a:spcPts val="1000"/>
                        </a:spcAft>
                      </a:pPr>
                      <a:r>
                        <a:rPr lang="en-US" sz="1600" b="1">
                          <a:latin typeface="+mj-lt"/>
                          <a:ea typeface="Times New Roman"/>
                          <a:cs typeface="Calibri"/>
                        </a:rPr>
                        <a:t>7</a:t>
                      </a:r>
                      <a:endParaRPr lang="en-US" sz="1600" b="1">
                        <a:latin typeface="+mj-lt"/>
                        <a:ea typeface="Calibri"/>
                        <a:cs typeface="Times New Roman"/>
                      </a:endParaRPr>
                    </a:p>
                  </a:txBody>
                  <a:tcPr marL="68580" marR="68580" marT="0" marB="0"/>
                </a:tc>
                <a:tc rowSpan="2">
                  <a:txBody>
                    <a:bodyPr/>
                    <a:lstStyle/>
                    <a:p>
                      <a:pPr marL="0" marR="0">
                        <a:lnSpc>
                          <a:spcPct val="115000"/>
                        </a:lnSpc>
                        <a:spcBef>
                          <a:spcPts val="0"/>
                        </a:spcBef>
                        <a:spcAft>
                          <a:spcPts val="1000"/>
                        </a:spcAft>
                      </a:pPr>
                      <a:r>
                        <a:rPr lang="en-US" sz="1600" b="1" dirty="0">
                          <a:latin typeface="+mj-lt"/>
                          <a:ea typeface="Times New Roman"/>
                          <a:cs typeface="Calibri"/>
                        </a:rPr>
                        <a:t>Infant Mortality Rate (</a:t>
                      </a:r>
                      <a:r>
                        <a:rPr lang="en-US" sz="1600" b="1" dirty="0" smtClean="0">
                          <a:latin typeface="+mj-lt"/>
                          <a:ea typeface="Times New Roman"/>
                          <a:cs typeface="Calibri"/>
                        </a:rPr>
                        <a:t>SRS</a:t>
                      </a:r>
                      <a:r>
                        <a:rPr lang="en-US" sz="1600" b="1" baseline="0" dirty="0" smtClean="0">
                          <a:latin typeface="+mj-lt"/>
                          <a:ea typeface="Times New Roman"/>
                          <a:cs typeface="Calibri"/>
                        </a:rPr>
                        <a:t> 2012</a:t>
                      </a:r>
                      <a:r>
                        <a:rPr lang="en-US" sz="1600" b="1" dirty="0" smtClean="0">
                          <a:latin typeface="+mj-lt"/>
                          <a:ea typeface="Times New Roman"/>
                          <a:cs typeface="Calibri"/>
                        </a:rPr>
                        <a:t>)</a:t>
                      </a:r>
                      <a:endParaRPr lang="en-US" sz="1600" b="1" dirty="0">
                        <a:latin typeface="+mj-lt"/>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600" b="1" dirty="0" smtClean="0">
                          <a:latin typeface="+mj-lt"/>
                          <a:ea typeface="Calibri"/>
                          <a:cs typeface="Calibri"/>
                        </a:rPr>
                        <a:t>SRS</a:t>
                      </a:r>
                      <a:endParaRPr lang="en-US" sz="1600" b="1" dirty="0">
                        <a:latin typeface="+mj-lt"/>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600" b="1" dirty="0" smtClean="0">
                          <a:latin typeface="+mj-lt"/>
                          <a:ea typeface="Times New Roman"/>
                          <a:cs typeface="Calibri"/>
                        </a:rPr>
                        <a:t>State  HMIS</a:t>
                      </a:r>
                      <a:endParaRPr lang="en-US" sz="1600" b="1" dirty="0">
                        <a:latin typeface="+mj-lt"/>
                        <a:ea typeface="Calibri"/>
                        <a:cs typeface="Times New Roman"/>
                      </a:endParaRPr>
                    </a:p>
                  </a:txBody>
                  <a:tcPr marL="68580" marR="68580" marT="0" marB="0" anchor="ctr"/>
                </a:tc>
              </a:tr>
              <a:tr h="20550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1000"/>
                        </a:spcAft>
                      </a:pPr>
                      <a:r>
                        <a:rPr lang="en-US" sz="1600" b="1" dirty="0" smtClean="0">
                          <a:latin typeface="+mj-lt"/>
                          <a:ea typeface="Calibri"/>
                          <a:cs typeface="Times New Roman"/>
                        </a:rPr>
                        <a:t>35</a:t>
                      </a:r>
                      <a:endParaRPr lang="en-US" sz="1600" b="1" dirty="0">
                        <a:latin typeface="+mj-lt"/>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600" b="1" dirty="0" smtClean="0">
                          <a:latin typeface="+mj-lt"/>
                          <a:ea typeface="Calibri"/>
                          <a:cs typeface="Times New Roman"/>
                        </a:rPr>
                        <a:t>30</a:t>
                      </a:r>
                      <a:endParaRPr lang="en-US" sz="1600" b="1" dirty="0">
                        <a:latin typeface="+mj-lt"/>
                        <a:ea typeface="Calibri"/>
                        <a:cs typeface="Times New Roman"/>
                      </a:endParaRPr>
                    </a:p>
                  </a:txBody>
                  <a:tcPr marL="68580" marR="68580" marT="0" marB="0" anchor="ctr"/>
                </a:tc>
              </a:tr>
              <a:tr h="551041">
                <a:tc>
                  <a:txBody>
                    <a:bodyPr/>
                    <a:lstStyle/>
                    <a:p>
                      <a:pPr marL="0" marR="0" algn="ctr">
                        <a:lnSpc>
                          <a:spcPct val="115000"/>
                        </a:lnSpc>
                        <a:spcBef>
                          <a:spcPts val="0"/>
                        </a:spcBef>
                        <a:spcAft>
                          <a:spcPts val="1000"/>
                        </a:spcAft>
                      </a:pPr>
                      <a:r>
                        <a:rPr lang="en-US" sz="1600" b="1">
                          <a:latin typeface="+mj-lt"/>
                          <a:ea typeface="Times New Roman"/>
                          <a:cs typeface="Calibri"/>
                        </a:rPr>
                        <a:t>8</a:t>
                      </a:r>
                      <a:endParaRPr lang="en-US" sz="1600" b="1">
                        <a:latin typeface="+mj-lt"/>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600" b="1" dirty="0">
                          <a:latin typeface="+mj-lt"/>
                          <a:ea typeface="Times New Roman"/>
                          <a:cs typeface="Calibri"/>
                        </a:rPr>
                        <a:t>Maternal Mortality Ratio (SRS 2007 - 2009)</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a:latin typeface="+mj-lt"/>
                          <a:ea typeface="Times New Roman"/>
                          <a:cs typeface="Calibri"/>
                        </a:rPr>
                        <a:t>NA</a:t>
                      </a:r>
                      <a:endParaRPr lang="en-US" sz="1600" b="1" dirty="0">
                        <a:latin typeface="+mj-lt"/>
                        <a:ea typeface="Calibri"/>
                        <a:cs typeface="Times New Roman"/>
                      </a:endParaRPr>
                    </a:p>
                  </a:txBody>
                  <a:tcPr marL="68580" marR="68580" marT="0" marB="0" anchor="ctr"/>
                </a:tc>
                <a:tc hMerge="1">
                  <a:txBody>
                    <a:bodyPr/>
                    <a:lstStyle/>
                    <a:p>
                      <a:endParaRPr lang="en-US"/>
                    </a:p>
                  </a:txBody>
                  <a:tcPr/>
                </a:tc>
              </a:tr>
              <a:tr h="410999">
                <a:tc>
                  <a:txBody>
                    <a:bodyPr/>
                    <a:lstStyle/>
                    <a:p>
                      <a:pPr marL="0" marR="0" algn="ctr">
                        <a:lnSpc>
                          <a:spcPct val="115000"/>
                        </a:lnSpc>
                        <a:spcBef>
                          <a:spcPts val="0"/>
                        </a:spcBef>
                        <a:spcAft>
                          <a:spcPts val="1000"/>
                        </a:spcAft>
                      </a:pPr>
                      <a:r>
                        <a:rPr lang="en-US" sz="1600" b="1">
                          <a:latin typeface="+mj-lt"/>
                          <a:ea typeface="Times New Roman"/>
                          <a:cs typeface="Calibri"/>
                        </a:rPr>
                        <a:t>9</a:t>
                      </a:r>
                      <a:endParaRPr lang="en-US" sz="1600" b="1">
                        <a:latin typeface="+mj-lt"/>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600" b="1" dirty="0">
                          <a:latin typeface="+mj-lt"/>
                          <a:ea typeface="Times New Roman"/>
                          <a:cs typeface="Calibri"/>
                        </a:rPr>
                        <a:t>Sex Ratio (Census </a:t>
                      </a:r>
                      <a:r>
                        <a:rPr lang="en-US" sz="1600" b="1" dirty="0" smtClean="0">
                          <a:latin typeface="+mj-lt"/>
                          <a:ea typeface="Times New Roman"/>
                          <a:cs typeface="Calibri"/>
                        </a:rPr>
                        <a:t>2011</a:t>
                      </a:r>
                      <a:r>
                        <a:rPr lang="en-US" sz="1600" b="1" dirty="0">
                          <a:latin typeface="+mj-lt"/>
                          <a:ea typeface="Times New Roman"/>
                          <a:cs typeface="Calibri"/>
                        </a:rPr>
                        <a:t>)</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smtClean="0">
                          <a:latin typeface="+mj-lt"/>
                          <a:ea typeface="Times New Roman"/>
                          <a:cs typeface="Calibri"/>
                        </a:rPr>
                        <a:t>976</a:t>
                      </a:r>
                      <a:endParaRPr lang="en-US" sz="1600" b="1" dirty="0">
                        <a:latin typeface="+mj-lt"/>
                        <a:ea typeface="Calibri"/>
                        <a:cs typeface="Times New Roman"/>
                      </a:endParaRPr>
                    </a:p>
                  </a:txBody>
                  <a:tcPr marL="68580" marR="68580" marT="0" marB="0" anchor="ctr"/>
                </a:tc>
                <a:tc hMerge="1">
                  <a:txBody>
                    <a:bodyPr/>
                    <a:lstStyle/>
                    <a:p>
                      <a:endParaRPr lang="en-US"/>
                    </a:p>
                  </a:txBody>
                  <a:tcPr/>
                </a:tc>
              </a:tr>
              <a:tr h="410999">
                <a:tc>
                  <a:txBody>
                    <a:bodyPr/>
                    <a:lstStyle/>
                    <a:p>
                      <a:pPr marL="0" marR="0" algn="ctr">
                        <a:lnSpc>
                          <a:spcPct val="115000"/>
                        </a:lnSpc>
                        <a:spcBef>
                          <a:spcPts val="0"/>
                        </a:spcBef>
                        <a:spcAft>
                          <a:spcPts val="1000"/>
                        </a:spcAft>
                      </a:pPr>
                      <a:r>
                        <a:rPr lang="en-US" sz="1600" b="1">
                          <a:latin typeface="+mj-lt"/>
                          <a:ea typeface="Times New Roman"/>
                          <a:cs typeface="Calibri"/>
                        </a:rPr>
                        <a:t>10</a:t>
                      </a:r>
                      <a:endParaRPr lang="en-US" sz="1600" b="1">
                        <a:latin typeface="+mj-lt"/>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600" b="1" dirty="0">
                          <a:latin typeface="+mj-lt"/>
                          <a:ea typeface="Times New Roman"/>
                          <a:cs typeface="Calibri"/>
                        </a:rPr>
                        <a:t>Population below Poverty line (%)</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a:latin typeface="+mj-lt"/>
                          <a:ea typeface="Times New Roman"/>
                          <a:cs typeface="Calibri"/>
                        </a:rPr>
                        <a:t>20.40</a:t>
                      </a:r>
                      <a:endParaRPr lang="en-US" sz="1600" b="1" dirty="0">
                        <a:latin typeface="+mj-lt"/>
                        <a:ea typeface="Calibri"/>
                        <a:cs typeface="Times New Roman"/>
                      </a:endParaRPr>
                    </a:p>
                  </a:txBody>
                  <a:tcPr marL="68580" marR="68580" marT="0" marB="0" anchor="ctr"/>
                </a:tc>
                <a:tc hMerge="1">
                  <a:txBody>
                    <a:bodyPr/>
                    <a:lstStyle/>
                    <a:p>
                      <a:endParaRPr lang="en-US"/>
                    </a:p>
                  </a:txBody>
                  <a:tcPr/>
                </a:tc>
              </a:tr>
              <a:tr h="410999">
                <a:tc>
                  <a:txBody>
                    <a:bodyPr/>
                    <a:lstStyle/>
                    <a:p>
                      <a:pPr marL="0" marR="0" algn="ctr">
                        <a:lnSpc>
                          <a:spcPct val="115000"/>
                        </a:lnSpc>
                        <a:spcBef>
                          <a:spcPts val="0"/>
                        </a:spcBef>
                        <a:spcAft>
                          <a:spcPts val="1000"/>
                        </a:spcAft>
                      </a:pPr>
                      <a:r>
                        <a:rPr lang="en-US" sz="1600" b="1" dirty="0" smtClean="0">
                          <a:latin typeface="+mj-lt"/>
                          <a:ea typeface="Times New Roman"/>
                          <a:cs typeface="Calibri"/>
                        </a:rPr>
                        <a:t>11</a:t>
                      </a:r>
                      <a:endParaRPr lang="en-US" sz="1600" b="1" dirty="0">
                        <a:latin typeface="+mj-lt"/>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1600" b="1" dirty="0">
                          <a:latin typeface="+mj-lt"/>
                          <a:ea typeface="Times New Roman"/>
                          <a:cs typeface="Calibri"/>
                        </a:rPr>
                        <a:t>Literacy </a:t>
                      </a:r>
                      <a:r>
                        <a:rPr lang="en-US" sz="1600" b="1" dirty="0" smtClean="0">
                          <a:latin typeface="+mj-lt"/>
                          <a:ea typeface="Times New Roman"/>
                          <a:cs typeface="Calibri"/>
                        </a:rPr>
                        <a:t>Rate(Census 2011)</a:t>
                      </a:r>
                      <a:endParaRPr lang="en-US" sz="1600" b="1" dirty="0">
                        <a:latin typeface="+mj-lt"/>
                        <a:ea typeface="Calibri"/>
                        <a:cs typeface="Times New Roman"/>
                      </a:endParaRPr>
                    </a:p>
                  </a:txBody>
                  <a:tcPr marL="68580" marR="68580" marT="0" marB="0"/>
                </a:tc>
                <a:tc gridSpan="2">
                  <a:txBody>
                    <a:bodyPr/>
                    <a:lstStyle/>
                    <a:p>
                      <a:pPr marL="0" marR="0" algn="ctr">
                        <a:lnSpc>
                          <a:spcPct val="115000"/>
                        </a:lnSpc>
                        <a:spcBef>
                          <a:spcPts val="0"/>
                        </a:spcBef>
                        <a:spcAft>
                          <a:spcPts val="1000"/>
                        </a:spcAft>
                      </a:pPr>
                      <a:r>
                        <a:rPr lang="en-US" sz="1600" b="1" dirty="0" smtClean="0">
                          <a:latin typeface="+mj-lt"/>
                          <a:ea typeface="Times New Roman"/>
                          <a:cs typeface="Calibri"/>
                        </a:rPr>
                        <a:t>91.33</a:t>
                      </a:r>
                      <a:endParaRPr lang="en-US" sz="1600" b="1" dirty="0">
                        <a:latin typeface="+mj-lt"/>
                        <a:ea typeface="Calibri"/>
                        <a:cs typeface="Times New Roman"/>
                      </a:endParaRPr>
                    </a:p>
                  </a:txBody>
                  <a:tcPr marL="68580" marR="68580" marT="0" marB="0" anchor="ct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COMPUTER HOUSE\Desktop\Chapui SC OPD.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381000" y="457200"/>
            <a:ext cx="4953000" cy="1446550"/>
          </a:xfrm>
          <a:prstGeom prst="rect">
            <a:avLst/>
          </a:prstGeom>
          <a:noFill/>
        </p:spPr>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Improvised Sub Centre Clinic</a:t>
            </a:r>
            <a:endPar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7696200" cy="1143000"/>
          </a:xfrm>
        </p:spPr>
        <p:txBody>
          <a:bodyPr>
            <a:normAutofit/>
          </a:bodyPr>
          <a:lstStyle/>
          <a:p>
            <a:r>
              <a:rPr lang="en-US" sz="2800" b="1" dirty="0" smtClean="0"/>
              <a:t>Towards Universal Health Coverage</a:t>
            </a:r>
            <a:br>
              <a:rPr lang="en-US" sz="2800" b="1" dirty="0" smtClean="0"/>
            </a:br>
            <a:r>
              <a:rPr lang="en-US" sz="2800" b="1" dirty="0" smtClean="0"/>
              <a:t>(contd..)</a:t>
            </a:r>
            <a:endParaRPr lang="en-US" sz="2800" b="1" dirty="0"/>
          </a:p>
        </p:txBody>
      </p:sp>
      <p:sp>
        <p:nvSpPr>
          <p:cNvPr id="3" name="Content Placeholder 2"/>
          <p:cNvSpPr>
            <a:spLocks noGrp="1"/>
          </p:cNvSpPr>
          <p:nvPr>
            <p:ph sz="quarter" idx="1"/>
          </p:nvPr>
        </p:nvSpPr>
        <p:spPr>
          <a:xfrm>
            <a:off x="152400" y="1600200"/>
            <a:ext cx="7772400" cy="4873752"/>
          </a:xfrm>
        </p:spPr>
        <p:txBody>
          <a:bodyPr/>
          <a:lstStyle/>
          <a:p>
            <a:endParaRPr lang="en-US" dirty="0" smtClean="0"/>
          </a:p>
          <a:p>
            <a:endParaRPr lang="en-US" dirty="0" smtClean="0"/>
          </a:p>
          <a:p>
            <a:endParaRPr lang="en-US" dirty="0" smtClean="0"/>
          </a:p>
          <a:p>
            <a:pPr>
              <a:buNone/>
            </a:pPr>
            <a:r>
              <a:rPr lang="en-US" dirty="0" smtClean="0">
                <a:latin typeface="Calibri" pitchFamily="34" charset="0"/>
              </a:rPr>
              <a:t>Improvised </a:t>
            </a:r>
          </a:p>
          <a:p>
            <a:pPr>
              <a:buNone/>
            </a:pPr>
            <a:r>
              <a:rPr lang="en-US" dirty="0" smtClean="0">
                <a:latin typeface="Calibri" pitchFamily="34" charset="0"/>
              </a:rPr>
              <a:t>Wooden </a:t>
            </a:r>
            <a:r>
              <a:rPr lang="en-US" dirty="0" err="1" smtClean="0">
                <a:latin typeface="Calibri" pitchFamily="34" charset="0"/>
              </a:rPr>
              <a:t>Labour</a:t>
            </a:r>
            <a:r>
              <a:rPr lang="en-US" dirty="0" smtClean="0">
                <a:latin typeface="Calibri" pitchFamily="34" charset="0"/>
              </a:rPr>
              <a:t> bed </a:t>
            </a:r>
            <a:endParaRPr lang="en-US" dirty="0">
              <a:latin typeface="Calibri" pitchFamily="34" charset="0"/>
            </a:endParaRPr>
          </a:p>
        </p:txBody>
      </p:sp>
      <p:pic>
        <p:nvPicPr>
          <p:cNvPr id="4" name="Picture 3" descr="C:\Users\CA1S1EW\Desktop\old files\zokh del table.jpg"/>
          <p:cNvPicPr/>
          <p:nvPr/>
        </p:nvPicPr>
        <p:blipFill>
          <a:blip r:embed="rId2" cstate="print"/>
          <a:srcRect/>
          <a:stretch>
            <a:fillRect/>
          </a:stretch>
        </p:blipFill>
        <p:spPr bwMode="auto">
          <a:xfrm>
            <a:off x="3581400" y="1752600"/>
            <a:ext cx="4572000" cy="4572000"/>
          </a:xfrm>
          <a:prstGeom prst="rect">
            <a:avLst/>
          </a:prstGeom>
          <a:noFill/>
          <a:ln w="9525">
            <a:noFill/>
            <a:miter lim="800000"/>
            <a:headEnd/>
            <a:tailEnd/>
          </a:ln>
        </p:spPr>
      </p:pic>
      <p:sp>
        <p:nvSpPr>
          <p:cNvPr id="5" name="Right Arrow 4"/>
          <p:cNvSpPr/>
          <p:nvPr/>
        </p:nvSpPr>
        <p:spPr>
          <a:xfrm>
            <a:off x="2971800" y="3581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74638"/>
            <a:ext cx="2895600" cy="5059362"/>
          </a:xfrm>
        </p:spPr>
        <p:txBody>
          <a:bodyPr>
            <a:normAutofit/>
          </a:bodyPr>
          <a:lstStyle/>
          <a:p>
            <a:r>
              <a:rPr lang="en-US" sz="2800" b="1" dirty="0" smtClean="0"/>
              <a:t>Innovation: </a:t>
            </a:r>
            <a:br>
              <a:rPr lang="en-US" sz="2800" b="1" dirty="0" smtClean="0"/>
            </a:br>
            <a:r>
              <a:rPr lang="en-US" sz="2800" b="1" dirty="0" smtClean="0"/>
              <a:t>  2 Wheeler        Ambulance</a:t>
            </a:r>
            <a:endParaRPr lang="en-IN" sz="2800" b="1" dirty="0"/>
          </a:p>
        </p:txBody>
      </p:sp>
      <p:pic>
        <p:nvPicPr>
          <p:cNvPr id="46082" name="Picture 2" descr="C:\Users\User\Desktop\NRHM Bikes\DSC09100.JPG"/>
          <p:cNvPicPr>
            <a:picLocks noChangeAspect="1" noChangeArrowheads="1"/>
          </p:cNvPicPr>
          <p:nvPr/>
        </p:nvPicPr>
        <p:blipFill>
          <a:blip r:embed="rId2" cstate="print"/>
          <a:srcRect l="20833" r="35000"/>
          <a:stretch>
            <a:fillRect/>
          </a:stretch>
        </p:blipFill>
        <p:spPr bwMode="auto">
          <a:xfrm>
            <a:off x="304800" y="304800"/>
            <a:ext cx="5410200" cy="6121190"/>
          </a:xfrm>
          <a:prstGeom prst="rect">
            <a:avLst/>
          </a:prstGeom>
          <a:noFill/>
        </p:spPr>
      </p:pic>
      <p:sp>
        <p:nvSpPr>
          <p:cNvPr id="4" name="Left Arrow 3"/>
          <p:cNvSpPr/>
          <p:nvPr/>
        </p:nvSpPr>
        <p:spPr>
          <a:xfrm>
            <a:off x="5334000" y="4343400"/>
            <a:ext cx="6858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lstStyle/>
          <a:p>
            <a:r>
              <a:rPr lang="en-US" dirty="0" smtClean="0"/>
              <a:t>Call Centre for Health Service</a:t>
            </a:r>
            <a:endParaRPr lang="en-IN" dirty="0"/>
          </a:p>
        </p:txBody>
      </p:sp>
      <p:pic>
        <p:nvPicPr>
          <p:cNvPr id="45058" name="Picture 2" descr="C:\Users\User\Desktop\UHC\pictures\NRHM Call Centre\DSC_0338.jpg"/>
          <p:cNvPicPr>
            <a:picLocks noChangeAspect="1" noChangeArrowheads="1"/>
          </p:cNvPicPr>
          <p:nvPr/>
        </p:nvPicPr>
        <p:blipFill>
          <a:blip r:embed="rId2" cstate="print"/>
          <a:srcRect/>
          <a:stretch>
            <a:fillRect/>
          </a:stretch>
        </p:blipFill>
        <p:spPr bwMode="auto">
          <a:xfrm>
            <a:off x="228600" y="1371600"/>
            <a:ext cx="7848601" cy="493320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56488"/>
          </a:xfrm>
        </p:spPr>
        <p:txBody>
          <a:bodyPr>
            <a:noAutofit/>
          </a:bodyPr>
          <a:lstStyle/>
          <a:p>
            <a:pPr algn="l"/>
            <a:r>
              <a:rPr lang="en-US" sz="2800" b="1" dirty="0" smtClean="0"/>
              <a:t>Pilot District For Universal Health coverage - </a:t>
            </a:r>
            <a:r>
              <a:rPr lang="en-US" sz="2800" b="1" dirty="0" smtClean="0">
                <a:solidFill>
                  <a:srgbClr val="FF0000"/>
                </a:solidFill>
              </a:rPr>
              <a:t>Kolasib</a:t>
            </a:r>
            <a:endParaRPr lang="en-US" sz="2800" b="1" dirty="0">
              <a:solidFill>
                <a:srgbClr val="FF0000"/>
              </a:solidFill>
            </a:endParaRPr>
          </a:p>
        </p:txBody>
      </p:sp>
      <p:graphicFrame>
        <p:nvGraphicFramePr>
          <p:cNvPr id="4" name="Content Placeholder 3"/>
          <p:cNvGraphicFramePr>
            <a:graphicFrameLocks noGrp="1"/>
          </p:cNvGraphicFramePr>
          <p:nvPr>
            <p:ph sz="quarter" idx="1"/>
          </p:nvPr>
        </p:nvGraphicFramePr>
        <p:xfrm>
          <a:off x="457200" y="1600200"/>
          <a:ext cx="8382001" cy="4419598"/>
        </p:xfrm>
        <a:graphic>
          <a:graphicData uri="http://schemas.openxmlformats.org/drawingml/2006/table">
            <a:tbl>
              <a:tblPr firstRow="1" bandRow="1">
                <a:tableStyleId>{5C22544A-7EE6-4342-B048-85BDC9FD1C3A}</a:tableStyleId>
              </a:tblPr>
              <a:tblGrid>
                <a:gridCol w="914400"/>
                <a:gridCol w="3509434"/>
                <a:gridCol w="3958167"/>
              </a:tblGrid>
              <a:tr h="496878">
                <a:tc gridSpan="3">
                  <a:txBody>
                    <a:bodyPr/>
                    <a:lstStyle/>
                    <a:p>
                      <a:pPr algn="ctr"/>
                      <a:r>
                        <a:rPr lang="en-US" sz="1800" b="1" dirty="0" smtClean="0">
                          <a:latin typeface="Calibri" pitchFamily="34" charset="0"/>
                        </a:rPr>
                        <a:t>Health and Demographic profile  of </a:t>
                      </a:r>
                      <a:r>
                        <a:rPr lang="en-US" sz="1800" b="1" dirty="0" err="1" smtClean="0">
                          <a:latin typeface="Calibri" pitchFamily="34" charset="0"/>
                        </a:rPr>
                        <a:t>Kolasib</a:t>
                      </a:r>
                      <a:r>
                        <a:rPr lang="en-US" sz="1800" b="1" dirty="0" smtClean="0">
                          <a:latin typeface="Calibri" pitchFamily="34" charset="0"/>
                        </a:rPr>
                        <a:t> District</a:t>
                      </a:r>
                      <a:endParaRPr lang="en-US" sz="1800" b="1" dirty="0">
                        <a:latin typeface="Calibri" pitchFamily="34" charset="0"/>
                      </a:endParaRPr>
                    </a:p>
                  </a:txBody>
                  <a:tcPr anchor="ctr"/>
                </a:tc>
                <a:tc hMerge="1">
                  <a:txBody>
                    <a:bodyPr/>
                    <a:lstStyle/>
                    <a:p>
                      <a:pPr marL="0" marR="0" algn="ctr">
                        <a:lnSpc>
                          <a:spcPct val="115000"/>
                        </a:lnSpc>
                        <a:spcBef>
                          <a:spcPts val="0"/>
                        </a:spcBef>
                        <a:spcAft>
                          <a:spcPts val="0"/>
                        </a:spcAft>
                      </a:pPr>
                      <a:endParaRPr lang="en-US" sz="1600" dirty="0">
                        <a:latin typeface="+mn-lt"/>
                        <a:ea typeface="Calibri"/>
                        <a:cs typeface="Times New Roman"/>
                      </a:endParaRPr>
                    </a:p>
                  </a:txBody>
                  <a:tcPr marL="68580" marR="68580" marT="0" marB="0" anchor="ctr"/>
                </a:tc>
                <a:tc hMerge="1">
                  <a:txBody>
                    <a:bodyPr/>
                    <a:lstStyle/>
                    <a:p>
                      <a:pPr marL="0" marR="0" algn="ctr">
                        <a:lnSpc>
                          <a:spcPct val="115000"/>
                        </a:lnSpc>
                        <a:spcBef>
                          <a:spcPts val="0"/>
                        </a:spcBef>
                        <a:spcAft>
                          <a:spcPts val="0"/>
                        </a:spcAft>
                      </a:pPr>
                      <a:endParaRPr lang="en-US" sz="1600" dirty="0">
                        <a:latin typeface="+mn-lt"/>
                        <a:ea typeface="Calibri"/>
                        <a:cs typeface="Times New Roman"/>
                      </a:endParaRPr>
                    </a:p>
                  </a:txBody>
                  <a:tcPr marL="68580" marR="68580" marT="0" marB="0" anchor="ctr"/>
                </a:tc>
              </a:tr>
              <a:tr h="392272">
                <a:tc>
                  <a:txBody>
                    <a:bodyPr/>
                    <a:lstStyle/>
                    <a:p>
                      <a:pPr algn="ctr"/>
                      <a:r>
                        <a:rPr lang="en-US" sz="1600" dirty="0" smtClean="0">
                          <a:latin typeface="Calibri" pitchFamily="34" charset="0"/>
                        </a:rPr>
                        <a:t>Sl. No</a:t>
                      </a:r>
                      <a:endParaRPr lang="en-US" sz="1600" dirty="0">
                        <a:latin typeface="Calibri" pitchFamily="34" charset="0"/>
                      </a:endParaRPr>
                    </a:p>
                  </a:txBody>
                  <a:tcPr anchor="ctr"/>
                </a:tc>
                <a:tc>
                  <a:txBody>
                    <a:bodyPr/>
                    <a:lstStyle/>
                    <a:p>
                      <a:pPr marL="0" marR="0" algn="ctr">
                        <a:lnSpc>
                          <a:spcPct val="115000"/>
                        </a:lnSpc>
                        <a:spcBef>
                          <a:spcPts val="0"/>
                        </a:spcBef>
                        <a:spcAft>
                          <a:spcPts val="0"/>
                        </a:spcAft>
                      </a:pPr>
                      <a:r>
                        <a:rPr lang="en-US" sz="1600" b="1" dirty="0">
                          <a:latin typeface="Calibri" pitchFamily="34" charset="0"/>
                          <a:ea typeface="Calibri"/>
                          <a:cs typeface="Calibri"/>
                        </a:rPr>
                        <a:t>Indicators</a:t>
                      </a:r>
                      <a:endParaRPr lang="en-US" sz="1600" dirty="0">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endParaRPr lang="en-US" sz="1600" dirty="0">
                        <a:latin typeface="Calibri" pitchFamily="34" charset="0"/>
                        <a:ea typeface="Calibri"/>
                        <a:cs typeface="Times New Roman"/>
                      </a:endParaRPr>
                    </a:p>
                  </a:txBody>
                  <a:tcPr marL="68580" marR="68580" marT="0" marB="0" anchor="ctr"/>
                </a:tc>
              </a:tr>
              <a:tr h="392272">
                <a:tc>
                  <a:txBody>
                    <a:bodyPr/>
                    <a:lstStyle/>
                    <a:p>
                      <a:pPr algn="ctr"/>
                      <a:r>
                        <a:rPr lang="en-US" sz="1600" dirty="0" smtClean="0">
                          <a:latin typeface="Calibri" pitchFamily="34" charset="0"/>
                        </a:rPr>
                        <a:t>1</a:t>
                      </a:r>
                      <a:endParaRPr lang="en-US" sz="1600" dirty="0">
                        <a:latin typeface="Calibri" pitchFamily="34" charset="0"/>
                      </a:endParaRPr>
                    </a:p>
                  </a:txBody>
                  <a:tcPr anchor="ctr"/>
                </a:tc>
                <a:tc>
                  <a:txBody>
                    <a:bodyPr/>
                    <a:lstStyle/>
                    <a:p>
                      <a:pPr marL="0" marR="0" algn="l">
                        <a:lnSpc>
                          <a:spcPct val="115000"/>
                        </a:lnSpc>
                        <a:spcBef>
                          <a:spcPts val="0"/>
                        </a:spcBef>
                        <a:spcAft>
                          <a:spcPts val="0"/>
                        </a:spcAft>
                      </a:pPr>
                      <a:r>
                        <a:rPr lang="en-US" sz="1600" b="1" dirty="0">
                          <a:latin typeface="Calibri" pitchFamily="34" charset="0"/>
                          <a:ea typeface="Calibri"/>
                          <a:cs typeface="Calibri"/>
                        </a:rPr>
                        <a:t>Population</a:t>
                      </a:r>
                      <a:endParaRPr lang="en-US" sz="1600" dirty="0">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a:latin typeface="Calibri" pitchFamily="34" charset="0"/>
                          <a:ea typeface="Calibri"/>
                          <a:cs typeface="Calibri"/>
                        </a:rPr>
                        <a:t>83054</a:t>
                      </a:r>
                      <a:endParaRPr lang="en-US" sz="1600">
                        <a:latin typeface="Calibri" pitchFamily="34" charset="0"/>
                        <a:ea typeface="Calibri"/>
                        <a:cs typeface="Times New Roman"/>
                      </a:endParaRPr>
                    </a:p>
                  </a:txBody>
                  <a:tcPr marL="68580" marR="68580" marT="0" marB="0" anchor="ctr"/>
                </a:tc>
              </a:tr>
              <a:tr h="392272">
                <a:tc>
                  <a:txBody>
                    <a:bodyPr/>
                    <a:lstStyle/>
                    <a:p>
                      <a:pPr algn="ctr"/>
                      <a:r>
                        <a:rPr lang="en-US" sz="1600" dirty="0" smtClean="0">
                          <a:latin typeface="Calibri" pitchFamily="34" charset="0"/>
                        </a:rPr>
                        <a:t>2</a:t>
                      </a:r>
                      <a:endParaRPr lang="en-US" sz="1600" dirty="0">
                        <a:latin typeface="Calibri" pitchFamily="34" charset="0"/>
                      </a:endParaRPr>
                    </a:p>
                  </a:txBody>
                  <a:tcPr anchor="ctr"/>
                </a:tc>
                <a:tc>
                  <a:txBody>
                    <a:bodyPr/>
                    <a:lstStyle/>
                    <a:p>
                      <a:pPr marL="0" marR="0" algn="l">
                        <a:lnSpc>
                          <a:spcPct val="115000"/>
                        </a:lnSpc>
                        <a:spcBef>
                          <a:spcPts val="0"/>
                        </a:spcBef>
                        <a:spcAft>
                          <a:spcPts val="0"/>
                        </a:spcAft>
                      </a:pPr>
                      <a:r>
                        <a:rPr lang="en-US" sz="1600" b="1" dirty="0">
                          <a:latin typeface="Calibri" pitchFamily="34" charset="0"/>
                          <a:ea typeface="Calibri"/>
                          <a:cs typeface="Calibri"/>
                        </a:rPr>
                        <a:t>Households</a:t>
                      </a:r>
                      <a:endParaRPr lang="en-US" sz="1600" dirty="0">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a:latin typeface="Calibri" pitchFamily="34" charset="0"/>
                          <a:ea typeface="Calibri"/>
                          <a:cs typeface="Calibri"/>
                        </a:rPr>
                        <a:t>12255</a:t>
                      </a:r>
                      <a:endParaRPr lang="en-US" sz="1600" dirty="0">
                        <a:latin typeface="Calibri" pitchFamily="34" charset="0"/>
                        <a:ea typeface="Calibri"/>
                        <a:cs typeface="Times New Roman"/>
                      </a:endParaRPr>
                    </a:p>
                  </a:txBody>
                  <a:tcPr marL="68580" marR="68580" marT="0" marB="0" anchor="ctr"/>
                </a:tc>
              </a:tr>
              <a:tr h="392272">
                <a:tc>
                  <a:txBody>
                    <a:bodyPr/>
                    <a:lstStyle/>
                    <a:p>
                      <a:pPr algn="ctr"/>
                      <a:r>
                        <a:rPr lang="en-US" sz="1600" dirty="0" smtClean="0">
                          <a:latin typeface="Calibri" pitchFamily="34" charset="0"/>
                        </a:rPr>
                        <a:t>3</a:t>
                      </a:r>
                      <a:endParaRPr lang="en-US" sz="1600" dirty="0">
                        <a:latin typeface="Calibri" pitchFamily="34" charset="0"/>
                      </a:endParaRPr>
                    </a:p>
                  </a:txBody>
                  <a:tcPr anchor="ctr"/>
                </a:tc>
                <a:tc>
                  <a:txBody>
                    <a:bodyPr/>
                    <a:lstStyle/>
                    <a:p>
                      <a:pPr marL="0" marR="0" algn="l">
                        <a:lnSpc>
                          <a:spcPct val="115000"/>
                        </a:lnSpc>
                        <a:spcBef>
                          <a:spcPts val="0"/>
                        </a:spcBef>
                        <a:spcAft>
                          <a:spcPts val="0"/>
                        </a:spcAft>
                      </a:pPr>
                      <a:r>
                        <a:rPr lang="en-US" sz="1600" b="1" dirty="0">
                          <a:latin typeface="Calibri" pitchFamily="34" charset="0"/>
                          <a:ea typeface="Calibri"/>
                          <a:cs typeface="Calibri"/>
                        </a:rPr>
                        <a:t>Sex Ratio</a:t>
                      </a:r>
                      <a:endParaRPr lang="en-US" sz="1600" dirty="0">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a:latin typeface="Calibri" pitchFamily="34" charset="0"/>
                          <a:ea typeface="Calibri"/>
                          <a:cs typeface="Calibri"/>
                        </a:rPr>
                        <a:t>924</a:t>
                      </a:r>
                      <a:endParaRPr lang="en-US" sz="1600" dirty="0">
                        <a:latin typeface="Calibri" pitchFamily="34" charset="0"/>
                        <a:ea typeface="Calibri"/>
                        <a:cs typeface="Times New Roman"/>
                      </a:endParaRPr>
                    </a:p>
                  </a:txBody>
                  <a:tcPr marL="68580" marR="68580" marT="0" marB="0" anchor="ctr"/>
                </a:tc>
              </a:tr>
              <a:tr h="392272">
                <a:tc>
                  <a:txBody>
                    <a:bodyPr/>
                    <a:lstStyle/>
                    <a:p>
                      <a:pPr algn="ctr"/>
                      <a:r>
                        <a:rPr lang="en-US" sz="1600" dirty="0" smtClean="0">
                          <a:latin typeface="Calibri" pitchFamily="34" charset="0"/>
                        </a:rPr>
                        <a:t>4</a:t>
                      </a:r>
                      <a:endParaRPr lang="en-US" sz="1600" dirty="0">
                        <a:latin typeface="Calibri" pitchFamily="34" charset="0"/>
                      </a:endParaRPr>
                    </a:p>
                  </a:txBody>
                  <a:tcPr anchor="ctr"/>
                </a:tc>
                <a:tc>
                  <a:txBody>
                    <a:bodyPr/>
                    <a:lstStyle/>
                    <a:p>
                      <a:pPr marL="0" marR="0" algn="l">
                        <a:lnSpc>
                          <a:spcPct val="115000"/>
                        </a:lnSpc>
                        <a:spcBef>
                          <a:spcPts val="0"/>
                        </a:spcBef>
                        <a:spcAft>
                          <a:spcPts val="0"/>
                        </a:spcAft>
                      </a:pPr>
                      <a:r>
                        <a:rPr lang="en-US" sz="1600" b="1" dirty="0">
                          <a:latin typeface="Calibri" pitchFamily="34" charset="0"/>
                          <a:ea typeface="Calibri"/>
                          <a:cs typeface="Calibri"/>
                        </a:rPr>
                        <a:t>Birth rate</a:t>
                      </a:r>
                      <a:endParaRPr lang="en-US" sz="1600" dirty="0">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a:latin typeface="Calibri" pitchFamily="34" charset="0"/>
                          <a:ea typeface="Calibri"/>
                          <a:cs typeface="Calibri"/>
                        </a:rPr>
                        <a:t>18.2</a:t>
                      </a:r>
                      <a:endParaRPr lang="en-US" sz="1600" dirty="0">
                        <a:latin typeface="Calibri" pitchFamily="34" charset="0"/>
                        <a:ea typeface="Calibri"/>
                        <a:cs typeface="Times New Roman"/>
                      </a:endParaRPr>
                    </a:p>
                  </a:txBody>
                  <a:tcPr marL="68580" marR="68580" marT="0" marB="0" anchor="ctr"/>
                </a:tc>
              </a:tr>
              <a:tr h="392272">
                <a:tc>
                  <a:txBody>
                    <a:bodyPr/>
                    <a:lstStyle/>
                    <a:p>
                      <a:pPr algn="ctr"/>
                      <a:r>
                        <a:rPr lang="en-US" sz="1600" dirty="0" smtClean="0">
                          <a:latin typeface="Calibri" pitchFamily="34" charset="0"/>
                        </a:rPr>
                        <a:t>5</a:t>
                      </a:r>
                      <a:endParaRPr lang="en-US" sz="1600" dirty="0">
                        <a:latin typeface="Calibri" pitchFamily="34" charset="0"/>
                      </a:endParaRPr>
                    </a:p>
                  </a:txBody>
                  <a:tcPr anchor="ctr"/>
                </a:tc>
                <a:tc>
                  <a:txBody>
                    <a:bodyPr/>
                    <a:lstStyle/>
                    <a:p>
                      <a:pPr marL="0" marR="0" algn="l">
                        <a:lnSpc>
                          <a:spcPct val="115000"/>
                        </a:lnSpc>
                        <a:spcBef>
                          <a:spcPts val="0"/>
                        </a:spcBef>
                        <a:spcAft>
                          <a:spcPts val="0"/>
                        </a:spcAft>
                      </a:pPr>
                      <a:r>
                        <a:rPr lang="en-US" sz="1600" b="1" dirty="0">
                          <a:latin typeface="Calibri" pitchFamily="34" charset="0"/>
                          <a:ea typeface="Calibri"/>
                          <a:cs typeface="Calibri"/>
                        </a:rPr>
                        <a:t>IMR</a:t>
                      </a:r>
                      <a:endParaRPr lang="en-US" sz="1600" dirty="0">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a:latin typeface="Calibri" pitchFamily="34" charset="0"/>
                          <a:ea typeface="Calibri"/>
                          <a:cs typeface="Calibri"/>
                        </a:rPr>
                        <a:t>27</a:t>
                      </a:r>
                      <a:endParaRPr lang="en-US" sz="1600" dirty="0">
                        <a:latin typeface="Calibri" pitchFamily="34" charset="0"/>
                        <a:ea typeface="Calibri"/>
                        <a:cs typeface="Times New Roman"/>
                      </a:endParaRPr>
                    </a:p>
                  </a:txBody>
                  <a:tcPr marL="68580" marR="68580" marT="0" marB="0" anchor="ctr"/>
                </a:tc>
              </a:tr>
              <a:tr h="392272">
                <a:tc>
                  <a:txBody>
                    <a:bodyPr/>
                    <a:lstStyle/>
                    <a:p>
                      <a:pPr algn="ctr"/>
                      <a:r>
                        <a:rPr lang="en-US" sz="1600" dirty="0" smtClean="0">
                          <a:latin typeface="Calibri" pitchFamily="34" charset="0"/>
                        </a:rPr>
                        <a:t>6</a:t>
                      </a:r>
                      <a:endParaRPr lang="en-US" sz="1600" dirty="0">
                        <a:latin typeface="Calibri" pitchFamily="34" charset="0"/>
                      </a:endParaRPr>
                    </a:p>
                  </a:txBody>
                  <a:tcPr anchor="ctr"/>
                </a:tc>
                <a:tc>
                  <a:txBody>
                    <a:bodyPr/>
                    <a:lstStyle/>
                    <a:p>
                      <a:pPr marL="0" marR="0" algn="l">
                        <a:lnSpc>
                          <a:spcPct val="115000"/>
                        </a:lnSpc>
                        <a:spcBef>
                          <a:spcPts val="0"/>
                        </a:spcBef>
                        <a:spcAft>
                          <a:spcPts val="0"/>
                        </a:spcAft>
                      </a:pPr>
                      <a:r>
                        <a:rPr lang="en-US" sz="1600" b="1" dirty="0">
                          <a:latin typeface="Calibri" pitchFamily="34" charset="0"/>
                          <a:ea typeface="Calibri"/>
                          <a:cs typeface="Calibri"/>
                        </a:rPr>
                        <a:t>MMR</a:t>
                      </a:r>
                      <a:endParaRPr lang="en-US" sz="1600" dirty="0">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a:latin typeface="Calibri" pitchFamily="34" charset="0"/>
                          <a:ea typeface="Calibri"/>
                          <a:cs typeface="Calibri"/>
                        </a:rPr>
                        <a:t>202</a:t>
                      </a:r>
                      <a:endParaRPr lang="en-US" sz="1600" dirty="0">
                        <a:latin typeface="Calibri" pitchFamily="34" charset="0"/>
                        <a:ea typeface="Calibri"/>
                        <a:cs typeface="Times New Roman"/>
                      </a:endParaRPr>
                    </a:p>
                  </a:txBody>
                  <a:tcPr marL="68580" marR="68580" marT="0" marB="0" anchor="ctr"/>
                </a:tc>
              </a:tr>
              <a:tr h="392272">
                <a:tc>
                  <a:txBody>
                    <a:bodyPr/>
                    <a:lstStyle/>
                    <a:p>
                      <a:pPr algn="ctr"/>
                      <a:r>
                        <a:rPr lang="en-US" sz="1600" dirty="0" smtClean="0">
                          <a:latin typeface="Calibri" pitchFamily="34" charset="0"/>
                        </a:rPr>
                        <a:t>7</a:t>
                      </a:r>
                      <a:endParaRPr lang="en-US" sz="1600" dirty="0">
                        <a:latin typeface="Calibri" pitchFamily="34" charset="0"/>
                      </a:endParaRPr>
                    </a:p>
                  </a:txBody>
                  <a:tcPr anchor="ctr"/>
                </a:tc>
                <a:tc>
                  <a:txBody>
                    <a:bodyPr/>
                    <a:lstStyle/>
                    <a:p>
                      <a:pPr marL="0" marR="0" algn="l">
                        <a:lnSpc>
                          <a:spcPct val="115000"/>
                        </a:lnSpc>
                        <a:spcBef>
                          <a:spcPts val="0"/>
                        </a:spcBef>
                        <a:spcAft>
                          <a:spcPts val="0"/>
                        </a:spcAft>
                      </a:pPr>
                      <a:r>
                        <a:rPr lang="en-US" sz="1600" b="1" dirty="0">
                          <a:latin typeface="Calibri" pitchFamily="34" charset="0"/>
                          <a:ea typeface="Calibri"/>
                          <a:cs typeface="Calibri"/>
                        </a:rPr>
                        <a:t>District Literacy Rate</a:t>
                      </a:r>
                      <a:endParaRPr lang="en-US" sz="1600" dirty="0">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a:latin typeface="Calibri" pitchFamily="34" charset="0"/>
                          <a:ea typeface="Calibri"/>
                          <a:cs typeface="Calibri"/>
                        </a:rPr>
                        <a:t>94.54</a:t>
                      </a:r>
                      <a:endParaRPr lang="en-US" sz="1600" dirty="0">
                        <a:latin typeface="Calibri" pitchFamily="34" charset="0"/>
                        <a:ea typeface="Calibri"/>
                        <a:cs typeface="Times New Roman"/>
                      </a:endParaRPr>
                    </a:p>
                  </a:txBody>
                  <a:tcPr marL="68580" marR="68580" marT="0" marB="0" anchor="ctr"/>
                </a:tc>
              </a:tr>
              <a:tr h="392272">
                <a:tc>
                  <a:txBody>
                    <a:bodyPr/>
                    <a:lstStyle/>
                    <a:p>
                      <a:pPr marL="0" marR="0" algn="ctr">
                        <a:lnSpc>
                          <a:spcPct val="115000"/>
                        </a:lnSpc>
                        <a:spcBef>
                          <a:spcPts val="0"/>
                        </a:spcBef>
                        <a:spcAft>
                          <a:spcPts val="0"/>
                        </a:spcAft>
                      </a:pPr>
                      <a:r>
                        <a:rPr lang="en-US" sz="1600" dirty="0" smtClean="0">
                          <a:latin typeface="Calibri" pitchFamily="34" charset="0"/>
                          <a:ea typeface="Calibri"/>
                          <a:cs typeface="Times New Roman"/>
                        </a:rPr>
                        <a:t>8</a:t>
                      </a:r>
                      <a:endParaRPr lang="en-US" sz="1600" dirty="0">
                        <a:latin typeface="Calibri" pitchFamily="34" charset="0"/>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b="1" dirty="0">
                          <a:latin typeface="Calibri" pitchFamily="34" charset="0"/>
                          <a:ea typeface="Calibri"/>
                          <a:cs typeface="Calibri"/>
                        </a:rPr>
                        <a:t>Scheduled Tribe</a:t>
                      </a:r>
                      <a:endParaRPr lang="en-US" sz="1600" dirty="0">
                        <a:latin typeface="Calibri" pitchFamily="34" charset="0"/>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Calibri" pitchFamily="34" charset="0"/>
                          <a:ea typeface="Calibri"/>
                          <a:cs typeface="Calibri"/>
                        </a:rPr>
                        <a:t>86%</a:t>
                      </a:r>
                      <a:endParaRPr lang="en-US" sz="1600" dirty="0">
                        <a:latin typeface="Calibri" pitchFamily="34" charset="0"/>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r>
              <a:tr h="392272">
                <a:tc>
                  <a:txBody>
                    <a:bodyPr/>
                    <a:lstStyle/>
                    <a:p>
                      <a:pPr marL="0" marR="0" algn="ctr">
                        <a:lnSpc>
                          <a:spcPct val="115000"/>
                        </a:lnSpc>
                        <a:spcBef>
                          <a:spcPts val="0"/>
                        </a:spcBef>
                        <a:spcAft>
                          <a:spcPts val="0"/>
                        </a:spcAft>
                      </a:pPr>
                      <a:endParaRPr lang="en-US" sz="1600" dirty="0">
                        <a:latin typeface="Calibri" pitchFamily="34" charset="0"/>
                        <a:ea typeface="Calibri"/>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endParaRPr lang="en-US" sz="1600" dirty="0">
                        <a:latin typeface="Calibri" pitchFamily="34" charset="0"/>
                        <a:ea typeface="Calibri"/>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dirty="0" smtClean="0">
                          <a:latin typeface="Calibri" pitchFamily="34" charset="0"/>
                          <a:ea typeface="Calibri"/>
                          <a:cs typeface="Times New Roman"/>
                        </a:rPr>
                        <a:t>Source: Statistical Handbook</a:t>
                      </a:r>
                      <a:r>
                        <a:rPr lang="en-US" sz="1400" baseline="0" dirty="0" smtClean="0">
                          <a:latin typeface="Calibri" pitchFamily="34" charset="0"/>
                          <a:ea typeface="Calibri"/>
                          <a:cs typeface="Times New Roman"/>
                        </a:rPr>
                        <a:t> 2012</a:t>
                      </a:r>
                      <a:endParaRPr lang="en-US" sz="1400" dirty="0">
                        <a:latin typeface="Calibri" pitchFamily="34" charset="0"/>
                        <a:ea typeface="Calibri"/>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09600"/>
          </a:xfrm>
        </p:spPr>
        <p:txBody>
          <a:bodyPr>
            <a:normAutofit/>
          </a:bodyPr>
          <a:lstStyle/>
          <a:p>
            <a:r>
              <a:rPr lang="en-US" sz="2800" b="1" dirty="0" smtClean="0">
                <a:latin typeface="+mn-lt"/>
              </a:rPr>
              <a:t>Staff Position in the District</a:t>
            </a:r>
            <a:endParaRPr lang="en-US" sz="2800" b="1" dirty="0">
              <a:latin typeface="+mn-lt"/>
            </a:endParaRPr>
          </a:p>
        </p:txBody>
      </p:sp>
      <p:graphicFrame>
        <p:nvGraphicFramePr>
          <p:cNvPr id="4" name="Content Placeholder 3"/>
          <p:cNvGraphicFramePr>
            <a:graphicFrameLocks noGrp="1"/>
          </p:cNvGraphicFramePr>
          <p:nvPr>
            <p:ph sz="quarter" idx="1"/>
          </p:nvPr>
        </p:nvGraphicFramePr>
        <p:xfrm>
          <a:off x="304800" y="990603"/>
          <a:ext cx="8153400" cy="5531759"/>
        </p:xfrm>
        <a:graphic>
          <a:graphicData uri="http://schemas.openxmlformats.org/drawingml/2006/table">
            <a:tbl>
              <a:tblPr firstRow="1" bandRow="1">
                <a:tableStyleId>{5C22544A-7EE6-4342-B048-85BDC9FD1C3A}</a:tableStyleId>
              </a:tblPr>
              <a:tblGrid>
                <a:gridCol w="762000"/>
                <a:gridCol w="5105400"/>
                <a:gridCol w="2286000"/>
              </a:tblGrid>
              <a:tr h="380639">
                <a:tc>
                  <a:txBody>
                    <a:bodyPr/>
                    <a:lstStyle/>
                    <a:p>
                      <a:r>
                        <a:rPr lang="en-US" sz="1600" dirty="0" smtClean="0">
                          <a:latin typeface="Calibri" pitchFamily="34" charset="0"/>
                        </a:rPr>
                        <a:t>Sl. No</a:t>
                      </a:r>
                      <a:endParaRPr lang="en-US" sz="1600" dirty="0">
                        <a:latin typeface="Calibri" pitchFamily="34" charset="0"/>
                      </a:endParaRPr>
                    </a:p>
                  </a:txBody>
                  <a:tcPr/>
                </a:tc>
                <a:tc>
                  <a:txBody>
                    <a:bodyPr/>
                    <a:lstStyle/>
                    <a:p>
                      <a:pPr marL="0" marR="0" algn="ctr">
                        <a:spcBef>
                          <a:spcPts val="0"/>
                        </a:spcBef>
                        <a:spcAft>
                          <a:spcPts val="0"/>
                        </a:spcAft>
                      </a:pPr>
                      <a:r>
                        <a:rPr lang="en-US" sz="1600" b="1" dirty="0" smtClean="0">
                          <a:solidFill>
                            <a:schemeClr val="bg1"/>
                          </a:solidFill>
                          <a:latin typeface="Calibri" pitchFamily="34" charset="0"/>
                          <a:ea typeface="Calibri"/>
                          <a:cs typeface="Times New Roman"/>
                        </a:rPr>
                        <a:t>Staffs</a:t>
                      </a:r>
                      <a:endParaRPr lang="en-US" sz="1600" dirty="0">
                        <a:solidFill>
                          <a:schemeClr val="bg1"/>
                        </a:solidFill>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600" b="1" dirty="0">
                          <a:solidFill>
                            <a:schemeClr val="bg1"/>
                          </a:solidFill>
                          <a:latin typeface="Calibri" pitchFamily="34" charset="0"/>
                          <a:ea typeface="Calibri"/>
                          <a:cs typeface="Times New Roman"/>
                        </a:rPr>
                        <a:t>Number</a:t>
                      </a:r>
                      <a:endParaRPr lang="en-US" sz="1600" dirty="0">
                        <a:solidFill>
                          <a:schemeClr val="bg1"/>
                        </a:solidFill>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1</a:t>
                      </a:r>
                      <a:endParaRPr lang="en-US" sz="2000" dirty="0">
                        <a:latin typeface="Calibri" pitchFamily="34" charset="0"/>
                      </a:endParaRPr>
                    </a:p>
                  </a:txBody>
                  <a:tcPr anchor="ctr"/>
                </a:tc>
                <a:tc>
                  <a:txBody>
                    <a:bodyPr/>
                    <a:lstStyle/>
                    <a:p>
                      <a:pPr marL="0" marR="0" algn="l">
                        <a:spcBef>
                          <a:spcPts val="0"/>
                        </a:spcBef>
                        <a:spcAft>
                          <a:spcPts val="0"/>
                        </a:spcAft>
                      </a:pPr>
                      <a:r>
                        <a:rPr lang="en-US" sz="2000" dirty="0">
                          <a:solidFill>
                            <a:srgbClr val="000000"/>
                          </a:solidFill>
                          <a:latin typeface="Calibri" pitchFamily="34" charset="0"/>
                          <a:ea typeface="Calibri"/>
                          <a:cs typeface="Times New Roman"/>
                        </a:rPr>
                        <a:t>Doctor</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dirty="0">
                          <a:solidFill>
                            <a:srgbClr val="000000"/>
                          </a:solidFill>
                          <a:latin typeface="Calibri" pitchFamily="34" charset="0"/>
                          <a:ea typeface="Calibri"/>
                          <a:cs typeface="Times New Roman"/>
                        </a:rPr>
                        <a:t>18</a:t>
                      </a:r>
                      <a:endParaRPr lang="en-US" sz="2000" dirty="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2</a:t>
                      </a:r>
                      <a:endParaRPr lang="en-US" sz="2000" dirty="0">
                        <a:latin typeface="Calibri" pitchFamily="34" charset="0"/>
                      </a:endParaRPr>
                    </a:p>
                  </a:txBody>
                  <a:tcPr anchor="ctr"/>
                </a:tc>
                <a:tc>
                  <a:txBody>
                    <a:bodyPr/>
                    <a:lstStyle/>
                    <a:p>
                      <a:pPr marL="0" marR="0" algn="l">
                        <a:spcBef>
                          <a:spcPts val="0"/>
                        </a:spcBef>
                        <a:spcAft>
                          <a:spcPts val="0"/>
                        </a:spcAft>
                      </a:pPr>
                      <a:r>
                        <a:rPr lang="en-US" sz="2000" dirty="0">
                          <a:solidFill>
                            <a:srgbClr val="000000"/>
                          </a:solidFill>
                          <a:latin typeface="Calibri" pitchFamily="34" charset="0"/>
                          <a:ea typeface="Calibri"/>
                          <a:cs typeface="Times New Roman"/>
                        </a:rPr>
                        <a:t>AYUSH Practitioner</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a:solidFill>
                            <a:srgbClr val="000000"/>
                          </a:solidFill>
                          <a:latin typeface="Calibri" pitchFamily="34" charset="0"/>
                          <a:ea typeface="Calibri"/>
                          <a:cs typeface="Times New Roman"/>
                        </a:rPr>
                        <a:t>1</a:t>
                      </a:r>
                      <a:endParaRPr lang="en-US" sz="200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3</a:t>
                      </a:r>
                      <a:endParaRPr lang="en-US" sz="2000" dirty="0">
                        <a:latin typeface="Calibri" pitchFamily="34" charset="0"/>
                      </a:endParaRPr>
                    </a:p>
                  </a:txBody>
                  <a:tcPr anchor="ctr"/>
                </a:tc>
                <a:tc>
                  <a:txBody>
                    <a:bodyPr/>
                    <a:lstStyle/>
                    <a:p>
                      <a:pPr marL="0" marR="0" algn="l">
                        <a:spcBef>
                          <a:spcPts val="0"/>
                        </a:spcBef>
                        <a:spcAft>
                          <a:spcPts val="0"/>
                        </a:spcAft>
                      </a:pPr>
                      <a:r>
                        <a:rPr lang="en-US" sz="2000" spc="-20" dirty="0">
                          <a:solidFill>
                            <a:srgbClr val="000000"/>
                          </a:solidFill>
                          <a:latin typeface="Calibri" pitchFamily="34" charset="0"/>
                          <a:ea typeface="Calibri"/>
                          <a:cs typeface="Times New Roman"/>
                        </a:rPr>
                        <a:t>Dental Surgeon </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a:solidFill>
                            <a:srgbClr val="000000"/>
                          </a:solidFill>
                          <a:latin typeface="Calibri" pitchFamily="34" charset="0"/>
                          <a:ea typeface="Calibri"/>
                          <a:cs typeface="Times New Roman"/>
                        </a:rPr>
                        <a:t>7</a:t>
                      </a:r>
                      <a:endParaRPr lang="en-US" sz="200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4</a:t>
                      </a:r>
                      <a:endParaRPr lang="en-US" sz="2000" dirty="0">
                        <a:latin typeface="Calibri" pitchFamily="34" charset="0"/>
                      </a:endParaRPr>
                    </a:p>
                  </a:txBody>
                  <a:tcPr anchor="ctr"/>
                </a:tc>
                <a:tc>
                  <a:txBody>
                    <a:bodyPr/>
                    <a:lstStyle/>
                    <a:p>
                      <a:pPr marL="0" marR="0" algn="l">
                        <a:spcBef>
                          <a:spcPts val="0"/>
                        </a:spcBef>
                        <a:spcAft>
                          <a:spcPts val="0"/>
                        </a:spcAft>
                      </a:pPr>
                      <a:r>
                        <a:rPr lang="en-US" sz="2000" spc="-10" dirty="0">
                          <a:solidFill>
                            <a:srgbClr val="000000"/>
                          </a:solidFill>
                          <a:latin typeface="Calibri" pitchFamily="34" charset="0"/>
                          <a:ea typeface="Calibri"/>
                          <a:cs typeface="Times New Roman"/>
                        </a:rPr>
                        <a:t>District Programme Manager(NRHM)</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a:solidFill>
                            <a:srgbClr val="000000"/>
                          </a:solidFill>
                          <a:latin typeface="Calibri" pitchFamily="34" charset="0"/>
                          <a:ea typeface="Calibri"/>
                          <a:cs typeface="Times New Roman"/>
                        </a:rPr>
                        <a:t>1</a:t>
                      </a:r>
                      <a:endParaRPr lang="en-US" sz="200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5</a:t>
                      </a:r>
                      <a:endParaRPr lang="en-US" sz="2000" dirty="0">
                        <a:latin typeface="Calibri" pitchFamily="34" charset="0"/>
                      </a:endParaRPr>
                    </a:p>
                  </a:txBody>
                  <a:tcPr anchor="ctr"/>
                </a:tc>
                <a:tc>
                  <a:txBody>
                    <a:bodyPr/>
                    <a:lstStyle/>
                    <a:p>
                      <a:pPr marL="0" marR="0" algn="l">
                        <a:spcBef>
                          <a:spcPts val="0"/>
                        </a:spcBef>
                        <a:spcAft>
                          <a:spcPts val="0"/>
                        </a:spcAft>
                      </a:pPr>
                      <a:r>
                        <a:rPr lang="en-US" sz="2000" dirty="0">
                          <a:solidFill>
                            <a:srgbClr val="000000"/>
                          </a:solidFill>
                          <a:latin typeface="Calibri" pitchFamily="34" charset="0"/>
                          <a:ea typeface="Calibri"/>
                          <a:cs typeface="Times New Roman"/>
                        </a:rPr>
                        <a:t>Nursing </a:t>
                      </a:r>
                      <a:r>
                        <a:rPr lang="en-US" sz="2000" dirty="0" smtClean="0">
                          <a:solidFill>
                            <a:srgbClr val="000000"/>
                          </a:solidFill>
                          <a:latin typeface="Calibri" pitchFamily="34" charset="0"/>
                          <a:ea typeface="Calibri"/>
                          <a:cs typeface="Times New Roman"/>
                        </a:rPr>
                        <a:t>Superintendent</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a:solidFill>
                            <a:srgbClr val="000000"/>
                          </a:solidFill>
                          <a:latin typeface="Calibri" pitchFamily="34" charset="0"/>
                          <a:ea typeface="Calibri"/>
                          <a:cs typeface="Times New Roman"/>
                        </a:rPr>
                        <a:t>1</a:t>
                      </a:r>
                      <a:endParaRPr lang="en-US" sz="200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6</a:t>
                      </a:r>
                      <a:endParaRPr lang="en-US" sz="2000" dirty="0">
                        <a:latin typeface="Calibri" pitchFamily="34" charset="0"/>
                      </a:endParaRPr>
                    </a:p>
                  </a:txBody>
                  <a:tcPr anchor="ctr"/>
                </a:tc>
                <a:tc>
                  <a:txBody>
                    <a:bodyPr/>
                    <a:lstStyle/>
                    <a:p>
                      <a:pPr marL="0" marR="0" algn="l">
                        <a:spcBef>
                          <a:spcPts val="0"/>
                        </a:spcBef>
                        <a:spcAft>
                          <a:spcPts val="0"/>
                        </a:spcAft>
                      </a:pPr>
                      <a:r>
                        <a:rPr lang="en-US" sz="2000" dirty="0">
                          <a:solidFill>
                            <a:srgbClr val="000000"/>
                          </a:solidFill>
                          <a:latin typeface="Calibri" pitchFamily="34" charset="0"/>
                          <a:ea typeface="Calibri"/>
                          <a:cs typeface="Times New Roman"/>
                        </a:rPr>
                        <a:t>Ward </a:t>
                      </a:r>
                      <a:r>
                        <a:rPr lang="en-US" sz="2000" dirty="0" smtClean="0">
                          <a:solidFill>
                            <a:srgbClr val="000000"/>
                          </a:solidFill>
                          <a:latin typeface="Calibri" pitchFamily="34" charset="0"/>
                          <a:ea typeface="Calibri"/>
                          <a:cs typeface="Times New Roman"/>
                        </a:rPr>
                        <a:t>Superintendent</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dirty="0">
                          <a:solidFill>
                            <a:srgbClr val="000000"/>
                          </a:solidFill>
                          <a:latin typeface="Calibri" pitchFamily="34" charset="0"/>
                          <a:ea typeface="Calibri"/>
                          <a:cs typeface="Times New Roman"/>
                        </a:rPr>
                        <a:t>2</a:t>
                      </a:r>
                      <a:endParaRPr lang="en-US" sz="2000" dirty="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7</a:t>
                      </a:r>
                      <a:endParaRPr lang="en-US" sz="2000" dirty="0">
                        <a:latin typeface="Calibri" pitchFamily="34" charset="0"/>
                      </a:endParaRPr>
                    </a:p>
                  </a:txBody>
                  <a:tcPr anchor="ctr"/>
                </a:tc>
                <a:tc>
                  <a:txBody>
                    <a:bodyPr/>
                    <a:lstStyle/>
                    <a:p>
                      <a:pPr marL="0" marR="0" algn="l">
                        <a:spcBef>
                          <a:spcPts val="0"/>
                        </a:spcBef>
                        <a:spcAft>
                          <a:spcPts val="0"/>
                        </a:spcAft>
                      </a:pPr>
                      <a:r>
                        <a:rPr lang="en-US" sz="2000" spc="-10" dirty="0">
                          <a:solidFill>
                            <a:srgbClr val="000000"/>
                          </a:solidFill>
                          <a:latin typeface="Calibri" pitchFamily="34" charset="0"/>
                          <a:ea typeface="Calibri"/>
                          <a:cs typeface="Times New Roman"/>
                        </a:rPr>
                        <a:t>Staff Nurse</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dirty="0">
                          <a:solidFill>
                            <a:srgbClr val="000000"/>
                          </a:solidFill>
                          <a:latin typeface="Calibri" pitchFamily="34" charset="0"/>
                          <a:ea typeface="Calibri"/>
                          <a:cs typeface="Times New Roman"/>
                        </a:rPr>
                        <a:t>45</a:t>
                      </a:r>
                      <a:endParaRPr lang="en-US" sz="2000" dirty="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8</a:t>
                      </a:r>
                      <a:endParaRPr lang="en-US" sz="2000" dirty="0">
                        <a:latin typeface="Calibri" pitchFamily="34" charset="0"/>
                      </a:endParaRPr>
                    </a:p>
                  </a:txBody>
                  <a:tcPr anchor="ctr"/>
                </a:tc>
                <a:tc>
                  <a:txBody>
                    <a:bodyPr/>
                    <a:lstStyle/>
                    <a:p>
                      <a:pPr marL="0" marR="0" algn="l">
                        <a:spcBef>
                          <a:spcPts val="0"/>
                        </a:spcBef>
                        <a:spcAft>
                          <a:spcPts val="0"/>
                        </a:spcAft>
                      </a:pPr>
                      <a:r>
                        <a:rPr lang="en-US" sz="2000" spc="-10" dirty="0">
                          <a:solidFill>
                            <a:srgbClr val="000000"/>
                          </a:solidFill>
                          <a:latin typeface="Calibri" pitchFamily="34" charset="0"/>
                          <a:ea typeface="Calibri"/>
                          <a:cs typeface="Times New Roman"/>
                        </a:rPr>
                        <a:t>Pharmacist</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a:solidFill>
                            <a:srgbClr val="000000"/>
                          </a:solidFill>
                          <a:latin typeface="Calibri" pitchFamily="34" charset="0"/>
                          <a:ea typeface="Calibri"/>
                          <a:cs typeface="Times New Roman"/>
                        </a:rPr>
                        <a:t>10</a:t>
                      </a:r>
                      <a:endParaRPr lang="en-US" sz="200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9</a:t>
                      </a:r>
                      <a:endParaRPr lang="en-US" sz="2000" dirty="0">
                        <a:latin typeface="Calibri" pitchFamily="34" charset="0"/>
                      </a:endParaRPr>
                    </a:p>
                  </a:txBody>
                  <a:tcPr anchor="ctr"/>
                </a:tc>
                <a:tc>
                  <a:txBody>
                    <a:bodyPr/>
                    <a:lstStyle/>
                    <a:p>
                      <a:pPr marL="0" marR="0" algn="l">
                        <a:spcBef>
                          <a:spcPts val="0"/>
                        </a:spcBef>
                        <a:spcAft>
                          <a:spcPts val="0"/>
                        </a:spcAft>
                      </a:pPr>
                      <a:r>
                        <a:rPr lang="en-US" sz="2000" spc="-10" dirty="0">
                          <a:solidFill>
                            <a:srgbClr val="000000"/>
                          </a:solidFill>
                          <a:latin typeface="Calibri" pitchFamily="34" charset="0"/>
                          <a:ea typeface="Calibri"/>
                          <a:cs typeface="Times New Roman"/>
                        </a:rPr>
                        <a:t>X Ray Technician</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dirty="0">
                          <a:solidFill>
                            <a:srgbClr val="000000"/>
                          </a:solidFill>
                          <a:latin typeface="Calibri" pitchFamily="34" charset="0"/>
                          <a:ea typeface="Calibri"/>
                          <a:cs typeface="Times New Roman"/>
                        </a:rPr>
                        <a:t>6</a:t>
                      </a:r>
                      <a:endParaRPr lang="en-US" sz="2000" dirty="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10</a:t>
                      </a:r>
                      <a:endParaRPr lang="en-US" sz="2000" dirty="0">
                        <a:latin typeface="Calibri" pitchFamily="34" charset="0"/>
                      </a:endParaRPr>
                    </a:p>
                  </a:txBody>
                  <a:tcPr anchor="ctr"/>
                </a:tc>
                <a:tc>
                  <a:txBody>
                    <a:bodyPr/>
                    <a:lstStyle/>
                    <a:p>
                      <a:pPr marL="0" marR="0" algn="l">
                        <a:spcBef>
                          <a:spcPts val="0"/>
                        </a:spcBef>
                        <a:spcAft>
                          <a:spcPts val="0"/>
                        </a:spcAft>
                      </a:pPr>
                      <a:r>
                        <a:rPr lang="en-US" sz="2000" spc="-10" dirty="0">
                          <a:solidFill>
                            <a:srgbClr val="000000"/>
                          </a:solidFill>
                          <a:latin typeface="Calibri" pitchFamily="34" charset="0"/>
                          <a:ea typeface="Calibri"/>
                          <a:cs typeface="Times New Roman"/>
                        </a:rPr>
                        <a:t>Lab Technician</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dirty="0">
                          <a:solidFill>
                            <a:srgbClr val="000000"/>
                          </a:solidFill>
                          <a:latin typeface="Calibri" pitchFamily="34" charset="0"/>
                          <a:ea typeface="Calibri"/>
                          <a:cs typeface="Times New Roman"/>
                        </a:rPr>
                        <a:t>16</a:t>
                      </a:r>
                      <a:endParaRPr lang="en-US" sz="2000" dirty="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11</a:t>
                      </a:r>
                      <a:endParaRPr lang="en-US" sz="2000" dirty="0">
                        <a:latin typeface="Calibri" pitchFamily="34" charset="0"/>
                      </a:endParaRPr>
                    </a:p>
                  </a:txBody>
                  <a:tcPr anchor="ctr"/>
                </a:tc>
                <a:tc>
                  <a:txBody>
                    <a:bodyPr/>
                    <a:lstStyle/>
                    <a:p>
                      <a:pPr marL="0" marR="0" algn="l">
                        <a:spcBef>
                          <a:spcPts val="0"/>
                        </a:spcBef>
                        <a:spcAft>
                          <a:spcPts val="0"/>
                        </a:spcAft>
                      </a:pPr>
                      <a:r>
                        <a:rPr lang="en-US" sz="2000" spc="-10" dirty="0">
                          <a:solidFill>
                            <a:srgbClr val="000000"/>
                          </a:solidFill>
                          <a:latin typeface="Calibri" pitchFamily="34" charset="0"/>
                          <a:ea typeface="Calibri"/>
                          <a:cs typeface="Times New Roman"/>
                        </a:rPr>
                        <a:t>Accounts Clerk</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dirty="0">
                          <a:solidFill>
                            <a:srgbClr val="000000"/>
                          </a:solidFill>
                          <a:latin typeface="Calibri" pitchFamily="34" charset="0"/>
                          <a:ea typeface="Calibri"/>
                          <a:cs typeface="Times New Roman"/>
                        </a:rPr>
                        <a:t>9</a:t>
                      </a:r>
                      <a:endParaRPr lang="en-US" sz="2000" dirty="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12</a:t>
                      </a:r>
                      <a:endParaRPr lang="en-US" sz="2000" dirty="0">
                        <a:latin typeface="Calibri" pitchFamily="34" charset="0"/>
                      </a:endParaRPr>
                    </a:p>
                  </a:txBody>
                  <a:tcPr anchor="ctr"/>
                </a:tc>
                <a:tc>
                  <a:txBody>
                    <a:bodyPr/>
                    <a:lstStyle/>
                    <a:p>
                      <a:pPr marL="0" marR="0" algn="l">
                        <a:spcBef>
                          <a:spcPts val="0"/>
                        </a:spcBef>
                        <a:spcAft>
                          <a:spcPts val="0"/>
                        </a:spcAft>
                      </a:pPr>
                      <a:r>
                        <a:rPr lang="en-US" sz="2000" spc="-20">
                          <a:solidFill>
                            <a:srgbClr val="000000"/>
                          </a:solidFill>
                          <a:latin typeface="Calibri" pitchFamily="34" charset="0"/>
                          <a:ea typeface="Calibri"/>
                          <a:cs typeface="Times New Roman"/>
                        </a:rPr>
                        <a:t>Driver</a:t>
                      </a:r>
                      <a:endParaRPr lang="en-US" sz="200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dirty="0">
                          <a:solidFill>
                            <a:srgbClr val="000000"/>
                          </a:solidFill>
                          <a:latin typeface="Calibri" pitchFamily="34" charset="0"/>
                          <a:ea typeface="Calibri"/>
                          <a:cs typeface="Times New Roman"/>
                        </a:rPr>
                        <a:t>11</a:t>
                      </a:r>
                      <a:endParaRPr lang="en-US" sz="2000" dirty="0">
                        <a:latin typeface="Calibri" pitchFamily="34" charset="0"/>
                        <a:ea typeface="Calibri"/>
                        <a:cs typeface="Times New Roman"/>
                      </a:endParaRPr>
                    </a:p>
                  </a:txBody>
                  <a:tcPr marL="68580" marR="68580" marT="0" marB="0" anchor="ctr"/>
                </a:tc>
              </a:tr>
              <a:tr h="387559">
                <a:tc>
                  <a:txBody>
                    <a:bodyPr/>
                    <a:lstStyle/>
                    <a:p>
                      <a:pPr algn="ctr"/>
                      <a:r>
                        <a:rPr lang="en-US" sz="2000" dirty="0" smtClean="0">
                          <a:latin typeface="Calibri" pitchFamily="34" charset="0"/>
                        </a:rPr>
                        <a:t>13</a:t>
                      </a:r>
                      <a:endParaRPr lang="en-US" sz="2000" dirty="0">
                        <a:latin typeface="Calibri" pitchFamily="34" charset="0"/>
                      </a:endParaRPr>
                    </a:p>
                  </a:txBody>
                  <a:tcPr anchor="ctr"/>
                </a:tc>
                <a:tc>
                  <a:txBody>
                    <a:bodyPr/>
                    <a:lstStyle/>
                    <a:p>
                      <a:pPr marL="0" marR="0" algn="l">
                        <a:spcBef>
                          <a:spcPts val="0"/>
                        </a:spcBef>
                        <a:spcAft>
                          <a:spcPts val="0"/>
                        </a:spcAft>
                      </a:pPr>
                      <a:r>
                        <a:rPr lang="en-US" sz="2000" spc="-10" dirty="0">
                          <a:solidFill>
                            <a:srgbClr val="000000"/>
                          </a:solidFill>
                          <a:latin typeface="Calibri" pitchFamily="34" charset="0"/>
                          <a:ea typeface="Calibri"/>
                          <a:cs typeface="Times New Roman"/>
                        </a:rPr>
                        <a:t>Group D staff</a:t>
                      </a:r>
                      <a:endParaRPr lang="en-US" sz="2000" dirty="0">
                        <a:latin typeface="Calibri"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2000" dirty="0">
                          <a:solidFill>
                            <a:srgbClr val="000000"/>
                          </a:solidFill>
                          <a:latin typeface="Calibri" pitchFamily="34" charset="0"/>
                          <a:ea typeface="Calibri"/>
                          <a:cs typeface="Times New Roman"/>
                        </a:rPr>
                        <a:t>70</a:t>
                      </a:r>
                      <a:endParaRPr lang="en-US" sz="2000" dirty="0">
                        <a:latin typeface="Calibri" pitchFamily="34" charset="0"/>
                        <a:ea typeface="Calibri"/>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228600" y="304800"/>
            <a:ext cx="8915400" cy="792163"/>
          </a:xfrm>
        </p:spPr>
        <p:txBody>
          <a:bodyPr>
            <a:noAutofit/>
          </a:bodyPr>
          <a:lstStyle/>
          <a:p>
            <a:pPr algn="l" eaLnBrk="1" hangingPunct="1"/>
            <a:r>
              <a:rPr lang="en-US" sz="2400" b="1" dirty="0" smtClean="0">
                <a:latin typeface="Arial Narrow" pitchFamily="34" charset="0"/>
              </a:rPr>
              <a:t> </a:t>
            </a:r>
            <a:r>
              <a:rPr lang="en-US" sz="2800" b="1" dirty="0" smtClean="0"/>
              <a:t>Steps Taken For Universal Health Coverage Pilot District – </a:t>
            </a:r>
            <a:r>
              <a:rPr lang="en-US" sz="2800" b="1" dirty="0" err="1" smtClean="0">
                <a:solidFill>
                  <a:srgbClr val="FF0000"/>
                </a:solidFill>
              </a:rPr>
              <a:t>Kolasib</a:t>
            </a:r>
            <a:endParaRPr lang="en-US" sz="2800" b="1" dirty="0" smtClean="0">
              <a:solidFill>
                <a:srgbClr val="FF0000"/>
              </a:solidFill>
            </a:endParaRPr>
          </a:p>
        </p:txBody>
      </p:sp>
      <p:sp>
        <p:nvSpPr>
          <p:cNvPr id="11267" name="Rectangle 3"/>
          <p:cNvSpPr>
            <a:spLocks noGrp="1" noChangeArrowheads="1"/>
          </p:cNvSpPr>
          <p:nvPr>
            <p:ph idx="4294967295"/>
          </p:nvPr>
        </p:nvSpPr>
        <p:spPr>
          <a:xfrm>
            <a:off x="0" y="1295400"/>
            <a:ext cx="8686800" cy="4495800"/>
          </a:xfrm>
        </p:spPr>
        <p:txBody>
          <a:bodyPr rtlCol="0">
            <a:noAutofit/>
          </a:bodyPr>
          <a:lstStyle/>
          <a:p>
            <a:pPr lvl="1" algn="just">
              <a:lnSpc>
                <a:spcPct val="150000"/>
              </a:lnSpc>
              <a:buFont typeface="Wingdings" pitchFamily="2" charset="2"/>
              <a:buChar char="Ø"/>
              <a:defRPr/>
            </a:pPr>
            <a:r>
              <a:rPr lang="en-US" sz="2100" dirty="0" smtClean="0">
                <a:latin typeface="+mj-lt"/>
              </a:rPr>
              <a:t> </a:t>
            </a:r>
            <a:r>
              <a:rPr lang="en-US" sz="2400" dirty="0" smtClean="0">
                <a:solidFill>
                  <a:srgbClr val="002060"/>
                </a:solidFill>
                <a:latin typeface="+mj-lt"/>
              </a:rPr>
              <a:t>Orientation of Medical Personnel.</a:t>
            </a:r>
            <a:endParaRPr lang="en-US" sz="2400" dirty="0">
              <a:solidFill>
                <a:srgbClr val="002060"/>
              </a:solidFill>
              <a:latin typeface="+mj-lt"/>
            </a:endParaRPr>
          </a:p>
          <a:p>
            <a:pPr lvl="1" algn="just">
              <a:lnSpc>
                <a:spcPct val="150000"/>
              </a:lnSpc>
              <a:buFont typeface="Wingdings" pitchFamily="2" charset="2"/>
              <a:buChar char="Ø"/>
              <a:defRPr/>
            </a:pPr>
            <a:r>
              <a:rPr lang="en-US" sz="2400" dirty="0" smtClean="0">
                <a:solidFill>
                  <a:srgbClr val="002060"/>
                </a:solidFill>
                <a:latin typeface="+mj-lt"/>
              </a:rPr>
              <a:t> Household survey</a:t>
            </a:r>
            <a:endParaRPr lang="en-US" sz="2400" dirty="0">
              <a:solidFill>
                <a:srgbClr val="002060"/>
              </a:solidFill>
              <a:latin typeface="+mj-lt"/>
            </a:endParaRPr>
          </a:p>
          <a:p>
            <a:pPr lvl="1" algn="just">
              <a:lnSpc>
                <a:spcPct val="150000"/>
              </a:lnSpc>
              <a:buFont typeface="Wingdings" pitchFamily="2" charset="2"/>
              <a:buChar char="Ø"/>
              <a:defRPr/>
            </a:pPr>
            <a:r>
              <a:rPr lang="en-US" sz="2400" dirty="0" smtClean="0">
                <a:solidFill>
                  <a:srgbClr val="002060"/>
                </a:solidFill>
                <a:latin typeface="+mj-lt"/>
              </a:rPr>
              <a:t> Guidelines </a:t>
            </a:r>
            <a:r>
              <a:rPr lang="en-US" sz="2400" dirty="0">
                <a:solidFill>
                  <a:srgbClr val="002060"/>
                </a:solidFill>
                <a:latin typeface="+mj-lt"/>
              </a:rPr>
              <a:t>on UHCs </a:t>
            </a:r>
            <a:r>
              <a:rPr lang="en-US" sz="2400" dirty="0" smtClean="0">
                <a:solidFill>
                  <a:srgbClr val="002060"/>
                </a:solidFill>
                <a:latin typeface="+mj-lt"/>
              </a:rPr>
              <a:t>shared </a:t>
            </a:r>
            <a:r>
              <a:rPr lang="en-US" sz="2400" dirty="0">
                <a:solidFill>
                  <a:srgbClr val="002060"/>
                </a:solidFill>
                <a:latin typeface="+mj-lt"/>
              </a:rPr>
              <a:t>across the District.</a:t>
            </a:r>
          </a:p>
          <a:p>
            <a:pPr lvl="1" algn="just">
              <a:lnSpc>
                <a:spcPct val="150000"/>
              </a:lnSpc>
              <a:buFont typeface="Wingdings" pitchFamily="2" charset="2"/>
              <a:buChar char="Ø"/>
              <a:defRPr/>
            </a:pPr>
            <a:r>
              <a:rPr lang="en-US" sz="2400" dirty="0" smtClean="0">
                <a:solidFill>
                  <a:srgbClr val="002060"/>
                </a:solidFill>
                <a:latin typeface="+mj-lt"/>
              </a:rPr>
              <a:t> Proposals </a:t>
            </a:r>
            <a:r>
              <a:rPr lang="en-US" sz="2400" dirty="0">
                <a:solidFill>
                  <a:srgbClr val="002060"/>
                </a:solidFill>
                <a:latin typeface="+mj-lt"/>
              </a:rPr>
              <a:t>and </a:t>
            </a:r>
            <a:r>
              <a:rPr lang="en-US" sz="2400" dirty="0" smtClean="0">
                <a:solidFill>
                  <a:srgbClr val="002060"/>
                </a:solidFill>
                <a:latin typeface="+mj-lt"/>
              </a:rPr>
              <a:t>plans to be prepared with the District Officials</a:t>
            </a:r>
          </a:p>
          <a:p>
            <a:pPr lvl="1" algn="just">
              <a:lnSpc>
                <a:spcPct val="150000"/>
              </a:lnSpc>
              <a:buFont typeface="Wingdings" pitchFamily="2" charset="2"/>
              <a:buChar char="Ø"/>
              <a:defRPr/>
            </a:pPr>
            <a:r>
              <a:rPr lang="en-US" sz="2400" dirty="0" smtClean="0">
                <a:solidFill>
                  <a:srgbClr val="002060"/>
                </a:solidFill>
                <a:latin typeface="+mj-lt"/>
              </a:rPr>
              <a:t> Convergence for all Health Programs led by District  Deputy Commissioner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8582" y="2820650"/>
            <a:ext cx="6213818" cy="2800767"/>
          </a:xfrm>
          <a:prstGeom prst="rect">
            <a:avLst/>
          </a:prstGeom>
          <a:noFill/>
        </p:spPr>
        <p:txBody>
          <a:bodyPr wrap="square" lIns="91440" tIns="45720" rIns="91440" bIns="45720">
            <a:spAutoFit/>
          </a:bodyPr>
          <a:lstStyle/>
          <a:p>
            <a:pPr algn="ctr"/>
            <a:r>
              <a:rPr lang="en-US" sz="8800" b="1" cap="all" spc="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Thank you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l"/>
            <a:r>
              <a:rPr lang="en-US" sz="2800" b="1" dirty="0" smtClean="0"/>
              <a:t>Public Health Infrastructure: </a:t>
            </a:r>
            <a:endParaRPr lang="en-US" sz="2800" b="1" dirty="0"/>
          </a:p>
        </p:txBody>
      </p:sp>
      <p:graphicFrame>
        <p:nvGraphicFramePr>
          <p:cNvPr id="4" name="Content Placeholder 3"/>
          <p:cNvGraphicFramePr>
            <a:graphicFrameLocks noGrp="1"/>
          </p:cNvGraphicFramePr>
          <p:nvPr>
            <p:ph sz="quarter" idx="1"/>
          </p:nvPr>
        </p:nvGraphicFramePr>
        <p:xfrm>
          <a:off x="304796" y="1447800"/>
          <a:ext cx="8382003" cy="3200400"/>
        </p:xfrm>
        <a:graphic>
          <a:graphicData uri="http://schemas.openxmlformats.org/drawingml/2006/table">
            <a:tbl>
              <a:tblPr firstRow="1" bandRow="1">
                <a:tableStyleId>{5C22544A-7EE6-4342-B048-85BDC9FD1C3A}</a:tableStyleId>
              </a:tblPr>
              <a:tblGrid>
                <a:gridCol w="1045155"/>
                <a:gridCol w="747318"/>
                <a:gridCol w="1105072"/>
                <a:gridCol w="703229"/>
                <a:gridCol w="703221"/>
                <a:gridCol w="1105075"/>
                <a:gridCol w="904145"/>
                <a:gridCol w="1002889"/>
                <a:gridCol w="1065899"/>
              </a:tblGrid>
              <a:tr h="1726265">
                <a:tc>
                  <a:txBody>
                    <a:bodyPr/>
                    <a:lstStyle/>
                    <a:p>
                      <a:pPr marL="0" marR="0" algn="ctr">
                        <a:lnSpc>
                          <a:spcPct val="115000"/>
                        </a:lnSpc>
                        <a:spcBef>
                          <a:spcPts val="0"/>
                        </a:spcBef>
                        <a:spcAft>
                          <a:spcPts val="0"/>
                        </a:spcAft>
                      </a:pPr>
                      <a:r>
                        <a:rPr lang="en-US" sz="1600" b="1" dirty="0" smtClean="0">
                          <a:latin typeface="Calibri"/>
                          <a:ea typeface="Calibri"/>
                          <a:cs typeface="Times New Roman"/>
                        </a:rPr>
                        <a:t>Referral</a:t>
                      </a:r>
                    </a:p>
                    <a:p>
                      <a:pPr marL="0" marR="0" algn="ctr">
                        <a:lnSpc>
                          <a:spcPct val="115000"/>
                        </a:lnSpc>
                        <a:spcBef>
                          <a:spcPts val="0"/>
                        </a:spcBef>
                        <a:spcAft>
                          <a:spcPts val="0"/>
                        </a:spcAft>
                      </a:pPr>
                      <a:r>
                        <a:rPr lang="en-US" sz="1600" b="1" dirty="0" smtClean="0">
                          <a:latin typeface="Calibri"/>
                          <a:ea typeface="Calibri"/>
                          <a:cs typeface="Times New Roman"/>
                        </a:rPr>
                        <a:t>Hospital</a:t>
                      </a:r>
                      <a:endParaRPr lang="en-US" sz="16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a:latin typeface="Calibri"/>
                          <a:ea typeface="Calibri"/>
                          <a:cs typeface="Times New Roman"/>
                        </a:rPr>
                        <a:t>District Hospital</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smtClean="0">
                          <a:latin typeface="Calibri"/>
                          <a:ea typeface="Calibri"/>
                          <a:cs typeface="Times New Roman"/>
                        </a:rPr>
                        <a:t>Sub -District Hospital</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a:latin typeface="Calibri"/>
                          <a:ea typeface="Calibri"/>
                          <a:cs typeface="Times New Roman"/>
                        </a:rPr>
                        <a:t>CHC</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a:latin typeface="Calibri"/>
                          <a:ea typeface="Calibri"/>
                          <a:cs typeface="Times New Roman"/>
                        </a:rPr>
                        <a:t>PHC</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smtClean="0">
                          <a:latin typeface="Calibri"/>
                          <a:ea typeface="Calibri"/>
                          <a:cs typeface="Times New Roman"/>
                        </a:rPr>
                        <a:t>AYUSH Hospital</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smtClean="0">
                          <a:latin typeface="Calibri"/>
                          <a:ea typeface="Calibri"/>
                          <a:cs typeface="Times New Roman"/>
                        </a:rPr>
                        <a:t>Urban Health Center</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smtClean="0">
                          <a:latin typeface="Calibri"/>
                          <a:ea typeface="Calibri"/>
                          <a:cs typeface="Times New Roman"/>
                        </a:rPr>
                        <a:t>Sub- Center</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b="1" dirty="0" smtClean="0">
                          <a:latin typeface="Calibri" pitchFamily="34" charset="0"/>
                          <a:ea typeface="Calibri"/>
                          <a:cs typeface="Times New Roman"/>
                        </a:rPr>
                        <a:t>Sub -Center Clinic</a:t>
                      </a:r>
                      <a:endParaRPr lang="en-US" sz="1600" dirty="0">
                        <a:latin typeface="Calibri" pitchFamily="34" charset="0"/>
                        <a:ea typeface="Calibri"/>
                        <a:cs typeface="Times New Roman"/>
                      </a:endParaRPr>
                    </a:p>
                  </a:txBody>
                  <a:tcPr marL="68580" marR="68580" marT="0" marB="0" anchor="ctr"/>
                </a:tc>
              </a:tr>
              <a:tr h="1474135">
                <a:tc>
                  <a:txBody>
                    <a:bodyPr/>
                    <a:lstStyle/>
                    <a:p>
                      <a:pPr marL="0" marR="0" algn="ctr">
                        <a:lnSpc>
                          <a:spcPct val="115000"/>
                        </a:lnSpc>
                        <a:spcBef>
                          <a:spcPts val="0"/>
                        </a:spcBef>
                        <a:spcAft>
                          <a:spcPts val="0"/>
                        </a:spcAft>
                      </a:pPr>
                      <a:r>
                        <a:rPr lang="en-US" sz="1800" b="1" dirty="0" smtClean="0">
                          <a:latin typeface="Calibri"/>
                          <a:ea typeface="Calibri"/>
                          <a:cs typeface="Times New Roman"/>
                        </a:rPr>
                        <a:t>1</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8</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2</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12</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57</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8</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5</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370</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135</a:t>
                      </a:r>
                      <a:endParaRPr lang="en-US" sz="1800" b="1" dirty="0">
                        <a:latin typeface="Calibri"/>
                        <a:ea typeface="Calibri"/>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pPr algn="l"/>
            <a:r>
              <a:rPr lang="en-US" sz="2800" b="1" dirty="0" smtClean="0">
                <a:solidFill>
                  <a:srgbClr val="0070C0"/>
                </a:solidFill>
              </a:rPr>
              <a:t>Human resources:</a:t>
            </a:r>
            <a:endParaRPr lang="en-US" sz="2800" b="1" dirty="0">
              <a:solidFill>
                <a:srgbClr val="0070C0"/>
              </a:solidFill>
            </a:endParaRPr>
          </a:p>
        </p:txBody>
      </p:sp>
      <p:graphicFrame>
        <p:nvGraphicFramePr>
          <p:cNvPr id="4" name="Table 3"/>
          <p:cNvGraphicFramePr>
            <a:graphicFrameLocks noGrp="1"/>
          </p:cNvGraphicFramePr>
          <p:nvPr/>
        </p:nvGraphicFramePr>
        <p:xfrm>
          <a:off x="152400" y="1295398"/>
          <a:ext cx="8610600" cy="3581401"/>
        </p:xfrm>
        <a:graphic>
          <a:graphicData uri="http://schemas.openxmlformats.org/drawingml/2006/table">
            <a:tbl>
              <a:tblPr firstRow="1" bandRow="1">
                <a:tableStyleId>{5C22544A-7EE6-4342-B048-85BDC9FD1C3A}</a:tableStyleId>
              </a:tblPr>
              <a:tblGrid>
                <a:gridCol w="724256"/>
                <a:gridCol w="885202"/>
                <a:gridCol w="804729"/>
                <a:gridCol w="643783"/>
                <a:gridCol w="804729"/>
                <a:gridCol w="1014101"/>
                <a:gridCol w="595357"/>
                <a:gridCol w="804729"/>
                <a:gridCol w="643783"/>
                <a:gridCol w="804729"/>
                <a:gridCol w="885202"/>
              </a:tblGrid>
              <a:tr h="1982352">
                <a:tc gridSpan="3">
                  <a:txBody>
                    <a:bodyPr/>
                    <a:lstStyle/>
                    <a:p>
                      <a:pPr algn="ctr"/>
                      <a:r>
                        <a:rPr lang="en-US" dirty="0" smtClean="0">
                          <a:latin typeface="Calibri" pitchFamily="34" charset="0"/>
                        </a:rPr>
                        <a:t>Doctors</a:t>
                      </a:r>
                      <a:endParaRPr lang="en-US" dirty="0">
                        <a:latin typeface="Calibri" pitchFamily="34" charset="0"/>
                      </a:endParaRPr>
                    </a:p>
                  </a:txBody>
                  <a:tcPr anchor="ctr"/>
                </a:tc>
                <a:tc hMerge="1">
                  <a:txBody>
                    <a:bodyPr/>
                    <a:lstStyle/>
                    <a:p>
                      <a:endParaRPr lang="en-IN"/>
                    </a:p>
                  </a:txBody>
                  <a:tcPr/>
                </a:tc>
                <a:tc hMerge="1">
                  <a:txBody>
                    <a:bodyPr/>
                    <a:lstStyle/>
                    <a:p>
                      <a:endParaRPr lang="en-US" dirty="0"/>
                    </a:p>
                  </a:txBody>
                  <a:tcPr/>
                </a:tc>
                <a:tc gridSpan="2">
                  <a:txBody>
                    <a:bodyPr/>
                    <a:lstStyle/>
                    <a:p>
                      <a:pPr algn="ctr"/>
                      <a:r>
                        <a:rPr lang="en-US" dirty="0" smtClean="0">
                          <a:latin typeface="Calibri" pitchFamily="34" charset="0"/>
                        </a:rPr>
                        <a:t>Staff Nurse</a:t>
                      </a:r>
                      <a:endParaRPr lang="en-US" dirty="0">
                        <a:latin typeface="Calibri" pitchFamily="34" charset="0"/>
                      </a:endParaRPr>
                    </a:p>
                  </a:txBody>
                  <a:tcPr anchor="ctr"/>
                </a:tc>
                <a:tc hMerge="1">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libri" pitchFamily="34" charset="0"/>
                        </a:rPr>
                        <a:t>Health Super-visor</a:t>
                      </a:r>
                    </a:p>
                    <a:p>
                      <a:pPr algn="ctr"/>
                      <a:endParaRPr lang="en-US" dirty="0"/>
                    </a:p>
                  </a:txBody>
                  <a:tcPr anchor="ctr"/>
                </a:tc>
                <a:tc gridSpan="2">
                  <a:txBody>
                    <a:bodyPr/>
                    <a:lstStyle/>
                    <a:p>
                      <a:pPr algn="ctr"/>
                      <a:r>
                        <a:rPr lang="en-US" dirty="0" smtClean="0">
                          <a:latin typeface="Calibri" pitchFamily="34" charset="0"/>
                        </a:rPr>
                        <a:t>Health</a:t>
                      </a:r>
                      <a:r>
                        <a:rPr lang="en-US" baseline="0" dirty="0" smtClean="0">
                          <a:latin typeface="Calibri" pitchFamily="34" charset="0"/>
                        </a:rPr>
                        <a:t> Worker (M</a:t>
                      </a:r>
                      <a:r>
                        <a:rPr lang="en-US" baseline="0" dirty="0" smtClean="0"/>
                        <a:t>)</a:t>
                      </a:r>
                      <a:endParaRPr lang="en-US" dirty="0"/>
                    </a:p>
                  </a:txBody>
                  <a:tcPr anchor="ctr"/>
                </a:tc>
                <a:tc hMerge="1">
                  <a:txBody>
                    <a:bodyPr/>
                    <a:lstStyle/>
                    <a:p>
                      <a:endParaRPr lang="en-US"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libri" pitchFamily="34" charset="0"/>
                        </a:rPr>
                        <a:t>Health</a:t>
                      </a:r>
                      <a:r>
                        <a:rPr lang="en-US" baseline="0" dirty="0" smtClean="0">
                          <a:latin typeface="Calibri" pitchFamily="34" charset="0"/>
                        </a:rPr>
                        <a:t> Worker (F</a:t>
                      </a:r>
                      <a:r>
                        <a:rPr lang="en-US" baseline="0" dirty="0" smtClean="0"/>
                        <a:t>)</a:t>
                      </a:r>
                      <a:endParaRPr lang="en-US" dirty="0" smtClean="0"/>
                    </a:p>
                    <a:p>
                      <a:pPr algn="ctr"/>
                      <a:endParaRPr lang="en-US" dirty="0"/>
                    </a:p>
                  </a:txBody>
                  <a:tcPr anchor="ctr"/>
                </a:tc>
                <a:tc hMerge="1">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libri" pitchFamily="34" charset="0"/>
                        </a:rPr>
                        <a:t>ASHA</a:t>
                      </a:r>
                    </a:p>
                  </a:txBody>
                  <a:tcPr anchor="ctr"/>
                </a:tc>
              </a:tr>
              <a:tr h="660784">
                <a:tc>
                  <a:txBody>
                    <a:bodyPr/>
                    <a:lstStyle/>
                    <a:p>
                      <a:pPr algn="ctr"/>
                      <a:r>
                        <a:rPr lang="en-US" sz="1600" b="1" dirty="0" smtClean="0"/>
                        <a:t>State</a:t>
                      </a:r>
                      <a:endParaRPr lang="en-US" sz="1600" b="1" dirty="0"/>
                    </a:p>
                  </a:txBody>
                  <a:tcPr anchor="ctr">
                    <a:lnR w="12700" cap="flat" cmpd="sng" algn="ctr">
                      <a:solidFill>
                        <a:schemeClr val="tx1"/>
                      </a:solidFill>
                      <a:prstDash val="solid"/>
                      <a:round/>
                      <a:headEnd type="none" w="med" len="med"/>
                      <a:tailEnd type="none" w="med" len="med"/>
                    </a:lnR>
                  </a:tcPr>
                </a:tc>
                <a:tc>
                  <a:txBody>
                    <a:bodyPr/>
                    <a:lstStyle/>
                    <a:p>
                      <a:pPr algn="ctr"/>
                      <a:r>
                        <a:rPr lang="en-US" sz="1600" b="1" dirty="0" smtClean="0"/>
                        <a:t>NRHM</a:t>
                      </a:r>
                      <a:endParaRPr lang="en-US" sz="1600" b="1" dirty="0"/>
                    </a:p>
                  </a:txBody>
                  <a:tcPr anchor="ctr">
                    <a:lnL w="12700" cap="flat" cmpd="sng" algn="ctr">
                      <a:solidFill>
                        <a:schemeClr val="tx1"/>
                      </a:solidFill>
                      <a:prstDash val="solid"/>
                      <a:round/>
                      <a:headEnd type="none" w="med" len="med"/>
                      <a:tailEnd type="none" w="med" len="med"/>
                    </a:lnL>
                  </a:tcPr>
                </a:tc>
                <a:tc>
                  <a:txBody>
                    <a:bodyPr/>
                    <a:lstStyle/>
                    <a:p>
                      <a:r>
                        <a:rPr lang="en-US" sz="1600" b="1" dirty="0" smtClean="0"/>
                        <a:t>AYUSH</a:t>
                      </a:r>
                      <a:endParaRPr lang="en-IN" sz="1600" b="1" dirty="0"/>
                    </a:p>
                  </a:txBody>
                  <a:tcPr anchor="ctr"/>
                </a:tc>
                <a:tc>
                  <a:txBody>
                    <a:bodyPr/>
                    <a:lstStyle/>
                    <a:p>
                      <a:pPr algn="ctr"/>
                      <a:r>
                        <a:rPr lang="en-US" sz="1600" b="1" dirty="0" smtClean="0"/>
                        <a:t>State</a:t>
                      </a:r>
                      <a:endParaRPr lang="en-US" sz="1600" b="1" dirty="0"/>
                    </a:p>
                  </a:txBody>
                  <a:tcPr anchor="ctr"/>
                </a:tc>
                <a:tc>
                  <a:txBody>
                    <a:bodyPr/>
                    <a:lstStyle/>
                    <a:p>
                      <a:pPr algn="ctr"/>
                      <a:r>
                        <a:rPr lang="en-US" sz="1600" b="1" dirty="0" smtClean="0"/>
                        <a:t>NRHM</a:t>
                      </a:r>
                      <a:endParaRPr lang="en-US" sz="1600" b="1" dirty="0"/>
                    </a:p>
                  </a:txBody>
                  <a:tcPr anchor="ctr"/>
                </a:tc>
                <a:tc>
                  <a:txBody>
                    <a:bodyPr/>
                    <a:lstStyle/>
                    <a:p>
                      <a:pPr algn="ctr"/>
                      <a:r>
                        <a:rPr lang="en-US" sz="1600" b="1" dirty="0" smtClean="0"/>
                        <a:t>State</a:t>
                      </a:r>
                      <a:endParaRPr lang="en-US" sz="1600" b="1" dirty="0"/>
                    </a:p>
                  </a:txBody>
                  <a:tcPr anchor="ctr"/>
                </a:tc>
                <a:tc>
                  <a:txBody>
                    <a:bodyPr/>
                    <a:lstStyle/>
                    <a:p>
                      <a:pPr algn="ctr"/>
                      <a:r>
                        <a:rPr lang="en-US" sz="1600" b="1" dirty="0" smtClean="0"/>
                        <a:t>State</a:t>
                      </a:r>
                      <a:endParaRPr lang="en-US" sz="1600" b="1" dirty="0"/>
                    </a:p>
                  </a:txBody>
                  <a:tcPr anchor="ctr"/>
                </a:tc>
                <a:tc>
                  <a:txBody>
                    <a:bodyPr/>
                    <a:lstStyle/>
                    <a:p>
                      <a:pPr algn="ctr"/>
                      <a:r>
                        <a:rPr lang="en-US" sz="1600" b="1" dirty="0" smtClean="0"/>
                        <a:t>NRHM</a:t>
                      </a:r>
                      <a:endParaRPr lang="en-US" sz="1600" b="1" dirty="0"/>
                    </a:p>
                  </a:txBody>
                  <a:tcPr anchor="ctr"/>
                </a:tc>
                <a:tc>
                  <a:txBody>
                    <a:bodyPr/>
                    <a:lstStyle/>
                    <a:p>
                      <a:pPr algn="ctr"/>
                      <a:r>
                        <a:rPr lang="en-US" sz="1600" b="1" dirty="0" smtClean="0"/>
                        <a:t>State</a:t>
                      </a:r>
                      <a:endParaRPr lang="en-US" sz="1600" b="1" dirty="0"/>
                    </a:p>
                  </a:txBody>
                  <a:tcPr anchor="ctr"/>
                </a:tc>
                <a:tc>
                  <a:txBody>
                    <a:bodyPr/>
                    <a:lstStyle/>
                    <a:p>
                      <a:pPr algn="ctr"/>
                      <a:r>
                        <a:rPr lang="en-US" sz="1600" b="1" dirty="0" smtClean="0"/>
                        <a:t>NRHM</a:t>
                      </a:r>
                      <a:endParaRPr lang="en-US" sz="1600" b="1" dirty="0"/>
                    </a:p>
                  </a:txBody>
                  <a:tcPr anchor="ctr"/>
                </a:tc>
                <a:tc>
                  <a:txBody>
                    <a:bodyPr/>
                    <a:lstStyle/>
                    <a:p>
                      <a:pPr algn="ctr"/>
                      <a:r>
                        <a:rPr lang="en-US" sz="1600" b="1" dirty="0" smtClean="0"/>
                        <a:t>NRHM</a:t>
                      </a:r>
                      <a:endParaRPr lang="en-US" sz="1600" b="1" dirty="0"/>
                    </a:p>
                  </a:txBody>
                  <a:tcPr anchor="ctr"/>
                </a:tc>
              </a:tr>
              <a:tr h="938265">
                <a:tc>
                  <a:txBody>
                    <a:bodyPr/>
                    <a:lstStyle/>
                    <a:p>
                      <a:pPr marL="0" marR="0" algn="ctr">
                        <a:lnSpc>
                          <a:spcPct val="115000"/>
                        </a:lnSpc>
                        <a:spcBef>
                          <a:spcPts val="0"/>
                        </a:spcBef>
                        <a:spcAft>
                          <a:spcPts val="0"/>
                        </a:spcAft>
                      </a:pPr>
                      <a:r>
                        <a:rPr lang="en-IN" sz="1800" b="1" dirty="0">
                          <a:latin typeface="Calibri"/>
                          <a:ea typeface="Calibri"/>
                          <a:cs typeface="Times New Roman"/>
                        </a:rPr>
                        <a:t>355</a:t>
                      </a:r>
                      <a:endParaRPr lang="en-US" sz="1800" b="1" dirty="0">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IN" sz="1800" b="1" dirty="0">
                          <a:latin typeface="Calibri"/>
                          <a:ea typeface="Calibri"/>
                          <a:cs typeface="Times New Roman"/>
                        </a:rPr>
                        <a:t>21</a:t>
                      </a:r>
                      <a:endParaRPr lang="en-US" sz="1800" b="1" dirty="0">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r>
                        <a:rPr lang="en-US" sz="2000" b="1" dirty="0" smtClean="0"/>
                        <a:t>31</a:t>
                      </a:r>
                      <a:endParaRPr lang="en-IN" sz="2000" b="1" dirty="0"/>
                    </a:p>
                  </a:txBody>
                  <a:tcPr marL="68580" marR="68580" marT="0" marB="0" anchor="ctr"/>
                </a:tc>
                <a:tc>
                  <a:txBody>
                    <a:bodyPr/>
                    <a:lstStyle/>
                    <a:p>
                      <a:pPr marL="0" marR="0" algn="ctr">
                        <a:lnSpc>
                          <a:spcPct val="115000"/>
                        </a:lnSpc>
                        <a:spcBef>
                          <a:spcPts val="0"/>
                        </a:spcBef>
                        <a:spcAft>
                          <a:spcPts val="0"/>
                        </a:spcAft>
                      </a:pPr>
                      <a:r>
                        <a:rPr lang="en-IN" sz="1800" b="1" dirty="0">
                          <a:latin typeface="Calibri"/>
                          <a:ea typeface="Calibri"/>
                          <a:cs typeface="Times New Roman"/>
                        </a:rPr>
                        <a:t>435</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IN" sz="1800" b="1" dirty="0">
                          <a:latin typeface="Calibri"/>
                          <a:ea typeface="Calibri"/>
                          <a:cs typeface="Times New Roman"/>
                        </a:rPr>
                        <a:t>248</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IN" sz="1800" b="1" dirty="0">
                          <a:latin typeface="Calibri"/>
                          <a:ea typeface="Calibri"/>
                          <a:cs typeface="Times New Roman"/>
                        </a:rPr>
                        <a:t>136</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IN" sz="1800" b="1" dirty="0">
                          <a:latin typeface="Calibri"/>
                          <a:ea typeface="Calibri"/>
                          <a:cs typeface="Times New Roman"/>
                        </a:rPr>
                        <a:t>231</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IN" sz="1800" b="1" dirty="0">
                          <a:latin typeface="Calibri"/>
                          <a:ea typeface="Calibri"/>
                          <a:cs typeface="Times New Roman"/>
                        </a:rPr>
                        <a:t>129</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IN" sz="1800" b="1" dirty="0">
                          <a:latin typeface="Calibri"/>
                          <a:ea typeface="Calibri"/>
                          <a:cs typeface="Times New Roman"/>
                        </a:rPr>
                        <a:t>301</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IN" sz="1800" b="1" dirty="0">
                          <a:latin typeface="Calibri"/>
                          <a:ea typeface="Calibri"/>
                          <a:cs typeface="Times New Roman"/>
                        </a:rPr>
                        <a:t>321</a:t>
                      </a:r>
                      <a:endParaRPr lang="en-US" sz="18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IN" sz="1800" b="1" dirty="0">
                          <a:latin typeface="Calibri"/>
                          <a:ea typeface="Calibri"/>
                          <a:cs typeface="Times New Roman"/>
                        </a:rPr>
                        <a:t>987</a:t>
                      </a:r>
                      <a:endParaRPr lang="en-US" sz="1800" b="1" dirty="0">
                        <a:latin typeface="Calibri"/>
                        <a:ea typeface="Calibri"/>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GB" sz="2800" b="1" dirty="0" smtClean="0">
                <a:solidFill>
                  <a:srgbClr val="0070C0"/>
                </a:solidFill>
              </a:rPr>
              <a:t> Achievement Highlights:</a:t>
            </a:r>
            <a:endParaRPr lang="en-GB" sz="2800" b="1" dirty="0">
              <a:solidFill>
                <a:srgbClr val="0070C0"/>
              </a:solidFill>
            </a:endParaRPr>
          </a:p>
        </p:txBody>
      </p:sp>
      <p:sp>
        <p:nvSpPr>
          <p:cNvPr id="3" name="Content Placeholder 2"/>
          <p:cNvSpPr>
            <a:spLocks noGrp="1"/>
          </p:cNvSpPr>
          <p:nvPr>
            <p:ph sz="quarter" idx="1"/>
          </p:nvPr>
        </p:nvSpPr>
        <p:spPr>
          <a:xfrm>
            <a:off x="228600" y="1219200"/>
            <a:ext cx="8458200" cy="4906963"/>
          </a:xfrm>
        </p:spPr>
        <p:txBody>
          <a:bodyPr>
            <a:normAutofit fontScale="85000" lnSpcReduction="10000"/>
          </a:bodyPr>
          <a:lstStyle/>
          <a:p>
            <a:pPr>
              <a:buFont typeface="Wingdings" pitchFamily="2" charset="2"/>
              <a:buChar char="ü"/>
            </a:pPr>
            <a:r>
              <a:rPr lang="en-GB" sz="3800" dirty="0" err="1" smtClean="0"/>
              <a:t>Operationalization</a:t>
            </a:r>
            <a:r>
              <a:rPr lang="en-GB" sz="3800" dirty="0" smtClean="0"/>
              <a:t> of State Referral Hospital at </a:t>
            </a:r>
            <a:r>
              <a:rPr lang="en-GB" sz="3800" dirty="0" err="1" smtClean="0"/>
              <a:t>Falkawn</a:t>
            </a:r>
            <a:endParaRPr lang="en-GB" sz="3800" dirty="0" smtClean="0"/>
          </a:p>
          <a:p>
            <a:pPr>
              <a:buFont typeface="Wingdings" pitchFamily="2" charset="2"/>
              <a:buChar char="ü"/>
            </a:pPr>
            <a:r>
              <a:rPr lang="en-GB" sz="3800" dirty="0" smtClean="0"/>
              <a:t>RSBY Scheme</a:t>
            </a:r>
          </a:p>
          <a:p>
            <a:pPr>
              <a:buFont typeface="Wingdings" pitchFamily="2" charset="2"/>
              <a:buChar char="ü"/>
            </a:pPr>
            <a:r>
              <a:rPr lang="en-GB" sz="3800" dirty="0" smtClean="0"/>
              <a:t>Mizoram State Health Care Scheme</a:t>
            </a:r>
          </a:p>
          <a:p>
            <a:pPr>
              <a:buFont typeface="Wingdings" pitchFamily="2" charset="2"/>
              <a:buChar char="ü"/>
            </a:pPr>
            <a:r>
              <a:rPr lang="en-GB" sz="3800" dirty="0" smtClean="0"/>
              <a:t>AYUSH 10-Bedded Hospital in all the 8 Districts</a:t>
            </a:r>
          </a:p>
          <a:p>
            <a:pPr>
              <a:buFont typeface="Wingdings" pitchFamily="2" charset="2"/>
              <a:buChar char="ü"/>
            </a:pPr>
            <a:r>
              <a:rPr lang="en-GB" sz="3800" dirty="0" smtClean="0"/>
              <a:t>50-Bedded AYUSH Integrated Hospital under construction at </a:t>
            </a:r>
            <a:r>
              <a:rPr lang="en-GB" sz="3800" dirty="0" err="1" smtClean="0"/>
              <a:t>Thenzawl</a:t>
            </a:r>
            <a:endParaRPr lang="en-GB" sz="3800" dirty="0" smtClean="0"/>
          </a:p>
          <a:p>
            <a:pPr>
              <a:buFont typeface="Wingdings" pitchFamily="2" charset="2"/>
              <a:buChar char="ü"/>
            </a:pPr>
            <a:r>
              <a:rPr lang="en-GB" sz="3800" dirty="0" smtClean="0"/>
              <a:t>Hospital Management Information System at Civil Hospital </a:t>
            </a:r>
            <a:r>
              <a:rPr lang="en-GB" sz="3800" dirty="0" err="1" smtClean="0"/>
              <a:t>Aizawl</a:t>
            </a:r>
            <a:endParaRPr lang="en-GB" sz="3800" dirty="0" smtClean="0"/>
          </a:p>
          <a:p>
            <a:endParaRPr lang="en-GB" sz="2600" b="1" dirty="0" smtClean="0"/>
          </a:p>
          <a:p>
            <a:pPr>
              <a:buNone/>
            </a:pPr>
            <a:endParaRPr lang="en-GB"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smtClean="0">
                <a:solidFill>
                  <a:srgbClr val="0070C0"/>
                </a:solidFill>
              </a:rPr>
              <a:t>Achievements</a:t>
            </a:r>
            <a:r>
              <a:rPr lang="en-GB" dirty="0" smtClean="0"/>
              <a:t> (</a:t>
            </a:r>
            <a:r>
              <a:rPr lang="en-GB" sz="1800" dirty="0" smtClean="0"/>
              <a:t>Contd..)</a:t>
            </a:r>
            <a:br>
              <a:rPr lang="en-GB" sz="1800" dirty="0" smtClean="0"/>
            </a:br>
            <a:endParaRPr lang="en-GB" dirty="0"/>
          </a:p>
        </p:txBody>
      </p:sp>
      <p:sp>
        <p:nvSpPr>
          <p:cNvPr id="3" name="Content Placeholder 2"/>
          <p:cNvSpPr>
            <a:spLocks noGrp="1"/>
          </p:cNvSpPr>
          <p:nvPr>
            <p:ph sz="quarter" idx="1"/>
          </p:nvPr>
        </p:nvSpPr>
        <p:spPr>
          <a:xfrm>
            <a:off x="304800" y="1219200"/>
            <a:ext cx="8610600" cy="5330952"/>
          </a:xfrm>
        </p:spPr>
        <p:txBody>
          <a:bodyPr>
            <a:normAutofit/>
          </a:bodyPr>
          <a:lstStyle/>
          <a:p>
            <a:pPr>
              <a:buFont typeface="Wingdings" pitchFamily="2" charset="2"/>
              <a:buChar char="ü"/>
            </a:pPr>
            <a:r>
              <a:rPr lang="en-GB" dirty="0" smtClean="0"/>
              <a:t>Web enabled Stock Management System installed at Central Medical Store</a:t>
            </a:r>
          </a:p>
          <a:p>
            <a:pPr>
              <a:buFont typeface="Wingdings" pitchFamily="2" charset="2"/>
              <a:buChar char="ü"/>
            </a:pPr>
            <a:r>
              <a:rPr lang="en-GB" dirty="0" err="1" smtClean="0"/>
              <a:t>Upgradation</a:t>
            </a:r>
            <a:r>
              <a:rPr lang="en-GB" dirty="0" smtClean="0"/>
              <a:t> of Cancer Hospital to 40 bedded</a:t>
            </a:r>
          </a:p>
          <a:p>
            <a:pPr>
              <a:buFont typeface="Wingdings" pitchFamily="2" charset="2"/>
              <a:buChar char="ü"/>
            </a:pPr>
            <a:r>
              <a:rPr lang="en-GB" dirty="0" smtClean="0"/>
              <a:t>Installation of Solar Power</a:t>
            </a:r>
          </a:p>
          <a:p>
            <a:pPr>
              <a:buNone/>
            </a:pPr>
            <a:r>
              <a:rPr lang="en-GB" dirty="0" smtClean="0"/>
              <a:t>	- State Referral Hospital, </a:t>
            </a:r>
            <a:r>
              <a:rPr lang="en-GB" dirty="0" err="1" smtClean="0"/>
              <a:t>Falkawn</a:t>
            </a:r>
            <a:endParaRPr lang="en-GB" dirty="0" smtClean="0"/>
          </a:p>
          <a:p>
            <a:pPr>
              <a:buNone/>
            </a:pPr>
            <a:r>
              <a:rPr lang="en-GB" dirty="0" smtClean="0"/>
              <a:t>	- Dist. Hospital, </a:t>
            </a:r>
            <a:r>
              <a:rPr lang="en-GB" dirty="0" err="1" smtClean="0"/>
              <a:t>Serchhip</a:t>
            </a:r>
            <a:r>
              <a:rPr lang="en-GB" dirty="0" smtClean="0"/>
              <a:t>, </a:t>
            </a:r>
            <a:r>
              <a:rPr lang="en-GB" dirty="0" err="1" smtClean="0"/>
              <a:t>Lawngtlai</a:t>
            </a:r>
            <a:r>
              <a:rPr lang="en-GB" dirty="0" smtClean="0"/>
              <a:t> and </a:t>
            </a:r>
            <a:r>
              <a:rPr lang="en-GB" dirty="0" err="1" smtClean="0"/>
              <a:t>Mamit</a:t>
            </a:r>
            <a:r>
              <a:rPr lang="en-GB" dirty="0" smtClean="0"/>
              <a:t>.</a:t>
            </a:r>
          </a:p>
          <a:p>
            <a:pPr>
              <a:buFont typeface="Wingdings" pitchFamily="2" charset="2"/>
              <a:buChar char="ü"/>
            </a:pPr>
            <a:r>
              <a:rPr lang="en-GB" dirty="0" smtClean="0"/>
              <a:t>Gynaecology Block at Civil Hospital</a:t>
            </a:r>
          </a:p>
          <a:p>
            <a:pPr>
              <a:buFont typeface="Wingdings" pitchFamily="2" charset="2"/>
              <a:buChar char="ü"/>
            </a:pPr>
            <a:r>
              <a:rPr lang="en-GB" dirty="0" smtClean="0"/>
              <a:t>Strengthening of Cardiology Department at Civil Hospital, </a:t>
            </a:r>
            <a:r>
              <a:rPr lang="en-GB" dirty="0" err="1" smtClean="0"/>
              <a:t>Aizawl</a:t>
            </a:r>
            <a:endParaRPr lang="en-GB" dirty="0" smtClean="0"/>
          </a:p>
          <a:p>
            <a:pPr>
              <a:buNone/>
            </a:pPr>
            <a:endParaRPr lang="en-GB" sz="2800" dirty="0" smtClean="0"/>
          </a:p>
          <a:p>
            <a:endParaRPr lang="en-GB"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a:bodyPr>
          <a:lstStyle/>
          <a:p>
            <a:r>
              <a:rPr lang="en-GB" sz="2800" b="1" dirty="0" smtClean="0">
                <a:solidFill>
                  <a:srgbClr val="0070C0"/>
                </a:solidFill>
              </a:rPr>
              <a:t>Projects in the pipeline:</a:t>
            </a:r>
            <a:endParaRPr lang="en-IN" sz="2800" b="1" dirty="0">
              <a:solidFill>
                <a:srgbClr val="0070C0"/>
              </a:solidFill>
            </a:endParaRPr>
          </a:p>
        </p:txBody>
      </p:sp>
      <p:sp>
        <p:nvSpPr>
          <p:cNvPr id="3" name="Content Placeholder 2"/>
          <p:cNvSpPr>
            <a:spLocks noGrp="1"/>
          </p:cNvSpPr>
          <p:nvPr>
            <p:ph sz="quarter" idx="1"/>
          </p:nvPr>
        </p:nvSpPr>
        <p:spPr>
          <a:xfrm>
            <a:off x="152400" y="1219200"/>
            <a:ext cx="8382000" cy="5254752"/>
          </a:xfrm>
        </p:spPr>
        <p:txBody>
          <a:bodyPr/>
          <a:lstStyle/>
          <a:p>
            <a:pPr>
              <a:buFont typeface="Wingdings" pitchFamily="2" charset="2"/>
              <a:buChar char="q"/>
            </a:pPr>
            <a:r>
              <a:rPr lang="en-GB" dirty="0" err="1" smtClean="0"/>
              <a:t>Upgradation</a:t>
            </a:r>
            <a:r>
              <a:rPr lang="en-GB" dirty="0" smtClean="0"/>
              <a:t> of </a:t>
            </a:r>
            <a:r>
              <a:rPr lang="en-GB" dirty="0" err="1" smtClean="0"/>
              <a:t>Saiha</a:t>
            </a:r>
            <a:r>
              <a:rPr lang="en-GB" dirty="0" smtClean="0"/>
              <a:t> District Hospital to 100 bedded.</a:t>
            </a:r>
          </a:p>
          <a:p>
            <a:pPr>
              <a:buFont typeface="Wingdings" pitchFamily="2" charset="2"/>
              <a:buChar char="q"/>
            </a:pPr>
            <a:r>
              <a:rPr lang="en-GB" dirty="0" smtClean="0"/>
              <a:t>Establishment of Medical College at </a:t>
            </a:r>
            <a:r>
              <a:rPr lang="en-GB" dirty="0" err="1" smtClean="0"/>
              <a:t>Falkawn</a:t>
            </a:r>
            <a:r>
              <a:rPr lang="en-GB" dirty="0" smtClean="0"/>
              <a:t>.</a:t>
            </a:r>
          </a:p>
          <a:p>
            <a:pPr>
              <a:buFont typeface="Wingdings" pitchFamily="2" charset="2"/>
              <a:buChar char="q"/>
            </a:pPr>
            <a:r>
              <a:rPr lang="en-GB" dirty="0" smtClean="0"/>
              <a:t>Establishment of 4 GNM Schools at </a:t>
            </a:r>
            <a:r>
              <a:rPr lang="en-GB" dirty="0" err="1" smtClean="0"/>
              <a:t>Serchhip</a:t>
            </a:r>
            <a:r>
              <a:rPr lang="en-GB" dirty="0" smtClean="0"/>
              <a:t>, </a:t>
            </a:r>
            <a:r>
              <a:rPr lang="en-GB" dirty="0" err="1" smtClean="0"/>
              <a:t>Kolasib</a:t>
            </a:r>
            <a:r>
              <a:rPr lang="en-GB" dirty="0" smtClean="0"/>
              <a:t>, </a:t>
            </a:r>
            <a:r>
              <a:rPr lang="en-GB" dirty="0" err="1" smtClean="0"/>
              <a:t>Champhai</a:t>
            </a:r>
            <a:r>
              <a:rPr lang="en-GB" dirty="0" smtClean="0"/>
              <a:t> and </a:t>
            </a:r>
            <a:r>
              <a:rPr lang="en-GB" dirty="0" err="1" smtClean="0"/>
              <a:t>Saiha</a:t>
            </a:r>
            <a:r>
              <a:rPr lang="en-GB" dirty="0" smtClean="0"/>
              <a:t> and 1 ANM School, </a:t>
            </a:r>
            <a:r>
              <a:rPr lang="en-GB" dirty="0" err="1" smtClean="0"/>
              <a:t>Lawngtlai</a:t>
            </a:r>
            <a:endParaRPr lang="en-GB" dirty="0" smtClean="0"/>
          </a:p>
          <a:p>
            <a:pPr>
              <a:buFont typeface="Wingdings" pitchFamily="2" charset="2"/>
              <a:buChar char="q"/>
            </a:pPr>
            <a:r>
              <a:rPr lang="en-GB" dirty="0" smtClean="0"/>
              <a:t>Establishment of AYUSH Pharmacy College at </a:t>
            </a:r>
            <a:r>
              <a:rPr lang="en-GB" dirty="0" err="1" smtClean="0"/>
              <a:t>Thenzawl</a:t>
            </a:r>
            <a:endParaRPr lang="en-GB" dirty="0" smtClean="0"/>
          </a:p>
          <a:p>
            <a:pPr>
              <a:buFont typeface="Wingdings" pitchFamily="2" charset="2"/>
              <a:buChar char="q"/>
            </a:pPr>
            <a:r>
              <a:rPr lang="en-GB" dirty="0" err="1" smtClean="0"/>
              <a:t>Upgradation</a:t>
            </a:r>
            <a:r>
              <a:rPr lang="en-GB" dirty="0" smtClean="0"/>
              <a:t> of AYUSH Drug Testing Laboratory for Quality Control of AYUSH drugs at </a:t>
            </a:r>
            <a:r>
              <a:rPr lang="en-GB" dirty="0" err="1" smtClean="0"/>
              <a:t>Zemabawk</a:t>
            </a:r>
            <a:endParaRPr lang="en-GB" dirty="0" smtClean="0"/>
          </a:p>
          <a:p>
            <a:pPr>
              <a:buFont typeface="Wingdings" pitchFamily="2" charset="2"/>
              <a:buChar char="q"/>
            </a:pPr>
            <a:r>
              <a:rPr lang="en-GB" dirty="0" smtClean="0"/>
              <a:t>Construction of 200 </a:t>
            </a:r>
            <a:r>
              <a:rPr lang="en-GB" dirty="0" err="1" smtClean="0"/>
              <a:t>seater</a:t>
            </a:r>
            <a:r>
              <a:rPr lang="en-GB" dirty="0" smtClean="0"/>
              <a:t> Hostel for MCON </a:t>
            </a:r>
          </a:p>
          <a:p>
            <a:pPr>
              <a:buFont typeface="Wingdings" pitchFamily="2" charset="2"/>
              <a:buChar char="q"/>
            </a:pPr>
            <a:r>
              <a:rPr lang="en-GB" dirty="0" err="1" smtClean="0"/>
              <a:t>Upgradation</a:t>
            </a:r>
            <a:r>
              <a:rPr lang="en-GB" dirty="0" smtClean="0"/>
              <a:t> of Cancer Hospital to 100 bedded</a:t>
            </a:r>
          </a:p>
          <a:p>
            <a:endParaRPr lang="en-I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p>
            <a:r>
              <a:rPr lang="en-US" sz="2800" b="1" dirty="0" smtClean="0">
                <a:solidFill>
                  <a:srgbClr val="0070C0"/>
                </a:solidFill>
              </a:rPr>
              <a:t>Awards Received:</a:t>
            </a:r>
            <a:endParaRPr lang="en-US" sz="2800" b="1" dirty="0">
              <a:solidFill>
                <a:srgbClr val="0070C0"/>
              </a:solidFill>
            </a:endParaRPr>
          </a:p>
        </p:txBody>
      </p:sp>
      <p:sp>
        <p:nvSpPr>
          <p:cNvPr id="3" name="Content Placeholder 2"/>
          <p:cNvSpPr>
            <a:spLocks noGrp="1"/>
          </p:cNvSpPr>
          <p:nvPr>
            <p:ph sz="quarter" idx="1"/>
          </p:nvPr>
        </p:nvSpPr>
        <p:spPr>
          <a:xfrm>
            <a:off x="457200" y="1219200"/>
            <a:ext cx="8229600" cy="4724400"/>
          </a:xfrm>
        </p:spPr>
        <p:txBody>
          <a:bodyPr>
            <a:normAutofit fontScale="92500" lnSpcReduction="10000"/>
          </a:bodyPr>
          <a:lstStyle/>
          <a:p>
            <a:pPr>
              <a:lnSpc>
                <a:spcPct val="110000"/>
              </a:lnSpc>
              <a:buFont typeface="Wingdings" pitchFamily="2" charset="2"/>
              <a:buChar char="v"/>
            </a:pPr>
            <a:r>
              <a:rPr lang="en-US" sz="2400" dirty="0" smtClean="0"/>
              <a:t>National Family Welfare Award by the Government of India -1987-1988</a:t>
            </a:r>
          </a:p>
          <a:p>
            <a:pPr>
              <a:lnSpc>
                <a:spcPct val="110000"/>
              </a:lnSpc>
              <a:buFont typeface="Wingdings" pitchFamily="2" charset="2"/>
              <a:buChar char="v"/>
            </a:pPr>
            <a:r>
              <a:rPr lang="en-US" sz="2400" dirty="0" smtClean="0"/>
              <a:t>Second Best Performing State, NRHM North East Category by the Government of India - 2005-2010</a:t>
            </a:r>
          </a:p>
          <a:p>
            <a:pPr>
              <a:lnSpc>
                <a:spcPct val="110000"/>
              </a:lnSpc>
              <a:buFont typeface="Wingdings" pitchFamily="2" charset="2"/>
              <a:buChar char="v"/>
            </a:pPr>
            <a:r>
              <a:rPr lang="en-US" sz="2400" dirty="0" smtClean="0"/>
              <a:t>Most Improved State: (Small State Category) by  India Today</a:t>
            </a:r>
            <a:r>
              <a:rPr lang="en-US" dirty="0" smtClean="0"/>
              <a:t> </a:t>
            </a:r>
            <a:r>
              <a:rPr lang="en-US" sz="2400" dirty="0" smtClean="0"/>
              <a:t>- 2011.</a:t>
            </a:r>
          </a:p>
          <a:p>
            <a:pPr>
              <a:lnSpc>
                <a:spcPct val="110000"/>
              </a:lnSpc>
              <a:buFont typeface="Wingdings" pitchFamily="2" charset="2"/>
              <a:buChar char="v"/>
            </a:pPr>
            <a:r>
              <a:rPr lang="en-US" sz="2400" dirty="0" smtClean="0"/>
              <a:t>JRD Tata Award for Best Performing State in Population and Reproductive Health </a:t>
            </a:r>
            <a:r>
              <a:rPr lang="en-US" sz="2400" dirty="0" err="1" smtClean="0"/>
              <a:t>Programme</a:t>
            </a:r>
            <a:r>
              <a:rPr lang="en-US" sz="2400" dirty="0" smtClean="0"/>
              <a:t> - 2011</a:t>
            </a:r>
          </a:p>
          <a:p>
            <a:pPr>
              <a:lnSpc>
                <a:spcPct val="110000"/>
              </a:lnSpc>
              <a:buFont typeface="Wingdings" pitchFamily="2" charset="2"/>
              <a:buChar char="v"/>
            </a:pPr>
            <a:r>
              <a:rPr lang="en-US" sz="2400" dirty="0" smtClean="0"/>
              <a:t>Outstanding Performance in Programme Implementation of RSBY in the North East Region -2012</a:t>
            </a:r>
          </a:p>
          <a:p>
            <a:pPr>
              <a:lnSpc>
                <a:spcPct val="110000"/>
              </a:lnSpc>
              <a:buFont typeface="Wingdings" pitchFamily="2" charset="2"/>
              <a:buChar char="v"/>
            </a:pPr>
            <a:r>
              <a:rPr lang="en-US" sz="2400" dirty="0" smtClean="0"/>
              <a:t>Outstanding Performance in Programme Implementation of RSBY in the North East Region- 2013</a:t>
            </a:r>
          </a:p>
          <a:p>
            <a:pPr>
              <a:buNone/>
            </a:pPr>
            <a:endParaRPr lang="en-US" dirty="0" smtClean="0">
              <a:latin typeface="Century Gothic" pitchFamily="34" charset="0"/>
            </a:endParaRPr>
          </a:p>
          <a:p>
            <a:pPr>
              <a:buNone/>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2400" y="152400"/>
            <a:ext cx="8534400" cy="990600"/>
          </a:xfrm>
          <a:prstGeom prst="rect">
            <a:avLst/>
          </a:prstGeom>
          <a:noFill/>
          <a:ln w="9525">
            <a:noFill/>
            <a:miter lim="800000"/>
            <a:headEnd/>
            <a:tailEnd/>
          </a:ln>
        </p:spPr>
        <p:txBody>
          <a:bodyPr anchor="b"/>
          <a:lstStyle/>
          <a:p>
            <a:r>
              <a:rPr lang="en-US" sz="2800" b="1" dirty="0" smtClean="0">
                <a:latin typeface="Century Gothic" pitchFamily="34" charset="0"/>
              </a:rPr>
              <a:t> </a:t>
            </a:r>
            <a:r>
              <a:rPr lang="en-US" sz="2800" b="1" dirty="0" smtClean="0">
                <a:solidFill>
                  <a:srgbClr val="0070C0"/>
                </a:solidFill>
                <a:latin typeface="+mj-lt"/>
              </a:rPr>
              <a:t>Measures taken for Effective </a:t>
            </a:r>
            <a:r>
              <a:rPr lang="en-US" sz="2800" b="1" dirty="0">
                <a:solidFill>
                  <a:srgbClr val="0070C0"/>
                </a:solidFill>
                <a:latin typeface="+mj-lt"/>
              </a:rPr>
              <a:t>Public Health Administration </a:t>
            </a:r>
          </a:p>
        </p:txBody>
      </p:sp>
      <p:sp>
        <p:nvSpPr>
          <p:cNvPr id="7" name="Rectangle 6"/>
          <p:cNvSpPr/>
          <p:nvPr/>
        </p:nvSpPr>
        <p:spPr>
          <a:xfrm>
            <a:off x="228600" y="1295400"/>
            <a:ext cx="8458200" cy="4893647"/>
          </a:xfrm>
          <a:prstGeom prst="rect">
            <a:avLst/>
          </a:prstGeom>
        </p:spPr>
        <p:txBody>
          <a:bodyPr wrap="square">
            <a:spAutoFit/>
          </a:bodyPr>
          <a:lstStyle/>
          <a:p>
            <a:pPr marL="342900" indent="-274320" algn="just">
              <a:lnSpc>
                <a:spcPct val="150000"/>
              </a:lnSpc>
              <a:spcBef>
                <a:spcPct val="20000"/>
              </a:spcBef>
              <a:buClr>
                <a:schemeClr val="accent1"/>
              </a:buClr>
              <a:buSzPct val="76000"/>
              <a:buFont typeface="Wingdings 2" pitchFamily="18" charset="2"/>
              <a:buChar char=""/>
              <a:defRPr/>
            </a:pPr>
            <a:r>
              <a:rPr lang="en-US" sz="2000" dirty="0" smtClean="0"/>
              <a:t>State Public Health Cadre included in the Mizoram Health Service Rules</a:t>
            </a:r>
          </a:p>
          <a:p>
            <a:pPr marL="342900" indent="-274320" algn="just">
              <a:lnSpc>
                <a:spcPct val="150000"/>
              </a:lnSpc>
              <a:spcBef>
                <a:spcPct val="20000"/>
              </a:spcBef>
              <a:buClr>
                <a:schemeClr val="accent1"/>
              </a:buClr>
              <a:buSzPct val="76000"/>
              <a:buFont typeface="Wingdings 2" pitchFamily="18" charset="2"/>
              <a:buChar char=""/>
              <a:defRPr/>
            </a:pPr>
            <a:r>
              <a:rPr lang="en-US" sz="2000" dirty="0" smtClean="0">
                <a:latin typeface="+mj-lt"/>
                <a:cs typeface="+mn-cs"/>
              </a:rPr>
              <a:t>Centralized Public </a:t>
            </a:r>
            <a:r>
              <a:rPr lang="en-US" sz="2000" dirty="0" smtClean="0">
                <a:latin typeface="+mj-lt"/>
              </a:rPr>
              <a:t>G</a:t>
            </a:r>
            <a:r>
              <a:rPr lang="en-US" sz="2000" dirty="0" smtClean="0">
                <a:latin typeface="+mj-lt"/>
                <a:cs typeface="+mn-cs"/>
              </a:rPr>
              <a:t>rievance </a:t>
            </a:r>
            <a:r>
              <a:rPr lang="en-US" sz="2000" dirty="0" err="1" smtClean="0">
                <a:latin typeface="+mj-lt"/>
              </a:rPr>
              <a:t>R</a:t>
            </a:r>
            <a:r>
              <a:rPr lang="en-US" sz="2000" dirty="0" err="1" smtClean="0">
                <a:latin typeface="+mj-lt"/>
                <a:cs typeface="+mn-cs"/>
              </a:rPr>
              <a:t>edressal</a:t>
            </a:r>
            <a:r>
              <a:rPr lang="en-US" sz="2000" dirty="0" smtClean="0">
                <a:latin typeface="+mj-lt"/>
                <a:cs typeface="+mn-cs"/>
              </a:rPr>
              <a:t> system (both manual and online) and Call Centre facilities established under NRHM</a:t>
            </a:r>
          </a:p>
          <a:p>
            <a:pPr marL="342900" indent="-274320" algn="just">
              <a:lnSpc>
                <a:spcPct val="150000"/>
              </a:lnSpc>
              <a:spcBef>
                <a:spcPct val="20000"/>
              </a:spcBef>
              <a:buClr>
                <a:schemeClr val="accent1"/>
              </a:buClr>
              <a:buSzPct val="76000"/>
              <a:buFont typeface="Wingdings 2" pitchFamily="18" charset="2"/>
              <a:buChar char=""/>
              <a:defRPr/>
            </a:pPr>
            <a:r>
              <a:rPr lang="en-US" sz="2000" dirty="0" smtClean="0">
                <a:latin typeface="+mj-lt"/>
              </a:rPr>
              <a:t>Every Department has placed a FAKSELNA BAWM for addressing public grievance</a:t>
            </a:r>
            <a:endParaRPr lang="en-US" sz="2000" dirty="0" smtClean="0">
              <a:latin typeface="+mj-lt"/>
              <a:cs typeface="+mn-cs"/>
            </a:endParaRPr>
          </a:p>
          <a:p>
            <a:pPr marL="342900" indent="-274320" algn="just">
              <a:lnSpc>
                <a:spcPct val="150000"/>
              </a:lnSpc>
              <a:spcBef>
                <a:spcPct val="20000"/>
              </a:spcBef>
              <a:buClr>
                <a:schemeClr val="accent1"/>
              </a:buClr>
              <a:buSzPct val="76000"/>
              <a:buFont typeface="Wingdings 2" pitchFamily="18" charset="2"/>
              <a:buChar char=""/>
              <a:defRPr/>
            </a:pPr>
            <a:r>
              <a:rPr lang="en-US" sz="2000" dirty="0" smtClean="0"/>
              <a:t>Implementation of the mandatory practice of Clinical Treatment Guidelines and the prescription of generic medicines as listed in the National List of Essential Medicines in all the Government Health Institutions is in the process</a:t>
            </a:r>
            <a:endParaRPr lang="en-US" sz="2000" dirty="0">
              <a:latin typeface="+mj-lt"/>
              <a:cs typeface="+mn-cs"/>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1213</TotalTime>
  <Words>1051</Words>
  <Application>Microsoft Office PowerPoint</Application>
  <PresentationFormat>On-screen Show (4:3)</PresentationFormat>
  <Paragraphs>290</Paragraphs>
  <Slides>27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Oriel</vt:lpstr>
      <vt:lpstr>Slide</vt:lpstr>
      <vt:lpstr>Presentation On   Universal Health Coverage  - MIZORAM</vt:lpstr>
      <vt:lpstr>Basic Statistics :</vt:lpstr>
      <vt:lpstr>Public Health Infrastructure: </vt:lpstr>
      <vt:lpstr>Human resources:</vt:lpstr>
      <vt:lpstr> Achievement Highlights:</vt:lpstr>
      <vt:lpstr>Achievements (Contd..) </vt:lpstr>
      <vt:lpstr>Projects in the pipeline:</vt:lpstr>
      <vt:lpstr>Awards Received:</vt:lpstr>
      <vt:lpstr>PowerPoint Presentation</vt:lpstr>
      <vt:lpstr>PowerPoint Presentation</vt:lpstr>
      <vt:lpstr>PowerPoint Presentation</vt:lpstr>
      <vt:lpstr>Measures taken for Human Resource Development </vt:lpstr>
      <vt:lpstr> Health Information Systems</vt:lpstr>
      <vt:lpstr>     Convergence and Stewardship</vt:lpstr>
      <vt:lpstr> Measures taken to ensure access to Medicines, Vaccines and Diagnostics</vt:lpstr>
      <vt:lpstr>Towards Universal Health Coverage</vt:lpstr>
      <vt:lpstr>Towards Universal Health Coverage (contd)</vt:lpstr>
      <vt:lpstr>PowerPoint Presentation</vt:lpstr>
      <vt:lpstr>PowerPoint Presentation</vt:lpstr>
      <vt:lpstr>PowerPoint Presentation</vt:lpstr>
      <vt:lpstr>Towards Universal Health Coverage (contd..)</vt:lpstr>
      <vt:lpstr>Innovation:    2 Wheeler        Ambulance</vt:lpstr>
      <vt:lpstr>Call Centre for Health Service</vt:lpstr>
      <vt:lpstr>Pilot District For Universal Health coverage - Kolasib</vt:lpstr>
      <vt:lpstr>Staff Position in the District</vt:lpstr>
      <vt:lpstr> Steps Taken For Universal Health Coverage Pilot District – Kolasib</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Chhuanawma</dc:creator>
  <cp:lastModifiedBy>rti</cp:lastModifiedBy>
  <cp:revision>136</cp:revision>
  <dcterms:created xsi:type="dcterms:W3CDTF">2014-01-13T14:24:15Z</dcterms:created>
  <dcterms:modified xsi:type="dcterms:W3CDTF">2014-01-21T06:07:59Z</dcterms:modified>
</cp:coreProperties>
</file>