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2"/>
  </p:notesMasterIdLst>
  <p:sldIdLst>
    <p:sldId id="310" r:id="rId2"/>
    <p:sldId id="352" r:id="rId3"/>
    <p:sldId id="353" r:id="rId4"/>
    <p:sldId id="311" r:id="rId5"/>
    <p:sldId id="312" r:id="rId6"/>
    <p:sldId id="313" r:id="rId7"/>
    <p:sldId id="315" r:id="rId8"/>
    <p:sldId id="316" r:id="rId9"/>
    <p:sldId id="317" r:id="rId10"/>
    <p:sldId id="319" r:id="rId11"/>
    <p:sldId id="320" r:id="rId12"/>
    <p:sldId id="321" r:id="rId13"/>
    <p:sldId id="270" r:id="rId14"/>
    <p:sldId id="271" r:id="rId15"/>
    <p:sldId id="272" r:id="rId16"/>
    <p:sldId id="324" r:id="rId17"/>
    <p:sldId id="349" r:id="rId18"/>
    <p:sldId id="350" r:id="rId19"/>
    <p:sldId id="351" r:id="rId20"/>
    <p:sldId id="322"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A0E5C05C-891D-43E9-AC5C-1E5F545C7C8C}" type="datetimeFigureOut">
              <a:rPr lang="en-US"/>
              <a:pPr>
                <a:defRPr/>
              </a:pPr>
              <a:t>08/01/14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40C1CA16-2012-49F7-88D8-1E2EBDEEC19E}" type="slidenum">
              <a:rPr lang="en-US"/>
              <a:pPr>
                <a:defRPr/>
              </a:pPr>
              <a:t>‹#›</a:t>
            </a:fld>
            <a:endParaRPr lang="en-US"/>
          </a:p>
        </p:txBody>
      </p:sp>
    </p:spTree>
    <p:extLst>
      <p:ext uri="{BB962C8B-B14F-4D97-AF65-F5344CB8AC3E}">
        <p14:creationId xmlns:p14="http://schemas.microsoft.com/office/powerpoint/2010/main" val="5737487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1CAA872-AC4C-42EE-BBD2-7AAE1FA52EE0}" type="slidenum">
              <a:rPr lang="en-US">
                <a:solidFill>
                  <a:prstClr val="black"/>
                </a:solidFill>
              </a:rPr>
              <a:pPr eaLnBrk="1" hangingPunct="1"/>
              <a:t>4</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pitchFamily="34" charset="0"/>
            </a:endParaRPr>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ECFEC8-31EA-48B3-943A-1BDAF95D2F62}" type="slidenum">
              <a:rPr lang="en-US">
                <a:solidFill>
                  <a:srgbClr val="000000"/>
                </a:solidFill>
              </a:rPr>
              <a:pPr/>
              <a:t>13</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A1B102-64B7-4F41-969E-3D9CE35435C4}" type="slidenum">
              <a:rPr lang="en-US">
                <a:solidFill>
                  <a:prstClr val="black"/>
                </a:solidFill>
              </a:rPr>
              <a:pPr/>
              <a:t>15</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pitchFamily="34" charset="0"/>
            </a:endParaRPr>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ECFEC8-31EA-48B3-943A-1BDAF95D2F62}" type="slidenum">
              <a:rPr lang="en-US">
                <a:solidFill>
                  <a:srgbClr val="000000"/>
                </a:solidFill>
              </a:rPr>
              <a:pPr/>
              <a:t>18</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425"/>
          <p:cNvSpPr>
            <a:spLocks noChangeArrowheads="1"/>
          </p:cNvSpPr>
          <p:nvPr userDrawn="1"/>
        </p:nvSpPr>
        <p:spPr bwMode="auto">
          <a:xfrm>
            <a:off x="0" y="0"/>
            <a:ext cx="9144000" cy="2506663"/>
          </a:xfrm>
          <a:prstGeom prst="rect">
            <a:avLst/>
          </a:prstGeom>
          <a:solidFill>
            <a:srgbClr val="014C6D"/>
          </a:solidFill>
          <a:ln w="9525">
            <a:noFill/>
            <a:miter lim="800000"/>
            <a:headEnd/>
            <a:tailEnd/>
          </a:ln>
          <a:effectLst/>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58" name="Rectangle 1680"/>
          <p:cNvSpPr>
            <a:spLocks noChangeArrowheads="1"/>
          </p:cNvSpPr>
          <p:nvPr userDrawn="1"/>
        </p:nvSpPr>
        <p:spPr bwMode="auto">
          <a:xfrm>
            <a:off x="0" y="6669088"/>
            <a:ext cx="9144000" cy="200025"/>
          </a:xfrm>
          <a:prstGeom prst="rect">
            <a:avLst/>
          </a:prstGeom>
          <a:solidFill>
            <a:srgbClr val="00783C"/>
          </a:solidFill>
          <a:ln w="9525">
            <a:noFill/>
            <a:miter lim="800000"/>
            <a:headEnd/>
            <a:tailEnd/>
          </a:ln>
          <a:effectLst/>
        </p:spPr>
        <p:txBody>
          <a:bodyPr wrap="none" anchor="ctr"/>
          <a:lstStyle/>
          <a:p>
            <a:pPr fontAlgn="auto">
              <a:spcBef>
                <a:spcPts val="0"/>
              </a:spcBef>
              <a:spcAft>
                <a:spcPts val="0"/>
              </a:spcAft>
              <a:defRPr/>
            </a:pPr>
            <a:endParaRPr lang="en-US">
              <a:solidFill>
                <a:prstClr val="black"/>
              </a:solidFill>
              <a:latin typeface="Trebuchet MS"/>
              <a:cs typeface="Arial" pitchFamily="34" charset="0"/>
            </a:endParaRPr>
          </a:p>
        </p:txBody>
      </p:sp>
      <p:grpSp>
        <p:nvGrpSpPr>
          <p:cNvPr id="259" name="Group 1684"/>
          <p:cNvGrpSpPr>
            <a:grpSpLocks/>
          </p:cNvGrpSpPr>
          <p:nvPr userDrawn="1"/>
        </p:nvGrpSpPr>
        <p:grpSpPr bwMode="auto">
          <a:xfrm flipH="1">
            <a:off x="6376988" y="6350"/>
            <a:ext cx="2767012" cy="2501900"/>
            <a:chOff x="0" y="2744"/>
            <a:chExt cx="1740" cy="1576"/>
          </a:xfrm>
        </p:grpSpPr>
        <p:sp>
          <p:nvSpPr>
            <p:cNvPr id="260" name="Freeform 1685"/>
            <p:cNvSpPr>
              <a:spLocks/>
            </p:cNvSpPr>
            <p:nvPr userDrawn="1"/>
          </p:nvSpPr>
          <p:spPr bwMode="auto">
            <a:xfrm>
              <a:off x="648" y="2744"/>
              <a:ext cx="1092" cy="1576"/>
            </a:xfrm>
            <a:custGeom>
              <a:avLst/>
              <a:gdLst/>
              <a:ahLst/>
              <a:cxnLst>
                <a:cxn ang="0">
                  <a:pos x="0" y="0"/>
                </a:cxn>
                <a:cxn ang="0">
                  <a:pos x="181" y="176"/>
                </a:cxn>
              </a:cxnLst>
              <a:rect l="0" t="0" r="r" b="b"/>
              <a:pathLst>
                <a:path w="181" h="176">
                  <a:moveTo>
                    <a:pt x="0" y="0"/>
                  </a:moveTo>
                  <a:cubicBezTo>
                    <a:pt x="81" y="32"/>
                    <a:pt x="147" y="96"/>
                    <a:pt x="181" y="176"/>
                  </a:cubicBezTo>
                </a:path>
              </a:pathLst>
            </a:custGeom>
            <a:noFill/>
            <a:ln w="19050" cap="flat" cmpd="sng">
              <a:solidFill>
                <a:schemeClr val="bg1"/>
              </a:solidFill>
              <a:prstDash val="solid"/>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1" name="Freeform 1686"/>
            <p:cNvSpPr>
              <a:spLocks noEditPoints="1"/>
            </p:cNvSpPr>
            <p:nvPr userDrawn="1"/>
          </p:nvSpPr>
          <p:spPr bwMode="auto">
            <a:xfrm>
              <a:off x="0" y="2744"/>
              <a:ext cx="1401" cy="1576"/>
            </a:xfrm>
            <a:custGeom>
              <a:avLst/>
              <a:gdLst/>
              <a:ahLst/>
              <a:cxnLst>
                <a:cxn ang="0">
                  <a:pos x="0" y="12"/>
                </a:cxn>
                <a:cxn ang="0">
                  <a:pos x="213" y="176"/>
                </a:cxn>
                <a:cxn ang="0">
                  <a:pos x="168" y="0"/>
                </a:cxn>
                <a:cxn ang="0">
                  <a:pos x="254" y="175"/>
                </a:cxn>
              </a:cxnLst>
              <a:rect l="0" t="0" r="r" b="b"/>
              <a:pathLst>
                <a:path w="254" h="176">
                  <a:moveTo>
                    <a:pt x="0" y="12"/>
                  </a:moveTo>
                  <a:cubicBezTo>
                    <a:pt x="94" y="31"/>
                    <a:pt x="172" y="93"/>
                    <a:pt x="213" y="176"/>
                  </a:cubicBezTo>
                  <a:moveTo>
                    <a:pt x="168" y="0"/>
                  </a:moveTo>
                  <a:cubicBezTo>
                    <a:pt x="210" y="50"/>
                    <a:pt x="240" y="110"/>
                    <a:pt x="254" y="175"/>
                  </a:cubicBezTo>
                </a:path>
              </a:pathLst>
            </a:custGeom>
            <a:noFill/>
            <a:ln w="19050" cap="flat" cmpd="sng">
              <a:solidFill>
                <a:schemeClr val="bg1"/>
              </a:solidFill>
              <a:prstDash val="solid"/>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grpSp>
      <p:sp>
        <p:nvSpPr>
          <p:cNvPr id="262" name="Rectangle 1034"/>
          <p:cNvSpPr>
            <a:spLocks noChangeArrowheads="1"/>
          </p:cNvSpPr>
          <p:nvPr userDrawn="1"/>
        </p:nvSpPr>
        <p:spPr bwMode="auto">
          <a:xfrm>
            <a:off x="236538" y="-9525"/>
            <a:ext cx="8912225" cy="3776663"/>
          </a:xfrm>
          <a:prstGeom prst="rect">
            <a:avLst/>
          </a:prstGeom>
          <a:no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3" name="Line 1086"/>
          <p:cNvSpPr>
            <a:spLocks noChangeShapeType="1"/>
          </p:cNvSpPr>
          <p:nvPr userDrawn="1"/>
        </p:nvSpPr>
        <p:spPr bwMode="auto">
          <a:xfrm>
            <a:off x="484188" y="617538"/>
            <a:ext cx="1587" cy="1587"/>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4" name="Line 1087"/>
          <p:cNvSpPr>
            <a:spLocks noChangeShapeType="1"/>
          </p:cNvSpPr>
          <p:nvPr userDrawn="1"/>
        </p:nvSpPr>
        <p:spPr bwMode="auto">
          <a:xfrm>
            <a:off x="484188" y="617538"/>
            <a:ext cx="1587" cy="1587"/>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5" name="Rectangle 1088"/>
          <p:cNvSpPr>
            <a:spLocks noChangeArrowheads="1"/>
          </p:cNvSpPr>
          <p:nvPr userDrawn="1"/>
        </p:nvSpPr>
        <p:spPr bwMode="auto">
          <a:xfrm>
            <a:off x="484188" y="617538"/>
            <a:ext cx="1587" cy="1587"/>
          </a:xfrm>
          <a:prstGeom prst="rect">
            <a:avLst/>
          </a:prstGeom>
          <a:solidFill>
            <a:srgbClr val="000000"/>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6" name="Rectangle 1089"/>
          <p:cNvSpPr>
            <a:spLocks noChangeArrowheads="1"/>
          </p:cNvSpPr>
          <p:nvPr userDrawn="1"/>
        </p:nvSpPr>
        <p:spPr bwMode="auto">
          <a:xfrm>
            <a:off x="484188" y="617538"/>
            <a:ext cx="1587" cy="1587"/>
          </a:xfrm>
          <a:prstGeom prst="rect">
            <a:avLst/>
          </a:prstGeom>
          <a:no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7" name="Freeform 1098"/>
          <p:cNvSpPr>
            <a:spLocks/>
          </p:cNvSpPr>
          <p:nvPr userDrawn="1"/>
        </p:nvSpPr>
        <p:spPr bwMode="auto">
          <a:xfrm>
            <a:off x="487363" y="617538"/>
            <a:ext cx="3175" cy="1587"/>
          </a:xfrm>
          <a:custGeom>
            <a:avLst/>
            <a:gdLst/>
            <a:ahLst/>
            <a:cxnLst>
              <a:cxn ang="0">
                <a:pos x="0"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8" name="Freeform 1115"/>
          <p:cNvSpPr>
            <a:spLocks/>
          </p:cNvSpPr>
          <p:nvPr userDrawn="1"/>
        </p:nvSpPr>
        <p:spPr bwMode="auto">
          <a:xfrm>
            <a:off x="458788" y="473075"/>
            <a:ext cx="3175" cy="3175"/>
          </a:xfrm>
          <a:custGeom>
            <a:avLst/>
            <a:gdLst/>
            <a:ahLst/>
            <a:cxnLst>
              <a:cxn ang="0">
                <a:pos x="0" y="2"/>
              </a:cxn>
              <a:cxn ang="0">
                <a:pos x="0" y="2"/>
              </a:cxn>
              <a:cxn ang="0">
                <a:pos x="0" y="2"/>
              </a:cxn>
              <a:cxn ang="0">
                <a:pos x="0" y="2"/>
              </a:cxn>
              <a:cxn ang="0">
                <a:pos x="0" y="2"/>
              </a:cxn>
              <a:cxn ang="0">
                <a:pos x="0" y="2"/>
              </a:cxn>
              <a:cxn ang="0">
                <a:pos x="2" y="2"/>
              </a:cxn>
              <a:cxn ang="0">
                <a:pos x="2" y="2"/>
              </a:cxn>
              <a:cxn ang="0">
                <a:pos x="2" y="0"/>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2" y="2"/>
              </a:cxn>
              <a:cxn ang="0">
                <a:pos x="0" y="2"/>
              </a:cxn>
              <a:cxn ang="0">
                <a:pos x="0" y="2"/>
              </a:cxn>
              <a:cxn ang="0">
                <a:pos x="0" y="2"/>
              </a:cxn>
              <a:cxn ang="0">
                <a:pos x="0" y="2"/>
              </a:cxn>
              <a:cxn ang="0">
                <a:pos x="0" y="2"/>
              </a:cxn>
              <a:cxn ang="0">
                <a:pos x="0" y="2"/>
              </a:cxn>
              <a:cxn ang="0">
                <a:pos x="0" y="2"/>
              </a:cxn>
              <a:cxn ang="0">
                <a:pos x="2" y="2"/>
              </a:cxn>
              <a:cxn ang="0">
                <a:pos x="0" y="2"/>
              </a:cxn>
              <a:cxn ang="0">
                <a:pos x="2" y="2"/>
              </a:cxn>
              <a:cxn ang="0">
                <a:pos x="2" y="2"/>
              </a:cxn>
              <a:cxn ang="0">
                <a:pos x="2" y="2"/>
              </a:cxn>
              <a:cxn ang="0">
                <a:pos x="0" y="2"/>
              </a:cxn>
              <a:cxn ang="0">
                <a:pos x="0" y="2"/>
              </a:cxn>
            </a:cxnLst>
            <a:rect l="0" t="0" r="r" b="b"/>
            <a:pathLst>
              <a:path w="2" h="2">
                <a:moveTo>
                  <a:pt x="0" y="2"/>
                </a:move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0"/>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2"/>
                </a:lnTo>
                <a:lnTo>
                  <a:pt x="2" y="2"/>
                </a:lnTo>
                <a:lnTo>
                  <a:pt x="2" y="2"/>
                </a:lnTo>
                <a:lnTo>
                  <a:pt x="2" y="2"/>
                </a:lnTo>
                <a:lnTo>
                  <a:pt x="0" y="2"/>
                </a:lnTo>
                <a:lnTo>
                  <a:pt x="2"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0" y="2"/>
                </a:lnTo>
                <a:lnTo>
                  <a:pt x="2" y="2"/>
                </a:lnTo>
                <a:lnTo>
                  <a:pt x="2" y="2"/>
                </a:lnTo>
                <a:lnTo>
                  <a:pt x="2" y="2"/>
                </a:lnTo>
                <a:lnTo>
                  <a:pt x="2" y="2"/>
                </a:lnTo>
                <a:lnTo>
                  <a:pt x="2" y="2"/>
                </a:lnTo>
                <a:lnTo>
                  <a:pt x="2" y="2"/>
                </a:lnTo>
                <a:lnTo>
                  <a:pt x="2" y="2"/>
                </a:lnTo>
                <a:lnTo>
                  <a:pt x="0" y="2"/>
                </a:lnTo>
                <a:lnTo>
                  <a:pt x="0" y="2"/>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69" name="Freeform 1120"/>
          <p:cNvSpPr>
            <a:spLocks/>
          </p:cNvSpPr>
          <p:nvPr userDrawn="1"/>
        </p:nvSpPr>
        <p:spPr bwMode="auto">
          <a:xfrm>
            <a:off x="458788" y="463550"/>
            <a:ext cx="3175" cy="3175"/>
          </a:xfrm>
          <a:custGeom>
            <a:avLst/>
            <a:gdLst/>
            <a:ahLst/>
            <a:cxnLst>
              <a:cxn ang="0">
                <a:pos x="0" y="0"/>
              </a:cxn>
              <a:cxn ang="0">
                <a:pos x="0" y="2"/>
              </a:cxn>
              <a:cxn ang="0">
                <a:pos x="0" y="2"/>
              </a:cxn>
              <a:cxn ang="0">
                <a:pos x="0" y="2"/>
              </a:cxn>
              <a:cxn ang="0">
                <a:pos x="2" y="2"/>
              </a:cxn>
              <a:cxn ang="0">
                <a:pos x="2" y="0"/>
              </a:cxn>
              <a:cxn ang="0">
                <a:pos x="2" y="0"/>
              </a:cxn>
              <a:cxn ang="0">
                <a:pos x="2" y="0"/>
              </a:cxn>
              <a:cxn ang="0">
                <a:pos x="0" y="0"/>
              </a:cxn>
              <a:cxn ang="0">
                <a:pos x="0" y="2"/>
              </a:cxn>
              <a:cxn ang="0">
                <a:pos x="0" y="2"/>
              </a:cxn>
              <a:cxn ang="0">
                <a:pos x="2" y="0"/>
              </a:cxn>
              <a:cxn ang="0">
                <a:pos x="2" y="0"/>
              </a:cxn>
              <a:cxn ang="0">
                <a:pos x="2" y="0"/>
              </a:cxn>
              <a:cxn ang="0">
                <a:pos x="2" y="2"/>
              </a:cxn>
              <a:cxn ang="0">
                <a:pos x="0" y="2"/>
              </a:cxn>
              <a:cxn ang="0">
                <a:pos x="0" y="2"/>
              </a:cxn>
              <a:cxn ang="0">
                <a:pos x="0" y="2"/>
              </a:cxn>
              <a:cxn ang="0">
                <a:pos x="0" y="2"/>
              </a:cxn>
              <a:cxn ang="0">
                <a:pos x="0" y="2"/>
              </a:cxn>
              <a:cxn ang="0">
                <a:pos x="0" y="2"/>
              </a:cxn>
              <a:cxn ang="0">
                <a:pos x="0" y="2"/>
              </a:cxn>
              <a:cxn ang="0">
                <a:pos x="0" y="2"/>
              </a:cxn>
              <a:cxn ang="0">
                <a:pos x="2" y="2"/>
              </a:cxn>
              <a:cxn ang="0">
                <a:pos x="0" y="2"/>
              </a:cxn>
              <a:cxn ang="0">
                <a:pos x="0" y="2"/>
              </a:cxn>
              <a:cxn ang="0">
                <a:pos x="2" y="2"/>
              </a:cxn>
              <a:cxn ang="0">
                <a:pos x="2" y="2"/>
              </a:cxn>
              <a:cxn ang="0">
                <a:pos x="2" y="0"/>
              </a:cxn>
              <a:cxn ang="0">
                <a:pos x="0" y="0"/>
              </a:cxn>
              <a:cxn ang="0">
                <a:pos x="0" y="0"/>
              </a:cxn>
            </a:cxnLst>
            <a:rect l="0" t="0" r="r" b="b"/>
            <a:pathLst>
              <a:path w="2" h="2">
                <a:moveTo>
                  <a:pt x="0" y="0"/>
                </a:moveTo>
                <a:lnTo>
                  <a:pt x="0" y="2"/>
                </a:lnTo>
                <a:lnTo>
                  <a:pt x="0" y="2"/>
                </a:lnTo>
                <a:lnTo>
                  <a:pt x="0" y="2"/>
                </a:lnTo>
                <a:lnTo>
                  <a:pt x="2" y="2"/>
                </a:lnTo>
                <a:lnTo>
                  <a:pt x="2" y="0"/>
                </a:lnTo>
                <a:lnTo>
                  <a:pt x="2" y="0"/>
                </a:lnTo>
                <a:lnTo>
                  <a:pt x="2" y="0"/>
                </a:lnTo>
                <a:lnTo>
                  <a:pt x="0" y="0"/>
                </a:lnTo>
                <a:lnTo>
                  <a:pt x="0" y="2"/>
                </a:lnTo>
                <a:lnTo>
                  <a:pt x="0" y="2"/>
                </a:lnTo>
                <a:lnTo>
                  <a:pt x="2" y="0"/>
                </a:lnTo>
                <a:lnTo>
                  <a:pt x="2" y="0"/>
                </a:lnTo>
                <a:lnTo>
                  <a:pt x="2" y="0"/>
                </a:lnTo>
                <a:lnTo>
                  <a:pt x="2" y="2"/>
                </a:lnTo>
                <a:lnTo>
                  <a:pt x="0" y="2"/>
                </a:lnTo>
                <a:lnTo>
                  <a:pt x="0" y="2"/>
                </a:lnTo>
                <a:lnTo>
                  <a:pt x="0" y="2"/>
                </a:lnTo>
                <a:lnTo>
                  <a:pt x="0" y="2"/>
                </a:lnTo>
                <a:lnTo>
                  <a:pt x="0" y="2"/>
                </a:lnTo>
                <a:lnTo>
                  <a:pt x="0" y="2"/>
                </a:lnTo>
                <a:lnTo>
                  <a:pt x="0" y="2"/>
                </a:lnTo>
                <a:lnTo>
                  <a:pt x="0" y="2"/>
                </a:lnTo>
                <a:lnTo>
                  <a:pt x="2" y="2"/>
                </a:lnTo>
                <a:lnTo>
                  <a:pt x="0" y="2"/>
                </a:lnTo>
                <a:lnTo>
                  <a:pt x="0" y="2"/>
                </a:lnTo>
                <a:lnTo>
                  <a:pt x="2" y="2"/>
                </a:lnTo>
                <a:lnTo>
                  <a:pt x="2" y="2"/>
                </a:lnTo>
                <a:lnTo>
                  <a:pt x="2"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0" name="Freeform 1134"/>
          <p:cNvSpPr>
            <a:spLocks/>
          </p:cNvSpPr>
          <p:nvPr userDrawn="1"/>
        </p:nvSpPr>
        <p:spPr bwMode="auto">
          <a:xfrm>
            <a:off x="703263" y="514350"/>
            <a:ext cx="3175" cy="6350"/>
          </a:xfrm>
          <a:custGeom>
            <a:avLst/>
            <a:gdLst/>
            <a:ahLst/>
            <a:cxnLst>
              <a:cxn ang="0">
                <a:pos x="2" y="4"/>
              </a:cxn>
              <a:cxn ang="0">
                <a:pos x="2" y="4"/>
              </a:cxn>
              <a:cxn ang="0">
                <a:pos x="2" y="4"/>
              </a:cxn>
              <a:cxn ang="0">
                <a:pos x="2" y="2"/>
              </a:cxn>
              <a:cxn ang="0">
                <a:pos x="2" y="0"/>
              </a:cxn>
              <a:cxn ang="0">
                <a:pos x="2" y="0"/>
              </a:cxn>
              <a:cxn ang="0">
                <a:pos x="2" y="0"/>
              </a:cxn>
              <a:cxn ang="0">
                <a:pos x="0" y="2"/>
              </a:cxn>
              <a:cxn ang="0">
                <a:pos x="2" y="4"/>
              </a:cxn>
              <a:cxn ang="0">
                <a:pos x="2" y="2"/>
              </a:cxn>
              <a:cxn ang="0">
                <a:pos x="2" y="2"/>
              </a:cxn>
              <a:cxn ang="0">
                <a:pos x="2" y="0"/>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0" y="2"/>
              </a:cxn>
              <a:cxn ang="0">
                <a:pos x="2" y="4"/>
              </a:cxn>
            </a:cxnLst>
            <a:rect l="0" t="0" r="r" b="b"/>
            <a:pathLst>
              <a:path w="2" h="4">
                <a:moveTo>
                  <a:pt x="2" y="4"/>
                </a:moveTo>
                <a:lnTo>
                  <a:pt x="2" y="4"/>
                </a:lnTo>
                <a:lnTo>
                  <a:pt x="2" y="4"/>
                </a:lnTo>
                <a:lnTo>
                  <a:pt x="2" y="2"/>
                </a:lnTo>
                <a:lnTo>
                  <a:pt x="2" y="0"/>
                </a:lnTo>
                <a:lnTo>
                  <a:pt x="2" y="0"/>
                </a:lnTo>
                <a:lnTo>
                  <a:pt x="2" y="0"/>
                </a:lnTo>
                <a:lnTo>
                  <a:pt x="0" y="2"/>
                </a:lnTo>
                <a:lnTo>
                  <a:pt x="2" y="4"/>
                </a:lnTo>
                <a:lnTo>
                  <a:pt x="2" y="2"/>
                </a:lnTo>
                <a:lnTo>
                  <a:pt x="2" y="2"/>
                </a:lnTo>
                <a:lnTo>
                  <a:pt x="2" y="0"/>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0" y="2"/>
                </a:lnTo>
                <a:lnTo>
                  <a:pt x="2" y="4"/>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1" name="Freeform 1141"/>
          <p:cNvSpPr>
            <a:spLocks/>
          </p:cNvSpPr>
          <p:nvPr userDrawn="1"/>
        </p:nvSpPr>
        <p:spPr bwMode="auto">
          <a:xfrm>
            <a:off x="706438" y="479425"/>
            <a:ext cx="1587" cy="6350"/>
          </a:xfrm>
          <a:custGeom>
            <a:avLst/>
            <a:gdLst/>
            <a:ahLst/>
            <a:cxnLst>
              <a:cxn ang="0">
                <a:pos x="0" y="4"/>
              </a:cxn>
              <a:cxn ang="0">
                <a:pos x="0" y="2"/>
              </a:cxn>
              <a:cxn ang="0">
                <a:pos x="0" y="0"/>
              </a:cxn>
              <a:cxn ang="0">
                <a:pos x="0" y="0"/>
              </a:cxn>
              <a:cxn ang="0">
                <a:pos x="0" y="2"/>
              </a:cxn>
              <a:cxn ang="0">
                <a:pos x="0" y="2"/>
              </a:cxn>
              <a:cxn ang="0">
                <a:pos x="0" y="4"/>
              </a:cxn>
              <a:cxn ang="0">
                <a:pos x="0" y="2"/>
              </a:cxn>
              <a:cxn ang="0">
                <a:pos x="0" y="2"/>
              </a:cxn>
              <a:cxn ang="0">
                <a:pos x="0" y="2"/>
              </a:cxn>
              <a:cxn ang="0">
                <a:pos x="0" y="2"/>
              </a:cxn>
              <a:cxn ang="0">
                <a:pos x="0" y="2"/>
              </a:cxn>
              <a:cxn ang="0">
                <a:pos x="0" y="2"/>
              </a:cxn>
              <a:cxn ang="0">
                <a:pos x="0" y="2"/>
              </a:cxn>
              <a:cxn ang="0">
                <a:pos x="0" y="4"/>
              </a:cxn>
            </a:cxnLst>
            <a:rect l="0" t="0" r="r" b="b"/>
            <a:pathLst>
              <a:path h="4">
                <a:moveTo>
                  <a:pt x="0" y="4"/>
                </a:moveTo>
                <a:lnTo>
                  <a:pt x="0" y="2"/>
                </a:lnTo>
                <a:lnTo>
                  <a:pt x="0" y="0"/>
                </a:lnTo>
                <a:lnTo>
                  <a:pt x="0" y="0"/>
                </a:lnTo>
                <a:lnTo>
                  <a:pt x="0" y="2"/>
                </a:lnTo>
                <a:lnTo>
                  <a:pt x="0" y="2"/>
                </a:lnTo>
                <a:lnTo>
                  <a:pt x="0" y="4"/>
                </a:lnTo>
                <a:lnTo>
                  <a:pt x="0" y="2"/>
                </a:lnTo>
                <a:lnTo>
                  <a:pt x="0" y="2"/>
                </a:lnTo>
                <a:lnTo>
                  <a:pt x="0" y="2"/>
                </a:lnTo>
                <a:lnTo>
                  <a:pt x="0" y="2"/>
                </a:lnTo>
                <a:lnTo>
                  <a:pt x="0" y="2"/>
                </a:lnTo>
                <a:lnTo>
                  <a:pt x="0" y="2"/>
                </a:lnTo>
                <a:lnTo>
                  <a:pt x="0" y="2"/>
                </a:lnTo>
                <a:lnTo>
                  <a:pt x="0" y="4"/>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2" name="Freeform 1148"/>
          <p:cNvSpPr>
            <a:spLocks/>
          </p:cNvSpPr>
          <p:nvPr userDrawn="1"/>
        </p:nvSpPr>
        <p:spPr bwMode="auto">
          <a:xfrm>
            <a:off x="693738" y="460375"/>
            <a:ext cx="3175" cy="3175"/>
          </a:xfrm>
          <a:custGeom>
            <a:avLst/>
            <a:gdLst/>
            <a:ahLst/>
            <a:cxnLst>
              <a:cxn ang="0">
                <a:pos x="2" y="2"/>
              </a:cxn>
              <a:cxn ang="0">
                <a:pos x="2" y="0"/>
              </a:cxn>
              <a:cxn ang="0">
                <a:pos x="2" y="0"/>
              </a:cxn>
              <a:cxn ang="0">
                <a:pos x="2" y="0"/>
              </a:cxn>
              <a:cxn ang="0">
                <a:pos x="2" y="0"/>
              </a:cxn>
              <a:cxn ang="0">
                <a:pos x="0" y="0"/>
              </a:cxn>
              <a:cxn ang="0">
                <a:pos x="0" y="0"/>
              </a:cxn>
              <a:cxn ang="0">
                <a:pos x="0" y="2"/>
              </a:cxn>
              <a:cxn ang="0">
                <a:pos x="0" y="2"/>
              </a:cxn>
              <a:cxn ang="0">
                <a:pos x="0" y="2"/>
              </a:cxn>
              <a:cxn ang="0">
                <a:pos x="2" y="2"/>
              </a:cxn>
              <a:cxn ang="0">
                <a:pos x="2" y="2"/>
              </a:cxn>
              <a:cxn ang="0">
                <a:pos x="2" y="0"/>
              </a:cxn>
              <a:cxn ang="0">
                <a:pos x="2" y="0"/>
              </a:cxn>
              <a:cxn ang="0">
                <a:pos x="2" y="0"/>
              </a:cxn>
              <a:cxn ang="0">
                <a:pos x="0" y="2"/>
              </a:cxn>
              <a:cxn ang="0">
                <a:pos x="2" y="2"/>
              </a:cxn>
              <a:cxn ang="0">
                <a:pos x="2" y="0"/>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Lst>
            <a:rect l="0" t="0" r="r" b="b"/>
            <a:pathLst>
              <a:path w="2" h="2">
                <a:moveTo>
                  <a:pt x="2" y="2"/>
                </a:moveTo>
                <a:lnTo>
                  <a:pt x="2" y="0"/>
                </a:lnTo>
                <a:lnTo>
                  <a:pt x="2" y="0"/>
                </a:lnTo>
                <a:lnTo>
                  <a:pt x="2" y="0"/>
                </a:lnTo>
                <a:lnTo>
                  <a:pt x="2" y="0"/>
                </a:lnTo>
                <a:lnTo>
                  <a:pt x="0" y="0"/>
                </a:lnTo>
                <a:lnTo>
                  <a:pt x="0" y="0"/>
                </a:lnTo>
                <a:lnTo>
                  <a:pt x="0" y="2"/>
                </a:lnTo>
                <a:lnTo>
                  <a:pt x="0" y="2"/>
                </a:lnTo>
                <a:lnTo>
                  <a:pt x="0" y="2"/>
                </a:lnTo>
                <a:lnTo>
                  <a:pt x="2" y="2"/>
                </a:lnTo>
                <a:lnTo>
                  <a:pt x="2" y="2"/>
                </a:lnTo>
                <a:lnTo>
                  <a:pt x="2" y="0"/>
                </a:lnTo>
                <a:lnTo>
                  <a:pt x="2" y="0"/>
                </a:lnTo>
                <a:lnTo>
                  <a:pt x="2" y="0"/>
                </a:lnTo>
                <a:lnTo>
                  <a:pt x="0" y="2"/>
                </a:lnTo>
                <a:lnTo>
                  <a:pt x="2" y="2"/>
                </a:lnTo>
                <a:lnTo>
                  <a:pt x="2" y="0"/>
                </a:lnTo>
                <a:lnTo>
                  <a:pt x="0" y="2"/>
                </a:lnTo>
                <a:lnTo>
                  <a:pt x="2" y="2"/>
                </a:lnTo>
                <a:lnTo>
                  <a:pt x="0" y="2"/>
                </a:lnTo>
                <a:lnTo>
                  <a:pt x="0" y="2"/>
                </a:lnTo>
                <a:lnTo>
                  <a:pt x="0" y="2"/>
                </a:lnTo>
                <a:lnTo>
                  <a:pt x="0" y="2"/>
                </a:lnTo>
                <a:lnTo>
                  <a:pt x="0" y="2"/>
                </a:lnTo>
                <a:lnTo>
                  <a:pt x="0" y="2"/>
                </a:lnTo>
                <a:lnTo>
                  <a:pt x="0" y="2"/>
                </a:lnTo>
                <a:lnTo>
                  <a:pt x="0" y="2"/>
                </a:lnTo>
                <a:lnTo>
                  <a:pt x="0" y="2"/>
                </a:lnTo>
                <a:lnTo>
                  <a:pt x="2" y="2"/>
                </a:lnTo>
                <a:lnTo>
                  <a:pt x="2"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3" name="Freeform 1150"/>
          <p:cNvSpPr>
            <a:spLocks/>
          </p:cNvSpPr>
          <p:nvPr userDrawn="1"/>
        </p:nvSpPr>
        <p:spPr bwMode="auto">
          <a:xfrm>
            <a:off x="684213" y="447675"/>
            <a:ext cx="1587" cy="3175"/>
          </a:xfrm>
          <a:custGeom>
            <a:avLst/>
            <a:gdLst/>
            <a:ahLst/>
            <a:cxnLst>
              <a:cxn ang="0">
                <a:pos x="0" y="2"/>
              </a:cxn>
              <a:cxn ang="0">
                <a:pos x="0" y="0"/>
              </a:cxn>
              <a:cxn ang="0">
                <a:pos x="0" y="2"/>
              </a:cxn>
            </a:cxnLst>
            <a:rect l="0" t="0" r="r" b="b"/>
            <a:pathLst>
              <a:path h="2">
                <a:moveTo>
                  <a:pt x="0" y="2"/>
                </a:moveTo>
                <a:lnTo>
                  <a:pt x="0" y="0"/>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4" name="Freeform 1152"/>
          <p:cNvSpPr>
            <a:spLocks/>
          </p:cNvSpPr>
          <p:nvPr userDrawn="1"/>
        </p:nvSpPr>
        <p:spPr bwMode="auto">
          <a:xfrm>
            <a:off x="684213" y="447675"/>
            <a:ext cx="3175" cy="3175"/>
          </a:xfrm>
          <a:custGeom>
            <a:avLst/>
            <a:gdLst/>
            <a:ahLst/>
            <a:cxnLst>
              <a:cxn ang="0">
                <a:pos x="2" y="0"/>
              </a:cxn>
              <a:cxn ang="0">
                <a:pos x="0" y="0"/>
              </a:cxn>
              <a:cxn ang="0">
                <a:pos x="0" y="0"/>
              </a:cxn>
              <a:cxn ang="0">
                <a:pos x="0" y="0"/>
              </a:cxn>
              <a:cxn ang="0">
                <a:pos x="0" y="2"/>
              </a:cxn>
              <a:cxn ang="0">
                <a:pos x="2" y="2"/>
              </a:cxn>
              <a:cxn ang="0">
                <a:pos x="2" y="0"/>
              </a:cxn>
              <a:cxn ang="0">
                <a:pos x="0" y="0"/>
              </a:cxn>
              <a:cxn ang="0">
                <a:pos x="0" y="0"/>
              </a:cxn>
              <a:cxn ang="0">
                <a:pos x="0" y="0"/>
              </a:cxn>
              <a:cxn ang="0">
                <a:pos x="0" y="2"/>
              </a:cxn>
              <a:cxn ang="0">
                <a:pos x="2" y="2"/>
              </a:cxn>
              <a:cxn ang="0">
                <a:pos x="2" y="0"/>
              </a:cxn>
            </a:cxnLst>
            <a:rect l="0" t="0" r="r" b="b"/>
            <a:pathLst>
              <a:path w="2" h="2">
                <a:moveTo>
                  <a:pt x="2" y="0"/>
                </a:moveTo>
                <a:lnTo>
                  <a:pt x="0" y="0"/>
                </a:lnTo>
                <a:lnTo>
                  <a:pt x="0" y="0"/>
                </a:lnTo>
                <a:lnTo>
                  <a:pt x="0" y="0"/>
                </a:lnTo>
                <a:lnTo>
                  <a:pt x="0" y="2"/>
                </a:lnTo>
                <a:lnTo>
                  <a:pt x="2" y="2"/>
                </a:lnTo>
                <a:lnTo>
                  <a:pt x="2" y="0"/>
                </a:lnTo>
                <a:lnTo>
                  <a:pt x="0" y="0"/>
                </a:lnTo>
                <a:lnTo>
                  <a:pt x="0" y="0"/>
                </a:lnTo>
                <a:lnTo>
                  <a:pt x="0" y="0"/>
                </a:lnTo>
                <a:lnTo>
                  <a:pt x="0" y="2"/>
                </a:lnTo>
                <a:lnTo>
                  <a:pt x="2" y="2"/>
                </a:lnTo>
                <a:lnTo>
                  <a:pt x="2"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5" name="Freeform 1154"/>
          <p:cNvSpPr>
            <a:spLocks/>
          </p:cNvSpPr>
          <p:nvPr userDrawn="1"/>
        </p:nvSpPr>
        <p:spPr bwMode="auto">
          <a:xfrm>
            <a:off x="665163" y="434975"/>
            <a:ext cx="3175" cy="1588"/>
          </a:xfrm>
          <a:custGeom>
            <a:avLst/>
            <a:gdLst/>
            <a:ahLst/>
            <a:cxnLst>
              <a:cxn ang="0">
                <a:pos x="2" y="0"/>
              </a:cxn>
              <a:cxn ang="0">
                <a:pos x="0" y="0"/>
              </a:cxn>
              <a:cxn ang="0">
                <a:pos x="2" y="0"/>
              </a:cxn>
            </a:cxnLst>
            <a:rect l="0" t="0" r="r" b="b"/>
            <a:pathLst>
              <a:path w="2">
                <a:moveTo>
                  <a:pt x="2" y="0"/>
                </a:moveTo>
                <a:lnTo>
                  <a:pt x="0" y="0"/>
                </a:lnTo>
                <a:lnTo>
                  <a:pt x="2"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6" name="Freeform 1156"/>
          <p:cNvSpPr>
            <a:spLocks/>
          </p:cNvSpPr>
          <p:nvPr userDrawn="1"/>
        </p:nvSpPr>
        <p:spPr bwMode="auto">
          <a:xfrm>
            <a:off x="665163" y="431800"/>
            <a:ext cx="3175" cy="3175"/>
          </a:xfrm>
          <a:custGeom>
            <a:avLst/>
            <a:gdLst/>
            <a:ahLst/>
            <a:cxnLst>
              <a:cxn ang="0">
                <a:pos x="2" y="2"/>
              </a:cxn>
              <a:cxn ang="0">
                <a:pos x="0" y="0"/>
              </a:cxn>
              <a:cxn ang="0">
                <a:pos x="0" y="0"/>
              </a:cxn>
              <a:cxn ang="0">
                <a:pos x="0" y="2"/>
              </a:cxn>
              <a:cxn ang="0">
                <a:pos x="2" y="2"/>
              </a:cxn>
              <a:cxn ang="0">
                <a:pos x="2" y="2"/>
              </a:cxn>
              <a:cxn ang="0">
                <a:pos x="2" y="2"/>
              </a:cxn>
              <a:cxn ang="0">
                <a:pos x="0" y="0"/>
              </a:cxn>
              <a:cxn ang="0">
                <a:pos x="0" y="0"/>
              </a:cxn>
              <a:cxn ang="0">
                <a:pos x="0" y="2"/>
              </a:cxn>
              <a:cxn ang="0">
                <a:pos x="2" y="2"/>
              </a:cxn>
              <a:cxn ang="0">
                <a:pos x="2" y="2"/>
              </a:cxn>
              <a:cxn ang="0">
                <a:pos x="2" y="2"/>
              </a:cxn>
            </a:cxnLst>
            <a:rect l="0" t="0" r="r" b="b"/>
            <a:pathLst>
              <a:path w="2" h="2">
                <a:moveTo>
                  <a:pt x="2" y="2"/>
                </a:moveTo>
                <a:lnTo>
                  <a:pt x="0" y="0"/>
                </a:lnTo>
                <a:lnTo>
                  <a:pt x="0" y="0"/>
                </a:lnTo>
                <a:lnTo>
                  <a:pt x="0" y="2"/>
                </a:lnTo>
                <a:lnTo>
                  <a:pt x="2" y="2"/>
                </a:lnTo>
                <a:lnTo>
                  <a:pt x="2" y="2"/>
                </a:lnTo>
                <a:lnTo>
                  <a:pt x="2" y="2"/>
                </a:lnTo>
                <a:lnTo>
                  <a:pt x="0" y="0"/>
                </a:lnTo>
                <a:lnTo>
                  <a:pt x="0" y="0"/>
                </a:lnTo>
                <a:lnTo>
                  <a:pt x="0" y="2"/>
                </a:lnTo>
                <a:lnTo>
                  <a:pt x="2" y="2"/>
                </a:lnTo>
                <a:lnTo>
                  <a:pt x="2" y="2"/>
                </a:lnTo>
                <a:lnTo>
                  <a:pt x="2"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7" name="Freeform 1163"/>
          <p:cNvSpPr>
            <a:spLocks/>
          </p:cNvSpPr>
          <p:nvPr userDrawn="1"/>
        </p:nvSpPr>
        <p:spPr bwMode="auto">
          <a:xfrm>
            <a:off x="611188" y="415925"/>
            <a:ext cx="6350" cy="3175"/>
          </a:xfrm>
          <a:custGeom>
            <a:avLst/>
            <a:gdLst/>
            <a:ahLst/>
            <a:cxnLst>
              <a:cxn ang="0">
                <a:pos x="2" y="2"/>
              </a:cxn>
              <a:cxn ang="0">
                <a:pos x="2" y="2"/>
              </a:cxn>
              <a:cxn ang="0">
                <a:pos x="4" y="2"/>
              </a:cxn>
              <a:cxn ang="0">
                <a:pos x="4" y="0"/>
              </a:cxn>
              <a:cxn ang="0">
                <a:pos x="4" y="0"/>
              </a:cxn>
              <a:cxn ang="0">
                <a:pos x="2" y="0"/>
              </a:cxn>
              <a:cxn ang="0">
                <a:pos x="2" y="0"/>
              </a:cxn>
              <a:cxn ang="0">
                <a:pos x="0" y="2"/>
              </a:cxn>
              <a:cxn ang="0">
                <a:pos x="2" y="2"/>
              </a:cxn>
              <a:cxn ang="0">
                <a:pos x="2" y="0"/>
              </a:cxn>
              <a:cxn ang="0">
                <a:pos x="4" y="2"/>
              </a:cxn>
              <a:cxn ang="0">
                <a:pos x="4" y="0"/>
              </a:cxn>
              <a:cxn ang="0">
                <a:pos x="4" y="0"/>
              </a:cxn>
              <a:cxn ang="0">
                <a:pos x="2" y="0"/>
              </a:cxn>
              <a:cxn ang="0">
                <a:pos x="2" y="0"/>
              </a:cxn>
              <a:cxn ang="0">
                <a:pos x="0" y="0"/>
              </a:cxn>
              <a:cxn ang="0">
                <a:pos x="2" y="2"/>
              </a:cxn>
            </a:cxnLst>
            <a:rect l="0" t="0" r="r" b="b"/>
            <a:pathLst>
              <a:path w="4" h="2">
                <a:moveTo>
                  <a:pt x="2" y="2"/>
                </a:moveTo>
                <a:lnTo>
                  <a:pt x="2" y="2"/>
                </a:lnTo>
                <a:lnTo>
                  <a:pt x="4" y="2"/>
                </a:lnTo>
                <a:lnTo>
                  <a:pt x="4" y="0"/>
                </a:lnTo>
                <a:lnTo>
                  <a:pt x="4" y="0"/>
                </a:lnTo>
                <a:lnTo>
                  <a:pt x="2" y="0"/>
                </a:lnTo>
                <a:lnTo>
                  <a:pt x="2" y="0"/>
                </a:lnTo>
                <a:lnTo>
                  <a:pt x="0" y="2"/>
                </a:lnTo>
                <a:lnTo>
                  <a:pt x="2" y="2"/>
                </a:lnTo>
                <a:lnTo>
                  <a:pt x="2" y="0"/>
                </a:lnTo>
                <a:lnTo>
                  <a:pt x="4" y="2"/>
                </a:lnTo>
                <a:lnTo>
                  <a:pt x="4" y="0"/>
                </a:lnTo>
                <a:lnTo>
                  <a:pt x="4" y="0"/>
                </a:lnTo>
                <a:lnTo>
                  <a:pt x="2" y="0"/>
                </a:lnTo>
                <a:lnTo>
                  <a:pt x="2" y="0"/>
                </a:lnTo>
                <a:lnTo>
                  <a:pt x="0" y="0"/>
                </a:lnTo>
                <a:lnTo>
                  <a:pt x="2"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8" name="Freeform 1172"/>
          <p:cNvSpPr>
            <a:spLocks/>
          </p:cNvSpPr>
          <p:nvPr userDrawn="1"/>
        </p:nvSpPr>
        <p:spPr bwMode="auto">
          <a:xfrm>
            <a:off x="582613" y="476250"/>
            <a:ext cx="3175" cy="3175"/>
          </a:xfrm>
          <a:custGeom>
            <a:avLst/>
            <a:gdLst/>
            <a:ahLst/>
            <a:cxnLst>
              <a:cxn ang="0">
                <a:pos x="0" y="2"/>
              </a:cxn>
              <a:cxn ang="0">
                <a:pos x="0" y="2"/>
              </a:cxn>
              <a:cxn ang="0">
                <a:pos x="2" y="2"/>
              </a:cxn>
              <a:cxn ang="0">
                <a:pos x="0" y="0"/>
              </a:cxn>
              <a:cxn ang="0">
                <a:pos x="0" y="0"/>
              </a:cxn>
              <a:cxn ang="0">
                <a:pos x="0" y="0"/>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Lst>
            <a:rect l="0" t="0" r="r" b="b"/>
            <a:pathLst>
              <a:path w="2" h="2">
                <a:moveTo>
                  <a:pt x="0" y="2"/>
                </a:moveTo>
                <a:lnTo>
                  <a:pt x="0" y="2"/>
                </a:lnTo>
                <a:lnTo>
                  <a:pt x="2" y="2"/>
                </a:lnTo>
                <a:lnTo>
                  <a:pt x="0" y="0"/>
                </a:lnTo>
                <a:lnTo>
                  <a:pt x="0" y="0"/>
                </a:lnTo>
                <a:lnTo>
                  <a:pt x="0" y="0"/>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79" name="Freeform 1177"/>
          <p:cNvSpPr>
            <a:spLocks/>
          </p:cNvSpPr>
          <p:nvPr userDrawn="1"/>
        </p:nvSpPr>
        <p:spPr bwMode="auto">
          <a:xfrm>
            <a:off x="557213" y="534988"/>
            <a:ext cx="3175" cy="3175"/>
          </a:xfrm>
          <a:custGeom>
            <a:avLst/>
            <a:gdLst/>
            <a:ahLst/>
            <a:cxnLst>
              <a:cxn ang="0">
                <a:pos x="0" y="2"/>
              </a:cxn>
              <a:cxn ang="0">
                <a:pos x="2" y="2"/>
              </a:cxn>
              <a:cxn ang="0">
                <a:pos x="2" y="2"/>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2"/>
              </a:cxn>
              <a:cxn ang="0">
                <a:pos x="2" y="0"/>
              </a:cxn>
              <a:cxn ang="0">
                <a:pos x="2" y="0"/>
              </a:cxn>
              <a:cxn ang="0">
                <a:pos x="0" y="0"/>
              </a:cxn>
              <a:cxn ang="0">
                <a:pos x="0" y="0"/>
              </a:cxn>
              <a:cxn ang="0">
                <a:pos x="0" y="2"/>
              </a:cxn>
            </a:cxnLst>
            <a:rect l="0" t="0" r="r" b="b"/>
            <a:pathLst>
              <a:path w="2" h="2">
                <a:moveTo>
                  <a:pt x="0" y="2"/>
                </a:moveTo>
                <a:lnTo>
                  <a:pt x="2" y="2"/>
                </a:lnTo>
                <a:lnTo>
                  <a:pt x="2" y="2"/>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lnTo>
                  <a:pt x="2" y="2"/>
                </a:lnTo>
                <a:lnTo>
                  <a:pt x="2" y="0"/>
                </a:lnTo>
                <a:lnTo>
                  <a:pt x="2" y="0"/>
                </a:lnTo>
                <a:lnTo>
                  <a:pt x="2" y="0"/>
                </a:lnTo>
                <a:lnTo>
                  <a:pt x="2" y="0"/>
                </a:lnTo>
                <a:lnTo>
                  <a:pt x="2" y="0"/>
                </a:lnTo>
                <a:lnTo>
                  <a:pt x="2" y="0"/>
                </a:lnTo>
                <a:lnTo>
                  <a:pt x="2" y="0"/>
                </a:lnTo>
                <a:lnTo>
                  <a:pt x="2" y="0"/>
                </a:lnTo>
                <a:lnTo>
                  <a:pt x="2" y="0"/>
                </a:lnTo>
                <a:lnTo>
                  <a:pt x="2" y="0"/>
                </a:lnTo>
                <a:lnTo>
                  <a:pt x="2" y="0"/>
                </a:lnTo>
                <a:lnTo>
                  <a:pt x="2" y="2"/>
                </a:lnTo>
                <a:lnTo>
                  <a:pt x="2" y="0"/>
                </a:lnTo>
                <a:lnTo>
                  <a:pt x="2" y="0"/>
                </a:lnTo>
                <a:lnTo>
                  <a:pt x="0" y="0"/>
                </a:lnTo>
                <a:lnTo>
                  <a:pt x="0" y="0"/>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0" name="Freeform 1180"/>
          <p:cNvSpPr>
            <a:spLocks/>
          </p:cNvSpPr>
          <p:nvPr userDrawn="1"/>
        </p:nvSpPr>
        <p:spPr bwMode="auto">
          <a:xfrm>
            <a:off x="560388" y="530225"/>
            <a:ext cx="3175" cy="4763"/>
          </a:xfrm>
          <a:custGeom>
            <a:avLst/>
            <a:gdLst/>
            <a:ahLst/>
            <a:cxnLst>
              <a:cxn ang="0">
                <a:pos x="0" y="3"/>
              </a:cxn>
              <a:cxn ang="0">
                <a:pos x="0" y="3"/>
              </a:cxn>
              <a:cxn ang="0">
                <a:pos x="2" y="3"/>
              </a:cxn>
              <a:cxn ang="0">
                <a:pos x="2" y="3"/>
              </a:cxn>
              <a:cxn ang="0">
                <a:pos x="0" y="0"/>
              </a:cxn>
              <a:cxn ang="0">
                <a:pos x="0" y="0"/>
              </a:cxn>
              <a:cxn ang="0">
                <a:pos x="0" y="0"/>
              </a:cxn>
              <a:cxn ang="0">
                <a:pos x="0" y="3"/>
              </a:cxn>
              <a:cxn ang="0">
                <a:pos x="0" y="3"/>
              </a:cxn>
              <a:cxn ang="0">
                <a:pos x="0" y="3"/>
              </a:cxn>
              <a:cxn ang="0">
                <a:pos x="0" y="3"/>
              </a:cxn>
              <a:cxn ang="0">
                <a:pos x="0" y="0"/>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Lst>
            <a:rect l="0" t="0" r="r" b="b"/>
            <a:pathLst>
              <a:path w="2" h="3">
                <a:moveTo>
                  <a:pt x="0" y="3"/>
                </a:moveTo>
                <a:lnTo>
                  <a:pt x="0" y="3"/>
                </a:lnTo>
                <a:lnTo>
                  <a:pt x="2" y="3"/>
                </a:lnTo>
                <a:lnTo>
                  <a:pt x="2" y="3"/>
                </a:lnTo>
                <a:lnTo>
                  <a:pt x="0" y="0"/>
                </a:lnTo>
                <a:lnTo>
                  <a:pt x="0" y="0"/>
                </a:lnTo>
                <a:lnTo>
                  <a:pt x="0" y="0"/>
                </a:lnTo>
                <a:lnTo>
                  <a:pt x="0" y="3"/>
                </a:lnTo>
                <a:lnTo>
                  <a:pt x="0" y="3"/>
                </a:lnTo>
                <a:lnTo>
                  <a:pt x="0" y="3"/>
                </a:lnTo>
                <a:lnTo>
                  <a:pt x="0" y="3"/>
                </a:lnTo>
                <a:lnTo>
                  <a:pt x="0" y="0"/>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1" name="Line 1187"/>
          <p:cNvSpPr>
            <a:spLocks noChangeShapeType="1"/>
          </p:cNvSpPr>
          <p:nvPr userDrawn="1"/>
        </p:nvSpPr>
        <p:spPr bwMode="auto">
          <a:xfrm>
            <a:off x="569913" y="520700"/>
            <a:ext cx="1587" cy="1588"/>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2" name="Line 1188"/>
          <p:cNvSpPr>
            <a:spLocks noChangeShapeType="1"/>
          </p:cNvSpPr>
          <p:nvPr userDrawn="1"/>
        </p:nvSpPr>
        <p:spPr bwMode="auto">
          <a:xfrm>
            <a:off x="569913" y="520700"/>
            <a:ext cx="1587" cy="1588"/>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3" name="Freeform 1208"/>
          <p:cNvSpPr>
            <a:spLocks/>
          </p:cNvSpPr>
          <p:nvPr userDrawn="1"/>
        </p:nvSpPr>
        <p:spPr bwMode="auto">
          <a:xfrm>
            <a:off x="595313" y="557213"/>
            <a:ext cx="1587" cy="1587"/>
          </a:xfrm>
          <a:custGeom>
            <a:avLst/>
            <a:gdLst/>
            <a:ahLst/>
            <a:cxnLst>
              <a:cxn ang="0">
                <a:pos x="0" y="0"/>
              </a:cxn>
              <a:cxn ang="0">
                <a:pos x="0" y="0"/>
              </a:cxn>
              <a:cxn ang="0">
                <a:pos x="0" y="0"/>
              </a:cxn>
            </a:cxnLst>
            <a:rect l="0" t="0" r="r" b="b"/>
            <a:pathLst>
              <a:path>
                <a:moveTo>
                  <a:pt x="0" y="0"/>
                </a:move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4" name="Freeform 1210"/>
          <p:cNvSpPr>
            <a:spLocks/>
          </p:cNvSpPr>
          <p:nvPr userDrawn="1"/>
        </p:nvSpPr>
        <p:spPr bwMode="auto">
          <a:xfrm>
            <a:off x="595313" y="557213"/>
            <a:ext cx="3175" cy="3175"/>
          </a:xfrm>
          <a:custGeom>
            <a:avLst/>
            <a:gdLst/>
            <a:ahLst/>
            <a:cxnLst>
              <a:cxn ang="0">
                <a:pos x="0" y="2"/>
              </a:cxn>
              <a:cxn ang="0">
                <a:pos x="0" y="2"/>
              </a:cxn>
              <a:cxn ang="0">
                <a:pos x="2" y="2"/>
              </a:cxn>
              <a:cxn ang="0">
                <a:pos x="2" y="0"/>
              </a:cxn>
              <a:cxn ang="0">
                <a:pos x="2" y="0"/>
              </a:cxn>
              <a:cxn ang="0">
                <a:pos x="0" y="0"/>
              </a:cxn>
              <a:cxn ang="0">
                <a:pos x="0" y="0"/>
              </a:cxn>
              <a:cxn ang="0">
                <a:pos x="0" y="0"/>
              </a:cxn>
              <a:cxn ang="0">
                <a:pos x="0" y="2"/>
              </a:cxn>
              <a:cxn ang="0">
                <a:pos x="0" y="2"/>
              </a:cxn>
              <a:cxn ang="0">
                <a:pos x="2" y="2"/>
              </a:cxn>
              <a:cxn ang="0">
                <a:pos x="2" y="0"/>
              </a:cxn>
              <a:cxn ang="0">
                <a:pos x="2" y="0"/>
              </a:cxn>
              <a:cxn ang="0">
                <a:pos x="0" y="0"/>
              </a:cxn>
              <a:cxn ang="0">
                <a:pos x="0" y="0"/>
              </a:cxn>
              <a:cxn ang="0">
                <a:pos x="0" y="0"/>
              </a:cxn>
              <a:cxn ang="0">
                <a:pos x="0" y="2"/>
              </a:cxn>
            </a:cxnLst>
            <a:rect l="0" t="0" r="r" b="b"/>
            <a:pathLst>
              <a:path w="2" h="2">
                <a:moveTo>
                  <a:pt x="0" y="2"/>
                </a:moveTo>
                <a:lnTo>
                  <a:pt x="0" y="2"/>
                </a:lnTo>
                <a:lnTo>
                  <a:pt x="2" y="2"/>
                </a:lnTo>
                <a:lnTo>
                  <a:pt x="2" y="0"/>
                </a:lnTo>
                <a:lnTo>
                  <a:pt x="2" y="0"/>
                </a:lnTo>
                <a:lnTo>
                  <a:pt x="0" y="0"/>
                </a:lnTo>
                <a:lnTo>
                  <a:pt x="0" y="0"/>
                </a:lnTo>
                <a:lnTo>
                  <a:pt x="0" y="0"/>
                </a:lnTo>
                <a:lnTo>
                  <a:pt x="0" y="2"/>
                </a:lnTo>
                <a:lnTo>
                  <a:pt x="0" y="2"/>
                </a:lnTo>
                <a:lnTo>
                  <a:pt x="2" y="2"/>
                </a:lnTo>
                <a:lnTo>
                  <a:pt x="2" y="0"/>
                </a:lnTo>
                <a:lnTo>
                  <a:pt x="2" y="0"/>
                </a:lnTo>
                <a:lnTo>
                  <a:pt x="0" y="0"/>
                </a:lnTo>
                <a:lnTo>
                  <a:pt x="0" y="0"/>
                </a:lnTo>
                <a:lnTo>
                  <a:pt x="0" y="0"/>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5" name="Freeform 1214"/>
          <p:cNvSpPr>
            <a:spLocks/>
          </p:cNvSpPr>
          <p:nvPr userDrawn="1"/>
        </p:nvSpPr>
        <p:spPr bwMode="auto">
          <a:xfrm>
            <a:off x="595313" y="557213"/>
            <a:ext cx="3175" cy="3175"/>
          </a:xfrm>
          <a:custGeom>
            <a:avLst/>
            <a:gdLst/>
            <a:ahLst/>
            <a:cxnLst>
              <a:cxn ang="0">
                <a:pos x="0" y="2"/>
              </a:cxn>
              <a:cxn ang="0">
                <a:pos x="2" y="2"/>
              </a:cxn>
              <a:cxn ang="0">
                <a:pos x="0" y="0"/>
              </a:cxn>
              <a:cxn ang="0">
                <a:pos x="0" y="2"/>
              </a:cxn>
              <a:cxn ang="0">
                <a:pos x="0" y="2"/>
              </a:cxn>
            </a:cxnLst>
            <a:rect l="0" t="0" r="r" b="b"/>
            <a:pathLst>
              <a:path w="2" h="2">
                <a:moveTo>
                  <a:pt x="0" y="2"/>
                </a:moveTo>
                <a:lnTo>
                  <a:pt x="2" y="2"/>
                </a:lnTo>
                <a:lnTo>
                  <a:pt x="0" y="0"/>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6" name="Rectangle 1215"/>
          <p:cNvSpPr>
            <a:spLocks noChangeArrowheads="1"/>
          </p:cNvSpPr>
          <p:nvPr userDrawn="1"/>
        </p:nvSpPr>
        <p:spPr bwMode="auto">
          <a:xfrm>
            <a:off x="595313" y="627063"/>
            <a:ext cx="1587" cy="1587"/>
          </a:xfrm>
          <a:prstGeom prst="rect">
            <a:avLst/>
          </a:prstGeom>
          <a:solidFill>
            <a:srgbClr val="000000"/>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7" name="Freeform 1217"/>
          <p:cNvSpPr>
            <a:spLocks/>
          </p:cNvSpPr>
          <p:nvPr userDrawn="1"/>
        </p:nvSpPr>
        <p:spPr bwMode="auto">
          <a:xfrm>
            <a:off x="595313" y="627063"/>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8" name="Freeform 1219"/>
          <p:cNvSpPr>
            <a:spLocks/>
          </p:cNvSpPr>
          <p:nvPr userDrawn="1"/>
        </p:nvSpPr>
        <p:spPr bwMode="auto">
          <a:xfrm>
            <a:off x="731838" y="541338"/>
            <a:ext cx="1587" cy="1587"/>
          </a:xfrm>
          <a:custGeom>
            <a:avLst/>
            <a:gdLst/>
            <a:ahLst/>
            <a:cxnLst>
              <a:cxn ang="0">
                <a:pos x="0" y="0"/>
              </a:cxn>
              <a:cxn ang="0">
                <a:pos x="0" y="0"/>
              </a:cxn>
              <a:cxn ang="0">
                <a:pos x="0" y="0"/>
              </a:cxn>
            </a:cxnLst>
            <a:rect l="0" t="0" r="r" b="b"/>
            <a:pathLst>
              <a:path>
                <a:moveTo>
                  <a:pt x="0" y="0"/>
                </a:move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89" name="Freeform 1221"/>
          <p:cNvSpPr>
            <a:spLocks/>
          </p:cNvSpPr>
          <p:nvPr userDrawn="1"/>
        </p:nvSpPr>
        <p:spPr bwMode="auto">
          <a:xfrm>
            <a:off x="731838" y="541338"/>
            <a:ext cx="3175" cy="3175"/>
          </a:xfrm>
          <a:custGeom>
            <a:avLst/>
            <a:gdLst/>
            <a:ahLst/>
            <a:cxnLst>
              <a:cxn ang="0">
                <a:pos x="2" y="0"/>
              </a:cxn>
              <a:cxn ang="0">
                <a:pos x="2" y="0"/>
              </a:cxn>
              <a:cxn ang="0">
                <a:pos x="2" y="0"/>
              </a:cxn>
              <a:cxn ang="0">
                <a:pos x="0" y="0"/>
              </a:cxn>
              <a:cxn ang="0">
                <a:pos x="0" y="0"/>
              </a:cxn>
              <a:cxn ang="0">
                <a:pos x="0" y="2"/>
              </a:cxn>
              <a:cxn ang="0">
                <a:pos x="2" y="0"/>
              </a:cxn>
              <a:cxn ang="0">
                <a:pos x="2" y="0"/>
              </a:cxn>
              <a:cxn ang="0">
                <a:pos x="2" y="0"/>
              </a:cxn>
              <a:cxn ang="0">
                <a:pos x="0" y="0"/>
              </a:cxn>
              <a:cxn ang="0">
                <a:pos x="0" y="0"/>
              </a:cxn>
              <a:cxn ang="0">
                <a:pos x="0" y="2"/>
              </a:cxn>
              <a:cxn ang="0">
                <a:pos x="2" y="0"/>
              </a:cxn>
            </a:cxnLst>
            <a:rect l="0" t="0" r="r" b="b"/>
            <a:pathLst>
              <a:path w="2" h="2">
                <a:moveTo>
                  <a:pt x="2" y="0"/>
                </a:moveTo>
                <a:lnTo>
                  <a:pt x="2" y="0"/>
                </a:lnTo>
                <a:lnTo>
                  <a:pt x="2" y="0"/>
                </a:lnTo>
                <a:lnTo>
                  <a:pt x="0" y="0"/>
                </a:lnTo>
                <a:lnTo>
                  <a:pt x="0" y="0"/>
                </a:lnTo>
                <a:lnTo>
                  <a:pt x="0" y="2"/>
                </a:lnTo>
                <a:lnTo>
                  <a:pt x="2" y="0"/>
                </a:lnTo>
                <a:lnTo>
                  <a:pt x="2" y="0"/>
                </a:lnTo>
                <a:lnTo>
                  <a:pt x="2" y="0"/>
                </a:lnTo>
                <a:lnTo>
                  <a:pt x="0" y="0"/>
                </a:lnTo>
                <a:lnTo>
                  <a:pt x="0" y="0"/>
                </a:lnTo>
                <a:lnTo>
                  <a:pt x="0" y="2"/>
                </a:lnTo>
                <a:lnTo>
                  <a:pt x="2"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0" name="Freeform 1234"/>
          <p:cNvSpPr>
            <a:spLocks/>
          </p:cNvSpPr>
          <p:nvPr userDrawn="1"/>
        </p:nvSpPr>
        <p:spPr bwMode="auto">
          <a:xfrm>
            <a:off x="722313" y="550863"/>
            <a:ext cx="3175" cy="1587"/>
          </a:xfrm>
          <a:custGeom>
            <a:avLst/>
            <a:gdLst/>
            <a:ahLst/>
            <a:cxnLst>
              <a:cxn ang="0">
                <a:pos x="0" y="0"/>
              </a:cxn>
              <a:cxn ang="0">
                <a:pos x="0" y="0"/>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w="2">
                <a:moveTo>
                  <a:pt x="0" y="0"/>
                </a:moveTo>
                <a:lnTo>
                  <a:pt x="0" y="0"/>
                </a:lnTo>
                <a:lnTo>
                  <a:pt x="2" y="0"/>
                </a:lnTo>
                <a:lnTo>
                  <a:pt x="2" y="0"/>
                </a:lnTo>
                <a:lnTo>
                  <a:pt x="2" y="0"/>
                </a:lnTo>
                <a:lnTo>
                  <a:pt x="2" y="0"/>
                </a:lnTo>
                <a:lnTo>
                  <a:pt x="0" y="0"/>
                </a:lnTo>
                <a:lnTo>
                  <a:pt x="0" y="0"/>
                </a:lnTo>
                <a:lnTo>
                  <a:pt x="0" y="0"/>
                </a:lnTo>
                <a:lnTo>
                  <a:pt x="0" y="0"/>
                </a:lnTo>
                <a:lnTo>
                  <a:pt x="0" y="0"/>
                </a:lnTo>
                <a:lnTo>
                  <a:pt x="0" y="0"/>
                </a:lnTo>
                <a:lnTo>
                  <a:pt x="2" y="0"/>
                </a:lnTo>
                <a:lnTo>
                  <a:pt x="2" y="0"/>
                </a:lnTo>
                <a:lnTo>
                  <a:pt x="2" y="0"/>
                </a:lnTo>
                <a:lnTo>
                  <a:pt x="0" y="0"/>
                </a:lnTo>
                <a:lnTo>
                  <a:pt x="0"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1" name="Line 1237"/>
          <p:cNvSpPr>
            <a:spLocks noChangeShapeType="1"/>
          </p:cNvSpPr>
          <p:nvPr userDrawn="1"/>
        </p:nvSpPr>
        <p:spPr bwMode="auto">
          <a:xfrm>
            <a:off x="728663" y="544513"/>
            <a:ext cx="1587" cy="1587"/>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2" name="Line 1238"/>
          <p:cNvSpPr>
            <a:spLocks noChangeShapeType="1"/>
          </p:cNvSpPr>
          <p:nvPr userDrawn="1"/>
        </p:nvSpPr>
        <p:spPr bwMode="auto">
          <a:xfrm>
            <a:off x="728663" y="544513"/>
            <a:ext cx="1587" cy="1587"/>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3" name="Freeform 1240"/>
          <p:cNvSpPr>
            <a:spLocks/>
          </p:cNvSpPr>
          <p:nvPr userDrawn="1"/>
        </p:nvSpPr>
        <p:spPr bwMode="auto">
          <a:xfrm>
            <a:off x="728663" y="541338"/>
            <a:ext cx="1587" cy="3175"/>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4" name="Freeform 1243"/>
          <p:cNvSpPr>
            <a:spLocks/>
          </p:cNvSpPr>
          <p:nvPr userDrawn="1"/>
        </p:nvSpPr>
        <p:spPr bwMode="auto">
          <a:xfrm>
            <a:off x="728663" y="538163"/>
            <a:ext cx="3175" cy="3175"/>
          </a:xfrm>
          <a:custGeom>
            <a:avLst/>
            <a:gdLst/>
            <a:ahLst/>
            <a:cxnLst>
              <a:cxn ang="0">
                <a:pos x="2" y="2"/>
              </a:cxn>
              <a:cxn ang="0">
                <a:pos x="2" y="2"/>
              </a:cxn>
              <a:cxn ang="0">
                <a:pos x="2" y="2"/>
              </a:cxn>
              <a:cxn ang="0">
                <a:pos x="2" y="2"/>
              </a:cxn>
              <a:cxn ang="0">
                <a:pos x="0" y="2"/>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0" y="0"/>
              </a:cxn>
              <a:cxn ang="0">
                <a:pos x="0" y="2"/>
              </a:cxn>
              <a:cxn ang="0">
                <a:pos x="0" y="2"/>
              </a:cxn>
              <a:cxn ang="0">
                <a:pos x="0" y="2"/>
              </a:cxn>
              <a:cxn ang="0">
                <a:pos x="2" y="2"/>
              </a:cxn>
            </a:cxnLst>
            <a:rect l="0" t="0" r="r" b="b"/>
            <a:pathLst>
              <a:path w="2" h="2">
                <a:moveTo>
                  <a:pt x="2" y="2"/>
                </a:moveTo>
                <a:lnTo>
                  <a:pt x="2" y="2"/>
                </a:lnTo>
                <a:lnTo>
                  <a:pt x="2" y="2"/>
                </a:lnTo>
                <a:lnTo>
                  <a:pt x="2" y="2"/>
                </a:lnTo>
                <a:lnTo>
                  <a:pt x="0" y="2"/>
                </a:lnTo>
                <a:lnTo>
                  <a:pt x="0"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0" y="0"/>
                </a:lnTo>
                <a:lnTo>
                  <a:pt x="0" y="2"/>
                </a:lnTo>
                <a:lnTo>
                  <a:pt x="0" y="2"/>
                </a:lnTo>
                <a:lnTo>
                  <a:pt x="0" y="2"/>
                </a:lnTo>
                <a:lnTo>
                  <a:pt x="2"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5" name="Freeform 1246"/>
          <p:cNvSpPr>
            <a:spLocks/>
          </p:cNvSpPr>
          <p:nvPr userDrawn="1"/>
        </p:nvSpPr>
        <p:spPr bwMode="auto">
          <a:xfrm>
            <a:off x="725488" y="547688"/>
            <a:ext cx="3175" cy="3175"/>
          </a:xfrm>
          <a:custGeom>
            <a:avLst/>
            <a:gdLst/>
            <a:ahLst/>
            <a:cxnLst>
              <a:cxn ang="0">
                <a:pos x="0" y="2"/>
              </a:cxn>
              <a:cxn ang="0">
                <a:pos x="0" y="2"/>
              </a:cxn>
              <a:cxn ang="0">
                <a:pos x="2" y="0"/>
              </a:cxn>
              <a:cxn ang="0">
                <a:pos x="2" y="0"/>
              </a:cxn>
              <a:cxn ang="0">
                <a:pos x="0" y="0"/>
              </a:cxn>
              <a:cxn ang="0">
                <a:pos x="0" y="0"/>
              </a:cxn>
              <a:cxn ang="0">
                <a:pos x="0" y="2"/>
              </a:cxn>
              <a:cxn ang="0">
                <a:pos x="0" y="2"/>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2" y="0"/>
                </a:lnTo>
                <a:lnTo>
                  <a:pt x="2" y="0"/>
                </a:lnTo>
                <a:lnTo>
                  <a:pt x="0" y="0"/>
                </a:lnTo>
                <a:lnTo>
                  <a:pt x="0" y="0"/>
                </a:lnTo>
                <a:lnTo>
                  <a:pt x="0" y="2"/>
                </a:lnTo>
                <a:lnTo>
                  <a:pt x="0" y="2"/>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6" name="Freeform 1250"/>
          <p:cNvSpPr>
            <a:spLocks/>
          </p:cNvSpPr>
          <p:nvPr userDrawn="1"/>
        </p:nvSpPr>
        <p:spPr bwMode="auto">
          <a:xfrm>
            <a:off x="731838" y="530225"/>
            <a:ext cx="3175" cy="1588"/>
          </a:xfrm>
          <a:custGeom>
            <a:avLst/>
            <a:gdLst/>
            <a:ahLst/>
            <a:cxnLst>
              <a:cxn ang="0">
                <a:pos x="2" y="0"/>
              </a:cxn>
              <a:cxn ang="0">
                <a:pos x="0" y="0"/>
              </a:cxn>
              <a:cxn ang="0">
                <a:pos x="2" y="0"/>
              </a:cxn>
            </a:cxnLst>
            <a:rect l="0" t="0" r="r" b="b"/>
            <a:pathLst>
              <a:path w="2">
                <a:moveTo>
                  <a:pt x="2" y="0"/>
                </a:moveTo>
                <a:lnTo>
                  <a:pt x="0" y="0"/>
                </a:lnTo>
                <a:lnTo>
                  <a:pt x="2"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7" name="Freeform 1252"/>
          <p:cNvSpPr>
            <a:spLocks/>
          </p:cNvSpPr>
          <p:nvPr userDrawn="1"/>
        </p:nvSpPr>
        <p:spPr bwMode="auto">
          <a:xfrm>
            <a:off x="731838" y="527050"/>
            <a:ext cx="3175" cy="7938"/>
          </a:xfrm>
          <a:custGeom>
            <a:avLst/>
            <a:gdLst/>
            <a:ahLst/>
            <a:cxnLst>
              <a:cxn ang="0">
                <a:pos x="2" y="2"/>
              </a:cxn>
              <a:cxn ang="0">
                <a:pos x="2" y="2"/>
              </a:cxn>
              <a:cxn ang="0">
                <a:pos x="0" y="0"/>
              </a:cxn>
              <a:cxn ang="0">
                <a:pos x="0" y="2"/>
              </a:cxn>
              <a:cxn ang="0">
                <a:pos x="0" y="2"/>
              </a:cxn>
              <a:cxn ang="0">
                <a:pos x="2" y="5"/>
              </a:cxn>
              <a:cxn ang="0">
                <a:pos x="2" y="2"/>
              </a:cxn>
              <a:cxn ang="0">
                <a:pos x="2" y="2"/>
              </a:cxn>
              <a:cxn ang="0">
                <a:pos x="0" y="0"/>
              </a:cxn>
              <a:cxn ang="0">
                <a:pos x="0" y="2"/>
              </a:cxn>
              <a:cxn ang="0">
                <a:pos x="0" y="2"/>
              </a:cxn>
              <a:cxn ang="0">
                <a:pos x="2" y="5"/>
              </a:cxn>
              <a:cxn ang="0">
                <a:pos x="2" y="2"/>
              </a:cxn>
            </a:cxnLst>
            <a:rect l="0" t="0" r="r" b="b"/>
            <a:pathLst>
              <a:path w="2" h="5">
                <a:moveTo>
                  <a:pt x="2" y="2"/>
                </a:moveTo>
                <a:lnTo>
                  <a:pt x="2" y="2"/>
                </a:lnTo>
                <a:lnTo>
                  <a:pt x="0" y="0"/>
                </a:lnTo>
                <a:lnTo>
                  <a:pt x="0" y="2"/>
                </a:lnTo>
                <a:lnTo>
                  <a:pt x="0" y="2"/>
                </a:lnTo>
                <a:lnTo>
                  <a:pt x="2" y="5"/>
                </a:lnTo>
                <a:lnTo>
                  <a:pt x="2" y="2"/>
                </a:lnTo>
                <a:lnTo>
                  <a:pt x="2" y="2"/>
                </a:lnTo>
                <a:lnTo>
                  <a:pt x="0" y="0"/>
                </a:lnTo>
                <a:lnTo>
                  <a:pt x="0" y="2"/>
                </a:lnTo>
                <a:lnTo>
                  <a:pt x="0" y="2"/>
                </a:lnTo>
                <a:lnTo>
                  <a:pt x="2" y="5"/>
                </a:lnTo>
                <a:lnTo>
                  <a:pt x="2"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8" name="Freeform 1255"/>
          <p:cNvSpPr>
            <a:spLocks/>
          </p:cNvSpPr>
          <p:nvPr userDrawn="1"/>
        </p:nvSpPr>
        <p:spPr bwMode="auto">
          <a:xfrm>
            <a:off x="712788" y="550863"/>
            <a:ext cx="3175" cy="1587"/>
          </a:xfrm>
          <a:custGeom>
            <a:avLst/>
            <a:gdLst/>
            <a:ahLst/>
            <a:cxnLst>
              <a:cxn ang="0">
                <a:pos x="0" y="0"/>
              </a:cxn>
              <a:cxn ang="0">
                <a:pos x="2" y="0"/>
              </a:cxn>
              <a:cxn ang="0">
                <a:pos x="2" y="0"/>
              </a:cxn>
              <a:cxn ang="0">
                <a:pos x="2" y="0"/>
              </a:cxn>
              <a:cxn ang="0">
                <a:pos x="2"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2"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299" name="Rectangle 1256"/>
          <p:cNvSpPr>
            <a:spLocks noChangeArrowheads="1"/>
          </p:cNvSpPr>
          <p:nvPr userDrawn="1"/>
        </p:nvSpPr>
        <p:spPr bwMode="auto">
          <a:xfrm>
            <a:off x="722313" y="550863"/>
            <a:ext cx="1587" cy="1587"/>
          </a:xfrm>
          <a:prstGeom prst="rect">
            <a:avLst/>
          </a:prstGeom>
          <a:solidFill>
            <a:srgbClr val="FFFFFF"/>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0" name="Freeform 1258"/>
          <p:cNvSpPr>
            <a:spLocks/>
          </p:cNvSpPr>
          <p:nvPr userDrawn="1"/>
        </p:nvSpPr>
        <p:spPr bwMode="auto">
          <a:xfrm>
            <a:off x="722313" y="550863"/>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1" name="Freeform 1266"/>
          <p:cNvSpPr>
            <a:spLocks/>
          </p:cNvSpPr>
          <p:nvPr userDrawn="1"/>
        </p:nvSpPr>
        <p:spPr bwMode="auto">
          <a:xfrm>
            <a:off x="728663" y="534988"/>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2" name="Freeform 1269"/>
          <p:cNvSpPr>
            <a:spLocks/>
          </p:cNvSpPr>
          <p:nvPr userDrawn="1"/>
        </p:nvSpPr>
        <p:spPr bwMode="auto">
          <a:xfrm>
            <a:off x="728663" y="530225"/>
            <a:ext cx="3175" cy="4763"/>
          </a:xfrm>
          <a:custGeom>
            <a:avLst/>
            <a:gdLst/>
            <a:ahLst/>
            <a:cxnLst>
              <a:cxn ang="0">
                <a:pos x="0" y="3"/>
              </a:cxn>
              <a:cxn ang="0">
                <a:pos x="2" y="0"/>
              </a:cxn>
              <a:cxn ang="0">
                <a:pos x="2" y="0"/>
              </a:cxn>
              <a:cxn ang="0">
                <a:pos x="2" y="0"/>
              </a:cxn>
              <a:cxn ang="0">
                <a:pos x="2" y="0"/>
              </a:cxn>
              <a:cxn ang="0">
                <a:pos x="0" y="0"/>
              </a:cxn>
              <a:cxn ang="0">
                <a:pos x="0" y="0"/>
              </a:cxn>
              <a:cxn ang="0">
                <a:pos x="0" y="3"/>
              </a:cxn>
              <a:cxn ang="0">
                <a:pos x="0" y="3"/>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3"/>
              </a:cxn>
              <a:cxn ang="0">
                <a:pos x="0" y="3"/>
              </a:cxn>
            </a:cxnLst>
            <a:rect l="0" t="0" r="r" b="b"/>
            <a:pathLst>
              <a:path w="2" h="3">
                <a:moveTo>
                  <a:pt x="0" y="3"/>
                </a:moveTo>
                <a:lnTo>
                  <a:pt x="2" y="0"/>
                </a:lnTo>
                <a:lnTo>
                  <a:pt x="2" y="0"/>
                </a:lnTo>
                <a:lnTo>
                  <a:pt x="2" y="0"/>
                </a:lnTo>
                <a:lnTo>
                  <a:pt x="2" y="0"/>
                </a:lnTo>
                <a:lnTo>
                  <a:pt x="0" y="0"/>
                </a:lnTo>
                <a:lnTo>
                  <a:pt x="0" y="0"/>
                </a:lnTo>
                <a:lnTo>
                  <a:pt x="0" y="3"/>
                </a:lnTo>
                <a:lnTo>
                  <a:pt x="0" y="3"/>
                </a:lnTo>
                <a:lnTo>
                  <a:pt x="2" y="0"/>
                </a:lnTo>
                <a:lnTo>
                  <a:pt x="2" y="0"/>
                </a:lnTo>
                <a:lnTo>
                  <a:pt x="0" y="0"/>
                </a:lnTo>
                <a:lnTo>
                  <a:pt x="0" y="0"/>
                </a:lnTo>
                <a:lnTo>
                  <a:pt x="0" y="0"/>
                </a:lnTo>
                <a:lnTo>
                  <a:pt x="0" y="0"/>
                </a:lnTo>
                <a:lnTo>
                  <a:pt x="0" y="0"/>
                </a:lnTo>
                <a:lnTo>
                  <a:pt x="0" y="0"/>
                </a:lnTo>
                <a:lnTo>
                  <a:pt x="0" y="0"/>
                </a:lnTo>
                <a:lnTo>
                  <a:pt x="0" y="0"/>
                </a:lnTo>
                <a:lnTo>
                  <a:pt x="0" y="3"/>
                </a:lnTo>
                <a:lnTo>
                  <a:pt x="0" y="3"/>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3" name="Line 1270"/>
          <p:cNvSpPr>
            <a:spLocks noChangeShapeType="1"/>
          </p:cNvSpPr>
          <p:nvPr userDrawn="1"/>
        </p:nvSpPr>
        <p:spPr bwMode="auto">
          <a:xfrm>
            <a:off x="728663" y="530225"/>
            <a:ext cx="1587" cy="1588"/>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4" name="Line 1271"/>
          <p:cNvSpPr>
            <a:spLocks noChangeShapeType="1"/>
          </p:cNvSpPr>
          <p:nvPr userDrawn="1"/>
        </p:nvSpPr>
        <p:spPr bwMode="auto">
          <a:xfrm>
            <a:off x="728663" y="530225"/>
            <a:ext cx="1587" cy="1588"/>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5" name="Rectangle 1272"/>
          <p:cNvSpPr>
            <a:spLocks noChangeArrowheads="1"/>
          </p:cNvSpPr>
          <p:nvPr userDrawn="1"/>
        </p:nvSpPr>
        <p:spPr bwMode="auto">
          <a:xfrm>
            <a:off x="728663" y="530225"/>
            <a:ext cx="1587" cy="1588"/>
          </a:xfrm>
          <a:prstGeom prst="rect">
            <a:avLst/>
          </a:prstGeom>
          <a:solidFill>
            <a:srgbClr val="FFFFFF"/>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6" name="Rectangle 1273"/>
          <p:cNvSpPr>
            <a:spLocks noChangeArrowheads="1"/>
          </p:cNvSpPr>
          <p:nvPr userDrawn="1"/>
        </p:nvSpPr>
        <p:spPr bwMode="auto">
          <a:xfrm>
            <a:off x="728663" y="530225"/>
            <a:ext cx="1587" cy="1588"/>
          </a:xfrm>
          <a:prstGeom prst="rect">
            <a:avLst/>
          </a:prstGeom>
          <a:no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7" name="Line 1274"/>
          <p:cNvSpPr>
            <a:spLocks noChangeShapeType="1"/>
          </p:cNvSpPr>
          <p:nvPr userDrawn="1"/>
        </p:nvSpPr>
        <p:spPr bwMode="auto">
          <a:xfrm>
            <a:off x="728663" y="527050"/>
            <a:ext cx="1587" cy="1588"/>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8" name="Line 1275"/>
          <p:cNvSpPr>
            <a:spLocks noChangeShapeType="1"/>
          </p:cNvSpPr>
          <p:nvPr userDrawn="1"/>
        </p:nvSpPr>
        <p:spPr bwMode="auto">
          <a:xfrm>
            <a:off x="728663" y="527050"/>
            <a:ext cx="1587" cy="1588"/>
          </a:xfrm>
          <a:prstGeom prst="line">
            <a:avLst/>
          </a:pr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9" name="Freeform 1277"/>
          <p:cNvSpPr>
            <a:spLocks/>
          </p:cNvSpPr>
          <p:nvPr userDrawn="1"/>
        </p:nvSpPr>
        <p:spPr bwMode="auto">
          <a:xfrm>
            <a:off x="728663" y="523875"/>
            <a:ext cx="1587" cy="3175"/>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0" name="Freeform 1287"/>
          <p:cNvSpPr>
            <a:spLocks/>
          </p:cNvSpPr>
          <p:nvPr userDrawn="1"/>
        </p:nvSpPr>
        <p:spPr bwMode="auto">
          <a:xfrm>
            <a:off x="719138" y="514350"/>
            <a:ext cx="3175" cy="3175"/>
          </a:xfrm>
          <a:custGeom>
            <a:avLst/>
            <a:gdLst/>
            <a:ahLst/>
            <a:cxnLst>
              <a:cxn ang="0">
                <a:pos x="0" y="0"/>
              </a:cxn>
              <a:cxn ang="0">
                <a:pos x="0" y="2"/>
              </a:cxn>
              <a:cxn ang="0">
                <a:pos x="2" y="2"/>
              </a:cxn>
              <a:cxn ang="0">
                <a:pos x="2" y="2"/>
              </a:cxn>
              <a:cxn ang="0">
                <a:pos x="2" y="2"/>
              </a:cxn>
              <a:cxn ang="0">
                <a:pos x="2" y="0"/>
              </a:cxn>
              <a:cxn ang="0">
                <a:pos x="0" y="0"/>
              </a:cxn>
              <a:cxn ang="0">
                <a:pos x="0" y="0"/>
              </a:cxn>
              <a:cxn ang="0">
                <a:pos x="0" y="2"/>
              </a:cxn>
              <a:cxn ang="0">
                <a:pos x="0" y="2"/>
              </a:cxn>
              <a:cxn ang="0">
                <a:pos x="0" y="2"/>
              </a:cxn>
              <a:cxn ang="0">
                <a:pos x="0" y="2"/>
              </a:cxn>
              <a:cxn ang="0">
                <a:pos x="2" y="2"/>
              </a:cxn>
              <a:cxn ang="0">
                <a:pos x="2" y="2"/>
              </a:cxn>
              <a:cxn ang="0">
                <a:pos x="0" y="0"/>
              </a:cxn>
              <a:cxn ang="0">
                <a:pos x="0" y="0"/>
              </a:cxn>
              <a:cxn ang="0">
                <a:pos x="0" y="0"/>
              </a:cxn>
            </a:cxnLst>
            <a:rect l="0" t="0" r="r" b="b"/>
            <a:pathLst>
              <a:path w="2" h="2">
                <a:moveTo>
                  <a:pt x="0" y="0"/>
                </a:moveTo>
                <a:lnTo>
                  <a:pt x="0" y="2"/>
                </a:lnTo>
                <a:lnTo>
                  <a:pt x="2" y="2"/>
                </a:lnTo>
                <a:lnTo>
                  <a:pt x="2" y="2"/>
                </a:lnTo>
                <a:lnTo>
                  <a:pt x="2" y="2"/>
                </a:lnTo>
                <a:lnTo>
                  <a:pt x="2" y="0"/>
                </a:lnTo>
                <a:lnTo>
                  <a:pt x="0" y="0"/>
                </a:lnTo>
                <a:lnTo>
                  <a:pt x="0" y="0"/>
                </a:lnTo>
                <a:lnTo>
                  <a:pt x="0" y="2"/>
                </a:lnTo>
                <a:lnTo>
                  <a:pt x="0" y="2"/>
                </a:lnTo>
                <a:lnTo>
                  <a:pt x="0" y="2"/>
                </a:lnTo>
                <a:lnTo>
                  <a:pt x="0" y="2"/>
                </a:lnTo>
                <a:lnTo>
                  <a:pt x="2" y="2"/>
                </a:lnTo>
                <a:lnTo>
                  <a:pt x="2" y="2"/>
                </a:lnTo>
                <a:lnTo>
                  <a:pt x="0" y="0"/>
                </a:lnTo>
                <a:lnTo>
                  <a:pt x="0" y="0"/>
                </a:lnTo>
                <a:lnTo>
                  <a:pt x="0" y="0"/>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1" name="Freeform 1290"/>
          <p:cNvSpPr>
            <a:spLocks/>
          </p:cNvSpPr>
          <p:nvPr userDrawn="1"/>
        </p:nvSpPr>
        <p:spPr bwMode="auto">
          <a:xfrm>
            <a:off x="719138" y="517525"/>
            <a:ext cx="3175" cy="3175"/>
          </a:xfrm>
          <a:custGeom>
            <a:avLst/>
            <a:gdLst/>
            <a:ahLst/>
            <a:cxnLst>
              <a:cxn ang="0">
                <a:pos x="0" y="2"/>
              </a:cxn>
              <a:cxn ang="0">
                <a:pos x="0" y="2"/>
              </a:cxn>
              <a:cxn ang="0">
                <a:pos x="2" y="2"/>
              </a:cxn>
              <a:cxn ang="0">
                <a:pos x="2" y="2"/>
              </a:cxn>
              <a:cxn ang="0">
                <a:pos x="2" y="2"/>
              </a:cxn>
              <a:cxn ang="0">
                <a:pos x="2" y="0"/>
              </a:cxn>
              <a:cxn ang="0">
                <a:pos x="0" y="0"/>
              </a:cxn>
              <a:cxn ang="0">
                <a:pos x="0" y="0"/>
              </a:cxn>
              <a:cxn ang="0">
                <a:pos x="0" y="0"/>
              </a:cxn>
              <a:cxn ang="0">
                <a:pos x="0" y="0"/>
              </a:cxn>
              <a:cxn ang="0">
                <a:pos x="2" y="0"/>
              </a:cxn>
              <a:cxn ang="0">
                <a:pos x="0" y="0"/>
              </a:cxn>
              <a:cxn ang="0">
                <a:pos x="0" y="0"/>
              </a:cxn>
              <a:cxn ang="0">
                <a:pos x="0" y="0"/>
              </a:cxn>
              <a:cxn ang="0">
                <a:pos x="0" y="0"/>
              </a:cxn>
              <a:cxn ang="0">
                <a:pos x="0" y="2"/>
              </a:cxn>
              <a:cxn ang="0">
                <a:pos x="0" y="2"/>
              </a:cxn>
              <a:cxn ang="0">
                <a:pos x="0" y="2"/>
              </a:cxn>
              <a:cxn ang="0">
                <a:pos x="0" y="0"/>
              </a:cxn>
              <a:cxn ang="0">
                <a:pos x="0" y="0"/>
              </a:cxn>
              <a:cxn ang="0">
                <a:pos x="0" y="0"/>
              </a:cxn>
              <a:cxn ang="0">
                <a:pos x="0" y="0"/>
              </a:cxn>
              <a:cxn ang="0">
                <a:pos x="0" y="0"/>
              </a:cxn>
              <a:cxn ang="0">
                <a:pos x="0" y="0"/>
              </a:cxn>
              <a:cxn ang="0">
                <a:pos x="0" y="2"/>
              </a:cxn>
              <a:cxn ang="0">
                <a:pos x="2" y="2"/>
              </a:cxn>
              <a:cxn ang="0">
                <a:pos x="2" y="0"/>
              </a:cxn>
              <a:cxn ang="0">
                <a:pos x="2" y="0"/>
              </a:cxn>
              <a:cxn ang="0">
                <a:pos x="0" y="0"/>
              </a:cxn>
              <a:cxn ang="0">
                <a:pos x="0" y="0"/>
              </a:cxn>
              <a:cxn ang="0">
                <a:pos x="0" y="2"/>
              </a:cxn>
              <a:cxn ang="0">
                <a:pos x="0" y="2"/>
              </a:cxn>
              <a:cxn ang="0">
                <a:pos x="2" y="2"/>
              </a:cxn>
              <a:cxn ang="0">
                <a:pos x="2" y="2"/>
              </a:cxn>
              <a:cxn ang="0">
                <a:pos x="0" y="2"/>
              </a:cxn>
              <a:cxn ang="0">
                <a:pos x="0" y="2"/>
              </a:cxn>
              <a:cxn ang="0">
                <a:pos x="0" y="2"/>
              </a:cxn>
            </a:cxnLst>
            <a:rect l="0" t="0" r="r" b="b"/>
            <a:pathLst>
              <a:path w="2" h="2">
                <a:moveTo>
                  <a:pt x="0" y="2"/>
                </a:moveTo>
                <a:lnTo>
                  <a:pt x="0" y="2"/>
                </a:lnTo>
                <a:lnTo>
                  <a:pt x="2" y="2"/>
                </a:lnTo>
                <a:lnTo>
                  <a:pt x="2" y="2"/>
                </a:lnTo>
                <a:lnTo>
                  <a:pt x="2" y="2"/>
                </a:lnTo>
                <a:lnTo>
                  <a:pt x="2" y="0"/>
                </a:lnTo>
                <a:lnTo>
                  <a:pt x="0" y="0"/>
                </a:lnTo>
                <a:lnTo>
                  <a:pt x="0" y="0"/>
                </a:lnTo>
                <a:lnTo>
                  <a:pt x="0" y="0"/>
                </a:lnTo>
                <a:lnTo>
                  <a:pt x="0" y="0"/>
                </a:lnTo>
                <a:lnTo>
                  <a:pt x="2" y="0"/>
                </a:lnTo>
                <a:lnTo>
                  <a:pt x="0" y="0"/>
                </a:lnTo>
                <a:lnTo>
                  <a:pt x="0" y="0"/>
                </a:lnTo>
                <a:lnTo>
                  <a:pt x="0" y="0"/>
                </a:lnTo>
                <a:lnTo>
                  <a:pt x="0" y="0"/>
                </a:lnTo>
                <a:lnTo>
                  <a:pt x="0" y="2"/>
                </a:lnTo>
                <a:lnTo>
                  <a:pt x="0" y="2"/>
                </a:lnTo>
                <a:lnTo>
                  <a:pt x="0" y="2"/>
                </a:lnTo>
                <a:lnTo>
                  <a:pt x="0" y="0"/>
                </a:lnTo>
                <a:lnTo>
                  <a:pt x="0" y="0"/>
                </a:lnTo>
                <a:lnTo>
                  <a:pt x="0" y="0"/>
                </a:lnTo>
                <a:lnTo>
                  <a:pt x="0" y="0"/>
                </a:lnTo>
                <a:lnTo>
                  <a:pt x="0" y="0"/>
                </a:lnTo>
                <a:lnTo>
                  <a:pt x="0" y="0"/>
                </a:lnTo>
                <a:lnTo>
                  <a:pt x="0" y="2"/>
                </a:lnTo>
                <a:lnTo>
                  <a:pt x="2" y="2"/>
                </a:lnTo>
                <a:lnTo>
                  <a:pt x="2" y="0"/>
                </a:lnTo>
                <a:lnTo>
                  <a:pt x="2" y="0"/>
                </a:lnTo>
                <a:lnTo>
                  <a:pt x="0" y="0"/>
                </a:lnTo>
                <a:lnTo>
                  <a:pt x="0" y="0"/>
                </a:lnTo>
                <a:lnTo>
                  <a:pt x="0" y="2"/>
                </a:lnTo>
                <a:lnTo>
                  <a:pt x="0" y="2"/>
                </a:lnTo>
                <a:lnTo>
                  <a:pt x="2" y="2"/>
                </a:lnTo>
                <a:lnTo>
                  <a:pt x="2" y="2"/>
                </a:lnTo>
                <a:lnTo>
                  <a:pt x="0" y="2"/>
                </a:lnTo>
                <a:lnTo>
                  <a:pt x="0" y="2"/>
                </a:lnTo>
                <a:lnTo>
                  <a:pt x="0" y="2"/>
                </a:lnTo>
              </a:path>
            </a:pathLst>
          </a:custGeom>
          <a:noFill/>
          <a:ln w="9525">
            <a:noFill/>
            <a:round/>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2" name="Rectangle 1335"/>
          <p:cNvSpPr>
            <a:spLocks noChangeArrowheads="1"/>
          </p:cNvSpPr>
          <p:nvPr userDrawn="1"/>
        </p:nvSpPr>
        <p:spPr bwMode="auto">
          <a:xfrm>
            <a:off x="468313" y="508000"/>
            <a:ext cx="1587" cy="1588"/>
          </a:xfrm>
          <a:prstGeom prst="rect">
            <a:avLst/>
          </a:prstGeom>
          <a:solidFill>
            <a:srgbClr val="000000"/>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3" name="Rectangle 1336"/>
          <p:cNvSpPr>
            <a:spLocks noChangeArrowheads="1"/>
          </p:cNvSpPr>
          <p:nvPr userDrawn="1"/>
        </p:nvSpPr>
        <p:spPr bwMode="auto">
          <a:xfrm>
            <a:off x="474663" y="495300"/>
            <a:ext cx="1587" cy="1588"/>
          </a:xfrm>
          <a:prstGeom prst="rect">
            <a:avLst/>
          </a:prstGeom>
          <a:solidFill>
            <a:srgbClr val="000000"/>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4" name="Rectangle 1337"/>
          <p:cNvSpPr>
            <a:spLocks noChangeArrowheads="1"/>
          </p:cNvSpPr>
          <p:nvPr userDrawn="1"/>
        </p:nvSpPr>
        <p:spPr bwMode="auto">
          <a:xfrm>
            <a:off x="474663" y="495300"/>
            <a:ext cx="1587" cy="1588"/>
          </a:xfrm>
          <a:prstGeom prst="rect">
            <a:avLst/>
          </a:prstGeom>
          <a:solidFill>
            <a:srgbClr val="000000"/>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5" name="Rectangle 1340"/>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6" name="Rectangle 1341"/>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7" name="Rectangle 1342"/>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8" name="Rectangle 1343"/>
          <p:cNvSpPr>
            <a:spLocks noChangeArrowheads="1"/>
          </p:cNvSpPr>
          <p:nvPr userDrawn="1"/>
        </p:nvSpPr>
        <p:spPr bwMode="auto">
          <a:xfrm>
            <a:off x="468313" y="508000"/>
            <a:ext cx="1587" cy="1588"/>
          </a:xfrm>
          <a:prstGeom prst="rect">
            <a:avLst/>
          </a:prstGeom>
          <a:solidFill>
            <a:srgbClr val="000000"/>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19" name="Rectangle 1344"/>
          <p:cNvSpPr>
            <a:spLocks noChangeArrowheads="1"/>
          </p:cNvSpPr>
          <p:nvPr userDrawn="1"/>
        </p:nvSpPr>
        <p:spPr bwMode="auto">
          <a:xfrm>
            <a:off x="465138" y="485775"/>
            <a:ext cx="1587" cy="3175"/>
          </a:xfrm>
          <a:prstGeom prst="rect">
            <a:avLst/>
          </a:prstGeom>
          <a:solidFill>
            <a:srgbClr val="FFFFFF"/>
          </a:solidFill>
          <a:ln w="9525">
            <a:noFill/>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75" name="Rectangle 1027"/>
          <p:cNvSpPr>
            <a:spLocks noGrp="1" noChangeArrowheads="1"/>
          </p:cNvSpPr>
          <p:nvPr>
            <p:ph type="subTitle" idx="1"/>
          </p:nvPr>
        </p:nvSpPr>
        <p:spPr>
          <a:xfrm>
            <a:off x="4953000" y="4953000"/>
            <a:ext cx="4191000" cy="228600"/>
          </a:xfrm>
        </p:spPr>
        <p:txBody>
          <a:bodyPr/>
          <a:lstStyle>
            <a:lvl1pPr marL="0" indent="0">
              <a:buFontTx/>
              <a:buNone/>
              <a:defRPr sz="900">
                <a:solidFill>
                  <a:srgbClr val="215477"/>
                </a:solidFill>
              </a:defRPr>
            </a:lvl1pPr>
          </a:lstStyle>
          <a:p>
            <a:r>
              <a:rPr lang="en-US"/>
              <a:t>Potential strategic partnership</a:t>
            </a:r>
          </a:p>
        </p:txBody>
      </p:sp>
      <p:sp>
        <p:nvSpPr>
          <p:cNvPr id="320" name="Rectangle 1028"/>
          <p:cNvSpPr>
            <a:spLocks noGrp="1" noChangeArrowheads="1"/>
          </p:cNvSpPr>
          <p:nvPr>
            <p:ph type="dt" sz="half" idx="10"/>
          </p:nvPr>
        </p:nvSpPr>
        <p:spPr>
          <a:xfrm>
            <a:off x="685800" y="6248400"/>
            <a:ext cx="1905000" cy="457200"/>
          </a:xfrm>
        </p:spPr>
        <p:txBody>
          <a:bodyPr/>
          <a:lstStyle>
            <a:lvl1pPr algn="l">
              <a:defRPr/>
            </a:lvl1pPr>
          </a:lstStyle>
          <a:p>
            <a:pPr>
              <a:defRPr/>
            </a:pPr>
            <a:endParaRPr lang="en-US"/>
          </a:p>
        </p:txBody>
      </p:sp>
      <p:sp>
        <p:nvSpPr>
          <p:cNvPr id="321" name="Rectangle 102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322" name="Rectangle 1030"/>
          <p:cNvSpPr>
            <a:spLocks noGrp="1" noChangeArrowheads="1"/>
          </p:cNvSpPr>
          <p:nvPr>
            <p:ph type="sldNum" sz="quarter" idx="12"/>
          </p:nvPr>
        </p:nvSpPr>
        <p:spPr>
          <a:xfrm>
            <a:off x="6553200" y="6248400"/>
            <a:ext cx="1905000" cy="457200"/>
          </a:xfrm>
        </p:spPr>
        <p:txBody>
          <a:bodyPr/>
          <a:lstStyle>
            <a:lvl1pPr algn="r">
              <a:defRPr sz="1400" b="0">
                <a:solidFill>
                  <a:prstClr val="black"/>
                </a:solidFill>
                <a:latin typeface="Times New Roman" pitchFamily="18" charset="0"/>
              </a:defRPr>
            </a:lvl1pPr>
          </a:lstStyle>
          <a:p>
            <a:pPr>
              <a:defRPr/>
            </a:pPr>
            <a:fld id="{56C3DD30-4CD7-46D7-9824-9107378FBACF}" type="slidenum">
              <a:rPr lang="en-US"/>
              <a:pPr>
                <a:defRPr/>
              </a:pPr>
              <a:t>‹#›</a:t>
            </a:fld>
            <a:endParaRPr lang="en-US"/>
          </a:p>
        </p:txBody>
      </p:sp>
    </p:spTree>
    <p:extLst>
      <p:ext uri="{BB962C8B-B14F-4D97-AF65-F5344CB8AC3E}">
        <p14:creationId xmlns:p14="http://schemas.microsoft.com/office/powerpoint/2010/main" val="3891810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6135" y="389758"/>
            <a:ext cx="7772400" cy="563562"/>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196975"/>
            <a:ext cx="7772400" cy="48990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3629025" y="6324600"/>
            <a:ext cx="1884363" cy="279400"/>
          </a:xfrm>
        </p:spPr>
        <p:txBody>
          <a:bodyPr/>
          <a:lstStyle>
            <a:lvl1pPr>
              <a:defRPr dirty="0" smtClean="0"/>
            </a:lvl1pPr>
          </a:lstStyle>
          <a:p>
            <a:pPr>
              <a:defRPr/>
            </a:pPr>
            <a:r>
              <a:rPr lang="en-US"/>
              <a:t>Slide</a:t>
            </a:r>
          </a:p>
        </p:txBody>
      </p:sp>
    </p:spTree>
    <p:extLst>
      <p:ext uri="{BB962C8B-B14F-4D97-AF65-F5344CB8AC3E}">
        <p14:creationId xmlns:p14="http://schemas.microsoft.com/office/powerpoint/2010/main" val="1274058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a:t>
            </a:r>
          </a:p>
        </p:txBody>
      </p:sp>
    </p:spTree>
    <p:extLst>
      <p:ext uri="{BB962C8B-B14F-4D97-AF65-F5344CB8AC3E}">
        <p14:creationId xmlns:p14="http://schemas.microsoft.com/office/powerpoint/2010/main" val="3392259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05465" y="384153"/>
            <a:ext cx="7772400" cy="5635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969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a:t>
            </a:r>
          </a:p>
        </p:txBody>
      </p:sp>
    </p:spTree>
    <p:extLst>
      <p:ext uri="{BB962C8B-B14F-4D97-AF65-F5344CB8AC3E}">
        <p14:creationId xmlns:p14="http://schemas.microsoft.com/office/powerpoint/2010/main" val="177397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7830"/>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9099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3075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9099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3075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a:t>
            </a:r>
          </a:p>
        </p:txBody>
      </p:sp>
    </p:spTree>
    <p:extLst>
      <p:ext uri="{BB962C8B-B14F-4D97-AF65-F5344CB8AC3E}">
        <p14:creationId xmlns:p14="http://schemas.microsoft.com/office/powerpoint/2010/main" val="1945325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a:t>
            </a:r>
          </a:p>
        </p:txBody>
      </p:sp>
    </p:spTree>
    <p:extLst>
      <p:ext uri="{BB962C8B-B14F-4D97-AF65-F5344CB8AC3E}">
        <p14:creationId xmlns:p14="http://schemas.microsoft.com/office/powerpoint/2010/main" val="342883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a:t>
            </a:r>
          </a:p>
        </p:txBody>
      </p:sp>
    </p:spTree>
    <p:extLst>
      <p:ext uri="{BB962C8B-B14F-4D97-AF65-F5344CB8AC3E}">
        <p14:creationId xmlns:p14="http://schemas.microsoft.com/office/powerpoint/2010/main" val="2705614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a:t>
            </a:r>
          </a:p>
        </p:txBody>
      </p:sp>
    </p:spTree>
    <p:extLst>
      <p:ext uri="{BB962C8B-B14F-4D97-AF65-F5344CB8AC3E}">
        <p14:creationId xmlns:p14="http://schemas.microsoft.com/office/powerpoint/2010/main" val="1815234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32" name="Rectangle 108"/>
          <p:cNvSpPr>
            <a:spLocks noChangeArrowheads="1"/>
          </p:cNvSpPr>
          <p:nvPr/>
        </p:nvSpPr>
        <p:spPr bwMode="auto">
          <a:xfrm>
            <a:off x="0" y="6145213"/>
            <a:ext cx="9144000" cy="712787"/>
          </a:xfrm>
          <a:prstGeom prst="rect">
            <a:avLst/>
          </a:prstGeom>
          <a:solidFill>
            <a:srgbClr val="014C6D"/>
          </a:solidFill>
          <a:ln w="9525">
            <a:noFill/>
            <a:miter lim="800000"/>
            <a:headEnd/>
            <a:tailEnd/>
          </a:ln>
          <a:effectLst/>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1133" name="Rectangle 109"/>
          <p:cNvSpPr>
            <a:spLocks noChangeArrowheads="1"/>
          </p:cNvSpPr>
          <p:nvPr/>
        </p:nvSpPr>
        <p:spPr bwMode="auto">
          <a:xfrm flipH="1">
            <a:off x="0" y="0"/>
            <a:ext cx="9144000" cy="200025"/>
          </a:xfrm>
          <a:prstGeom prst="rect">
            <a:avLst/>
          </a:prstGeom>
          <a:solidFill>
            <a:srgbClr val="00783C"/>
          </a:solidFill>
          <a:ln w="9525">
            <a:noFill/>
            <a:miter lim="800000"/>
            <a:headEnd/>
            <a:tailEnd/>
          </a:ln>
          <a:effectLst/>
        </p:spPr>
        <p:txBody>
          <a:bodyPr wrap="none" anchor="ctr"/>
          <a:lstStyle/>
          <a:p>
            <a:pPr fontAlgn="auto">
              <a:spcBef>
                <a:spcPts val="0"/>
              </a:spcBef>
              <a:spcAft>
                <a:spcPts val="0"/>
              </a:spcAft>
              <a:defRPr/>
            </a:pPr>
            <a:endParaRPr lang="en-US">
              <a:solidFill>
                <a:prstClr val="black"/>
              </a:solidFill>
              <a:latin typeface="Trebuchet MS"/>
              <a:cs typeface="Arial" pitchFamily="34" charset="0"/>
            </a:endParaRPr>
          </a:p>
        </p:txBody>
      </p:sp>
      <p:grpSp>
        <p:nvGrpSpPr>
          <p:cNvPr id="3077" name="Group 114"/>
          <p:cNvGrpSpPr>
            <a:grpSpLocks/>
          </p:cNvGrpSpPr>
          <p:nvPr/>
        </p:nvGrpSpPr>
        <p:grpSpPr bwMode="auto">
          <a:xfrm flipH="1">
            <a:off x="8175625" y="6142038"/>
            <a:ext cx="968375" cy="714375"/>
            <a:chOff x="0" y="2744"/>
            <a:chExt cx="1740" cy="1576"/>
          </a:xfrm>
        </p:grpSpPr>
        <p:sp>
          <p:nvSpPr>
            <p:cNvPr id="1139" name="Freeform 115"/>
            <p:cNvSpPr>
              <a:spLocks/>
            </p:cNvSpPr>
            <p:nvPr userDrawn="1"/>
          </p:nvSpPr>
          <p:spPr bwMode="auto">
            <a:xfrm>
              <a:off x="648" y="2744"/>
              <a:ext cx="1092" cy="1576"/>
            </a:xfrm>
            <a:custGeom>
              <a:avLst/>
              <a:gdLst/>
              <a:ahLst/>
              <a:cxnLst>
                <a:cxn ang="0">
                  <a:pos x="0" y="0"/>
                </a:cxn>
                <a:cxn ang="0">
                  <a:pos x="181" y="176"/>
                </a:cxn>
              </a:cxnLst>
              <a:rect l="0" t="0" r="r" b="b"/>
              <a:pathLst>
                <a:path w="181" h="176">
                  <a:moveTo>
                    <a:pt x="0" y="0"/>
                  </a:moveTo>
                  <a:cubicBezTo>
                    <a:pt x="81" y="32"/>
                    <a:pt x="147" y="96"/>
                    <a:pt x="181" y="176"/>
                  </a:cubicBezTo>
                </a:path>
              </a:pathLst>
            </a:custGeom>
            <a:noFill/>
            <a:ln w="19050" cap="flat" cmpd="sng">
              <a:solidFill>
                <a:schemeClr val="bg1"/>
              </a:solidFill>
              <a:prstDash val="solid"/>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1140" name="Freeform 116"/>
            <p:cNvSpPr>
              <a:spLocks noEditPoints="1"/>
            </p:cNvSpPr>
            <p:nvPr userDrawn="1"/>
          </p:nvSpPr>
          <p:spPr bwMode="auto">
            <a:xfrm>
              <a:off x="0" y="2744"/>
              <a:ext cx="1401" cy="1576"/>
            </a:xfrm>
            <a:custGeom>
              <a:avLst/>
              <a:gdLst/>
              <a:ahLst/>
              <a:cxnLst>
                <a:cxn ang="0">
                  <a:pos x="0" y="12"/>
                </a:cxn>
                <a:cxn ang="0">
                  <a:pos x="213" y="176"/>
                </a:cxn>
                <a:cxn ang="0">
                  <a:pos x="168" y="0"/>
                </a:cxn>
                <a:cxn ang="0">
                  <a:pos x="254" y="175"/>
                </a:cxn>
              </a:cxnLst>
              <a:rect l="0" t="0" r="r" b="b"/>
              <a:pathLst>
                <a:path w="254" h="176">
                  <a:moveTo>
                    <a:pt x="0" y="12"/>
                  </a:moveTo>
                  <a:cubicBezTo>
                    <a:pt x="94" y="31"/>
                    <a:pt x="172" y="93"/>
                    <a:pt x="213" y="176"/>
                  </a:cubicBezTo>
                  <a:moveTo>
                    <a:pt x="168" y="0"/>
                  </a:moveTo>
                  <a:cubicBezTo>
                    <a:pt x="210" y="50"/>
                    <a:pt x="240" y="110"/>
                    <a:pt x="254" y="175"/>
                  </a:cubicBezTo>
                </a:path>
              </a:pathLst>
            </a:custGeom>
            <a:noFill/>
            <a:ln w="19050" cap="flat" cmpd="sng">
              <a:solidFill>
                <a:schemeClr val="bg1"/>
              </a:solidFill>
              <a:prstDash val="solid"/>
              <a:miter lim="800000"/>
              <a:headEnd/>
              <a:tailEnd/>
            </a:ln>
          </p:spPr>
          <p:txBody>
            <a:bodyPr/>
            <a:lstStyle/>
            <a:p>
              <a:pPr fontAlgn="auto">
                <a:spcBef>
                  <a:spcPts val="0"/>
                </a:spcBef>
                <a:spcAft>
                  <a:spcPts val="0"/>
                </a:spcAft>
                <a:defRPr/>
              </a:pPr>
              <a:endParaRPr lang="en-US">
                <a:solidFill>
                  <a:prstClr val="black"/>
                </a:solidFill>
                <a:latin typeface="Trebuchet MS"/>
                <a:cs typeface="Arial" pitchFamily="34" charset="0"/>
              </a:endParaRPr>
            </a:p>
          </p:txBody>
        </p:sp>
      </p:grpSp>
      <p:sp>
        <p:nvSpPr>
          <p:cNvPr id="1105" name="Rectangle 81"/>
          <p:cNvSpPr>
            <a:spLocks noChangeArrowheads="1"/>
          </p:cNvSpPr>
          <p:nvPr/>
        </p:nvSpPr>
        <p:spPr bwMode="auto">
          <a:xfrm flipH="1">
            <a:off x="0" y="0"/>
            <a:ext cx="9144000" cy="200025"/>
          </a:xfrm>
          <a:prstGeom prst="rect">
            <a:avLst/>
          </a:prstGeom>
          <a:solidFill>
            <a:srgbClr val="00783C"/>
          </a:solidFill>
          <a:ln w="9525">
            <a:noFill/>
            <a:miter lim="800000"/>
            <a:headEnd/>
            <a:tailEnd/>
          </a:ln>
          <a:effectLst/>
        </p:spPr>
        <p:txBody>
          <a:bodyPr wrap="none" anchor="ctr"/>
          <a:lstStyle/>
          <a:p>
            <a:pPr fontAlgn="auto">
              <a:spcBef>
                <a:spcPts val="0"/>
              </a:spcBef>
              <a:spcAft>
                <a:spcPts val="0"/>
              </a:spcAft>
              <a:defRPr/>
            </a:pPr>
            <a:endParaRPr lang="en-US">
              <a:solidFill>
                <a:prstClr val="black"/>
              </a:solidFill>
              <a:latin typeface="Trebuchet MS"/>
              <a:cs typeface="Arial" pitchFamily="34" charset="0"/>
            </a:endParaRPr>
          </a:p>
        </p:txBody>
      </p:sp>
      <p:sp>
        <p:nvSpPr>
          <p:cNvPr id="3079" name="Rectangle 2"/>
          <p:cNvSpPr>
            <a:spLocks noGrp="1" noChangeArrowheads="1"/>
          </p:cNvSpPr>
          <p:nvPr>
            <p:ph type="title"/>
          </p:nvPr>
        </p:nvSpPr>
        <p:spPr bwMode="auto">
          <a:xfrm>
            <a:off x="685800" y="381000"/>
            <a:ext cx="7772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80" name="Rectangle 3"/>
          <p:cNvSpPr>
            <a:spLocks noGrp="1" noChangeArrowheads="1"/>
          </p:cNvSpPr>
          <p:nvPr>
            <p:ph type="body" idx="1"/>
          </p:nvPr>
        </p:nvSpPr>
        <p:spPr bwMode="auto">
          <a:xfrm>
            <a:off x="685800" y="1219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2573338"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ct val="0"/>
              </a:spcBef>
              <a:spcAft>
                <a:spcPts val="0"/>
              </a:spcAft>
              <a:buFontTx/>
              <a:buNone/>
              <a:defRPr sz="1400">
                <a:solidFill>
                  <a:prstClr val="black"/>
                </a:solidFill>
                <a:latin typeface="Times New Roman" pitchFamily="18" charset="0"/>
                <a:cs typeface="+mn-cs"/>
              </a:defRPr>
            </a:lvl1pPr>
          </a:lstStyle>
          <a:p>
            <a:pPr>
              <a:defRPr/>
            </a:pPr>
            <a:endParaRPr lang="en-US"/>
          </a:p>
        </p:txBody>
      </p:sp>
      <p:sp>
        <p:nvSpPr>
          <p:cNvPr id="3" name="Rectangle 5"/>
          <p:cNvSpPr>
            <a:spLocks noGrp="1" noChangeArrowheads="1"/>
          </p:cNvSpPr>
          <p:nvPr>
            <p:ph type="ftr" sz="quarter" idx="3"/>
          </p:nvPr>
        </p:nvSpPr>
        <p:spPr bwMode="auto">
          <a:xfrm>
            <a:off x="4875213" y="6400800"/>
            <a:ext cx="156686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ct val="0"/>
              </a:spcBef>
              <a:spcAft>
                <a:spcPts val="0"/>
              </a:spcAft>
              <a:buFontTx/>
              <a:buNone/>
              <a:defRPr sz="1400">
                <a:solidFill>
                  <a:prstClr val="black"/>
                </a:solidFill>
                <a:latin typeface="Times New Roman" pitchFamily="18"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3632200" y="6435725"/>
            <a:ext cx="1884363"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ct val="0"/>
              </a:spcBef>
              <a:spcAft>
                <a:spcPts val="0"/>
              </a:spcAft>
              <a:buFontTx/>
              <a:buNone/>
              <a:defRPr sz="1100" b="1" dirty="0" smtClean="0">
                <a:solidFill>
                  <a:prstClr val="white"/>
                </a:solidFill>
                <a:latin typeface="+mn-lt"/>
                <a:cs typeface="+mn-cs"/>
              </a:defRPr>
            </a:lvl1pPr>
          </a:lstStyle>
          <a:p>
            <a:pPr>
              <a:defRPr/>
            </a:pPr>
            <a:r>
              <a:rPr lang="en-US"/>
              <a:t>Slide</a:t>
            </a:r>
          </a:p>
        </p:txBody>
      </p:sp>
    </p:spTree>
    <p:extLst>
      <p:ext uri="{BB962C8B-B14F-4D97-AF65-F5344CB8AC3E}">
        <p14:creationId xmlns:p14="http://schemas.microsoft.com/office/powerpoint/2010/main" val="305579691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Lst>
  <p:hf hdr="0" ftr="0" dt="0"/>
  <p:txStyles>
    <p:titleStyle>
      <a:lvl1pPr algn="ctr" rtl="0" eaLnBrk="0" fontAlgn="base" hangingPunct="0">
        <a:spcBef>
          <a:spcPct val="0"/>
        </a:spcBef>
        <a:spcAft>
          <a:spcPct val="0"/>
        </a:spcAft>
        <a:defRPr sz="2600" b="1">
          <a:solidFill>
            <a:srgbClr val="014C6D"/>
          </a:solidFill>
          <a:latin typeface="+mj-lt"/>
          <a:ea typeface="+mj-ea"/>
          <a:cs typeface="+mj-cs"/>
        </a:defRPr>
      </a:lvl1pPr>
      <a:lvl2pPr algn="ctr" rtl="0" eaLnBrk="0" fontAlgn="base" hangingPunct="0">
        <a:spcBef>
          <a:spcPct val="0"/>
        </a:spcBef>
        <a:spcAft>
          <a:spcPct val="0"/>
        </a:spcAft>
        <a:defRPr sz="2600" b="1">
          <a:solidFill>
            <a:srgbClr val="014C6D"/>
          </a:solidFill>
          <a:latin typeface="Trebuchet MS" pitchFamily="34" charset="0"/>
        </a:defRPr>
      </a:lvl2pPr>
      <a:lvl3pPr algn="ctr" rtl="0" eaLnBrk="0" fontAlgn="base" hangingPunct="0">
        <a:spcBef>
          <a:spcPct val="0"/>
        </a:spcBef>
        <a:spcAft>
          <a:spcPct val="0"/>
        </a:spcAft>
        <a:defRPr sz="2600" b="1">
          <a:solidFill>
            <a:srgbClr val="014C6D"/>
          </a:solidFill>
          <a:latin typeface="Trebuchet MS" pitchFamily="34" charset="0"/>
        </a:defRPr>
      </a:lvl3pPr>
      <a:lvl4pPr algn="ctr" rtl="0" eaLnBrk="0" fontAlgn="base" hangingPunct="0">
        <a:spcBef>
          <a:spcPct val="0"/>
        </a:spcBef>
        <a:spcAft>
          <a:spcPct val="0"/>
        </a:spcAft>
        <a:defRPr sz="2600" b="1">
          <a:solidFill>
            <a:srgbClr val="014C6D"/>
          </a:solidFill>
          <a:latin typeface="Trebuchet MS" pitchFamily="34" charset="0"/>
        </a:defRPr>
      </a:lvl4pPr>
      <a:lvl5pPr algn="ctr" rtl="0" eaLnBrk="0" fontAlgn="base" hangingPunct="0">
        <a:spcBef>
          <a:spcPct val="0"/>
        </a:spcBef>
        <a:spcAft>
          <a:spcPct val="0"/>
        </a:spcAft>
        <a:defRPr sz="2600" b="1">
          <a:solidFill>
            <a:srgbClr val="014C6D"/>
          </a:solidFill>
          <a:latin typeface="Trebuchet MS" pitchFamily="34"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227013" indent="-227013" algn="l" rtl="0" eaLnBrk="0" fontAlgn="base" hangingPunct="0">
        <a:lnSpc>
          <a:spcPct val="115000"/>
        </a:lnSpc>
        <a:spcBef>
          <a:spcPct val="20000"/>
        </a:spcBef>
        <a:spcAft>
          <a:spcPct val="0"/>
        </a:spcAft>
        <a:buClr>
          <a:srgbClr val="00783C"/>
        </a:buClr>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00783C"/>
        </a:buClr>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00783C"/>
        </a:buClr>
        <a:buChar char="•"/>
        <a:defRPr sz="1600">
          <a:solidFill>
            <a:schemeClr val="tx1"/>
          </a:solidFill>
          <a:latin typeface="+mn-lt"/>
        </a:defRPr>
      </a:lvl3pPr>
      <a:lvl4pPr marL="1600200" indent="-228600" algn="l" rtl="0" eaLnBrk="0" fontAlgn="base" hangingPunct="0">
        <a:spcBef>
          <a:spcPct val="20000"/>
        </a:spcBef>
        <a:spcAft>
          <a:spcPct val="0"/>
        </a:spcAft>
        <a:buClr>
          <a:srgbClr val="00783C"/>
        </a:buClr>
        <a:buChar char="–"/>
        <a:defRPr sz="1600">
          <a:solidFill>
            <a:schemeClr val="tx1"/>
          </a:solidFill>
          <a:latin typeface="+mn-lt"/>
        </a:defRPr>
      </a:lvl4pPr>
      <a:lvl5pPr marL="2057400" indent="-228600" algn="l" rtl="0" eaLnBrk="0" fontAlgn="base" hangingPunct="0">
        <a:spcBef>
          <a:spcPct val="20000"/>
        </a:spcBef>
        <a:spcAft>
          <a:spcPct val="0"/>
        </a:spcAft>
        <a:buClr>
          <a:srgbClr val="00783C"/>
        </a:buClr>
        <a:buChar char="»"/>
        <a:defRPr sz="1600">
          <a:solidFill>
            <a:schemeClr val="tx1"/>
          </a:solidFill>
          <a:latin typeface="+mn-lt"/>
        </a:defRPr>
      </a:lvl5pPr>
      <a:lvl6pPr marL="2514600" indent="-228600" algn="l" rtl="0" fontAlgn="base">
        <a:spcBef>
          <a:spcPct val="20000"/>
        </a:spcBef>
        <a:spcAft>
          <a:spcPct val="0"/>
        </a:spcAft>
        <a:buClr>
          <a:srgbClr val="00783C"/>
        </a:buClr>
        <a:buChar char="»"/>
        <a:defRPr sz="1600">
          <a:solidFill>
            <a:schemeClr val="tx1"/>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533400" y="1447800"/>
            <a:ext cx="78486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4400" dirty="0">
                <a:solidFill>
                  <a:prstClr val="black"/>
                </a:solidFill>
              </a:rPr>
              <a:t>PRESENTATION </a:t>
            </a:r>
          </a:p>
          <a:p>
            <a:pPr algn="ctr" eaLnBrk="1" hangingPunct="1"/>
            <a:r>
              <a:rPr lang="en-US" sz="4400" dirty="0">
                <a:solidFill>
                  <a:prstClr val="black"/>
                </a:solidFill>
              </a:rPr>
              <a:t>ON </a:t>
            </a:r>
          </a:p>
          <a:p>
            <a:pPr algn="ctr" eaLnBrk="1" hangingPunct="1"/>
            <a:r>
              <a:rPr lang="en-US" sz="4400" dirty="0">
                <a:solidFill>
                  <a:prstClr val="black"/>
                </a:solidFill>
              </a:rPr>
              <a:t>UNIVERSAL HEALTH COVERAGE </a:t>
            </a:r>
          </a:p>
          <a:p>
            <a:pPr algn="ctr" eaLnBrk="1" hangingPunct="1"/>
            <a:r>
              <a:rPr lang="en-US" sz="2800" dirty="0" smtClean="0">
                <a:solidFill>
                  <a:prstClr val="black"/>
                </a:solidFill>
              </a:rPr>
              <a:t>GOVERNMENT OF MEGHALAYA </a:t>
            </a:r>
            <a:endParaRPr lang="en-US" sz="2400" dirty="0">
              <a:solidFill>
                <a:prstClr val="black"/>
              </a:solidFill>
            </a:endParaRPr>
          </a:p>
        </p:txBody>
      </p:sp>
    </p:spTree>
    <p:extLst>
      <p:ext uri="{BB962C8B-B14F-4D97-AF65-F5344CB8AC3E}">
        <p14:creationId xmlns:p14="http://schemas.microsoft.com/office/powerpoint/2010/main" val="5179553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228600"/>
            <a:ext cx="7024688" cy="762000"/>
          </a:xfrm>
          <a:noFill/>
          <a:ln w="9525">
            <a:noFill/>
            <a:miter lim="800000"/>
            <a:headEnd/>
            <a:tailEnd/>
          </a:ln>
        </p:spPr>
        <p:txBody>
          <a:bodyPr vert="horz" wrap="square" lIns="91440" tIns="45720" rIns="91440" bIns="45720" numCol="1" anchor="ctr" anchorCtr="0" compatLnSpc="1">
            <a:prstTxWarp prst="textNoShape">
              <a:avLst/>
            </a:prstTxWarp>
          </a:bodyPr>
          <a:lstStyle/>
          <a:p>
            <a:r>
              <a:rPr lang="en-US" sz="2400" dirty="0"/>
              <a:t>7. Health Services</a:t>
            </a:r>
          </a:p>
        </p:txBody>
      </p:sp>
      <p:sp>
        <p:nvSpPr>
          <p:cNvPr id="6147" name="Content Placeholder 2"/>
          <p:cNvSpPr>
            <a:spLocks noGrp="1"/>
          </p:cNvSpPr>
          <p:nvPr>
            <p:ph idx="1"/>
          </p:nvPr>
        </p:nvSpPr>
        <p:spPr>
          <a:xfrm>
            <a:off x="457200" y="1752600"/>
            <a:ext cx="8153400" cy="2259080"/>
          </a:xfr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We are providing  all services as per MoHFW, </a:t>
            </a:r>
            <a:r>
              <a:rPr lang="en-US" sz="1600" kern="1200" dirty="0" err="1">
                <a:solidFill>
                  <a:prstClr val="black"/>
                </a:solidFill>
                <a:latin typeface="Trebuchet MS"/>
              </a:rPr>
              <a:t>GoI</a:t>
            </a:r>
            <a:r>
              <a:rPr lang="en-US" sz="1600" kern="1200" dirty="0">
                <a:solidFill>
                  <a:prstClr val="black"/>
                </a:solidFill>
                <a:latin typeface="Trebuchet MS"/>
              </a:rPr>
              <a:t> guidelines.</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Efforts are being made to achieve Indian Public Health Standard (IPHS) at all health facilities.</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All the Public Health Care facilities are provided with financial and administrative autonomy (Annual Maintenance Grant (AMG), Untied funds, </a:t>
            </a:r>
            <a:r>
              <a:rPr lang="en-US" sz="1600" kern="1200" dirty="0" err="1">
                <a:solidFill>
                  <a:prstClr val="black"/>
                </a:solidFill>
                <a:latin typeface="Trebuchet MS"/>
              </a:rPr>
              <a:t>Rogi</a:t>
            </a:r>
            <a:r>
              <a:rPr lang="en-US" sz="1600" kern="1200" dirty="0">
                <a:solidFill>
                  <a:prstClr val="black"/>
                </a:solidFill>
                <a:latin typeface="Trebuchet MS"/>
              </a:rPr>
              <a:t> </a:t>
            </a:r>
            <a:r>
              <a:rPr lang="en-US" sz="1600" kern="1200" dirty="0" err="1">
                <a:solidFill>
                  <a:prstClr val="black"/>
                </a:solidFill>
                <a:latin typeface="Trebuchet MS"/>
              </a:rPr>
              <a:t>Kalyan</a:t>
            </a:r>
            <a:r>
              <a:rPr lang="en-US" sz="1600" kern="1200" dirty="0">
                <a:solidFill>
                  <a:prstClr val="black"/>
                </a:solidFill>
                <a:latin typeface="Trebuchet MS"/>
              </a:rPr>
              <a:t> </a:t>
            </a:r>
            <a:r>
              <a:rPr lang="en-US" sz="1600" kern="1200" dirty="0" err="1">
                <a:solidFill>
                  <a:prstClr val="black"/>
                </a:solidFill>
                <a:latin typeface="Trebuchet MS"/>
              </a:rPr>
              <a:t>Samiti</a:t>
            </a:r>
            <a:r>
              <a:rPr lang="en-US" sz="1600" kern="1200" dirty="0">
                <a:solidFill>
                  <a:prstClr val="black"/>
                </a:solidFill>
                <a:latin typeface="Trebuchet MS"/>
              </a:rPr>
              <a:t> (RKS) , etc.)</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Grievance Redressal Mechanism – </a:t>
            </a:r>
            <a:r>
              <a:rPr lang="en-US" sz="1600" kern="1200" dirty="0" smtClean="0">
                <a:solidFill>
                  <a:prstClr val="black"/>
                </a:solidFill>
                <a:latin typeface="Trebuchet MS"/>
              </a:rPr>
              <a:t>104 Helpline mooted.</a:t>
            </a:r>
            <a:endParaRPr lang="en-US" sz="1600" kern="1200" dirty="0">
              <a:solidFill>
                <a:prstClr val="black"/>
              </a:solidFill>
              <a:latin typeface="Trebuchet MS"/>
            </a:endParaRPr>
          </a:p>
          <a:p>
            <a:pPr marL="342900" indent="-274320" algn="just">
              <a:lnSpc>
                <a:spcPct val="100000"/>
              </a:lnSpc>
              <a:buClr>
                <a:srgbClr val="F07F09"/>
              </a:buClr>
              <a:buSzPct val="76000"/>
              <a:buFont typeface="Wingdings 2" pitchFamily="18" charset="2"/>
              <a:buChar char=""/>
            </a:pPr>
            <a:endParaRPr lang="en-US" sz="1600" kern="1200" dirty="0">
              <a:solidFill>
                <a:prstClr val="black"/>
              </a:solidFill>
              <a:latin typeface="Trebuchet MS"/>
            </a:endParaRPr>
          </a:p>
        </p:txBody>
      </p:sp>
    </p:spTree>
    <p:extLst>
      <p:ext uri="{BB962C8B-B14F-4D97-AF65-F5344CB8AC3E}">
        <p14:creationId xmlns:p14="http://schemas.microsoft.com/office/powerpoint/2010/main" val="9550695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533400" y="228600"/>
            <a:ext cx="8001000" cy="1143000"/>
          </a:xfrm>
          <a:noFill/>
          <a:ln w="9525">
            <a:noFill/>
            <a:miter lim="800000"/>
            <a:headEnd/>
            <a:tailEnd/>
          </a:ln>
        </p:spPr>
        <p:txBody>
          <a:bodyPr vert="horz" wrap="square" lIns="91440" tIns="45720" rIns="91440" bIns="45720" numCol="1" anchor="ctr" anchorCtr="0" compatLnSpc="1">
            <a:prstTxWarp prst="textNoShape">
              <a:avLst/>
            </a:prstTxWarp>
          </a:bodyPr>
          <a:lstStyle/>
          <a:p>
            <a:pPr algn="l"/>
            <a:r>
              <a:rPr lang="en-US" sz="2400" dirty="0"/>
              <a:t>8. Ensure access to Medicines, Vaccines and Diagnostics</a:t>
            </a:r>
          </a:p>
        </p:txBody>
      </p:sp>
      <p:graphicFrame>
        <p:nvGraphicFramePr>
          <p:cNvPr id="3" name="Table 2"/>
          <p:cNvGraphicFramePr>
            <a:graphicFrameLocks noGrp="1"/>
          </p:cNvGraphicFramePr>
          <p:nvPr>
            <p:extLst>
              <p:ext uri="{D42A27DB-BD31-4B8C-83A1-F6EECF244321}">
                <p14:modId xmlns:p14="http://schemas.microsoft.com/office/powerpoint/2010/main" val="4024610634"/>
              </p:ext>
            </p:extLst>
          </p:nvPr>
        </p:nvGraphicFramePr>
        <p:xfrm>
          <a:off x="304800" y="1524000"/>
          <a:ext cx="8610600" cy="2194560"/>
        </p:xfrm>
        <a:graphic>
          <a:graphicData uri="http://schemas.openxmlformats.org/drawingml/2006/table">
            <a:tbl>
              <a:tblPr firstRow="1" firstCol="1" bandRow="1">
                <a:tableStyleId>{5C22544A-7EE6-4342-B048-85BDC9FD1C3A}</a:tableStyleId>
              </a:tblPr>
              <a:tblGrid>
                <a:gridCol w="8610600"/>
              </a:tblGrid>
              <a:tr h="1728152">
                <a:tc>
                  <a:txBody>
                    <a:bodyPr/>
                    <a:lstStyle/>
                    <a:p>
                      <a:pPr marL="342900" marR="0" lvl="0" indent="-342900" algn="just">
                        <a:spcBef>
                          <a:spcPts val="0"/>
                        </a:spcBef>
                        <a:spcAft>
                          <a:spcPts val="0"/>
                        </a:spcAft>
                        <a:buFont typeface="+mj-lt"/>
                        <a:buAutoNum type="alphaLcParenBoth"/>
                      </a:pPr>
                      <a:r>
                        <a:rPr lang="en-US" sz="1600" b="0" dirty="0">
                          <a:solidFill>
                            <a:schemeClr val="tx1"/>
                          </a:solidFill>
                          <a:effectLst/>
                        </a:rPr>
                        <a:t>The Government of </a:t>
                      </a:r>
                      <a:r>
                        <a:rPr lang="en-US" sz="1600" b="0" dirty="0" smtClean="0">
                          <a:solidFill>
                            <a:schemeClr val="tx1"/>
                          </a:solidFill>
                          <a:effectLst/>
                        </a:rPr>
                        <a:t>Meghalaya</a:t>
                      </a:r>
                      <a:r>
                        <a:rPr lang="en-US" sz="1600" b="0" baseline="0" dirty="0" smtClean="0">
                          <a:solidFill>
                            <a:schemeClr val="tx1"/>
                          </a:solidFill>
                          <a:effectLst/>
                        </a:rPr>
                        <a:t> makes all efforts</a:t>
                      </a:r>
                      <a:r>
                        <a:rPr lang="en-US" sz="1600" b="0" dirty="0" smtClean="0">
                          <a:solidFill>
                            <a:schemeClr val="tx1"/>
                          </a:solidFill>
                          <a:effectLst/>
                        </a:rPr>
                        <a:t> </a:t>
                      </a:r>
                      <a:r>
                        <a:rPr lang="en-US" sz="1600" b="0" dirty="0">
                          <a:solidFill>
                            <a:schemeClr val="tx1"/>
                          </a:solidFill>
                          <a:effectLst/>
                        </a:rPr>
                        <a:t>to ensure availability of Drugs </a:t>
                      </a:r>
                      <a:r>
                        <a:rPr lang="en-US" sz="1600" b="0" dirty="0" smtClean="0">
                          <a:solidFill>
                            <a:schemeClr val="tx1"/>
                          </a:solidFill>
                          <a:effectLst/>
                        </a:rPr>
                        <a:t>in all </a:t>
                      </a:r>
                      <a:r>
                        <a:rPr lang="en-US" sz="1600" b="0" dirty="0">
                          <a:solidFill>
                            <a:schemeClr val="tx1"/>
                          </a:solidFill>
                          <a:effectLst/>
                        </a:rPr>
                        <a:t>health care </a:t>
                      </a:r>
                      <a:r>
                        <a:rPr lang="en-US" sz="1600" b="0" dirty="0" smtClean="0">
                          <a:solidFill>
                            <a:schemeClr val="tx1"/>
                          </a:solidFill>
                          <a:effectLst/>
                        </a:rPr>
                        <a:t>establishments.</a:t>
                      </a:r>
                    </a:p>
                    <a:p>
                      <a:pPr marL="342900" marR="0" lvl="0" indent="-342900" algn="just">
                        <a:spcBef>
                          <a:spcPts val="0"/>
                        </a:spcBef>
                        <a:spcAft>
                          <a:spcPts val="0"/>
                        </a:spcAft>
                        <a:buFont typeface="+mj-lt"/>
                        <a:buAutoNum type="alphaLcParenBoth"/>
                      </a:pPr>
                      <a:endParaRPr lang="en-US" sz="1600" b="0" dirty="0" smtClean="0">
                        <a:solidFill>
                          <a:schemeClr val="tx1"/>
                        </a:solidFill>
                        <a:effectLst/>
                      </a:endParaRPr>
                    </a:p>
                    <a:p>
                      <a:pPr marL="342900" marR="0" lvl="0" indent="-342900" algn="just">
                        <a:spcBef>
                          <a:spcPts val="0"/>
                        </a:spcBef>
                        <a:spcAft>
                          <a:spcPts val="0"/>
                        </a:spcAft>
                        <a:buFont typeface="+mj-lt"/>
                        <a:buAutoNum type="alphaLcParenBoth"/>
                      </a:pPr>
                      <a:r>
                        <a:rPr lang="en-US" sz="1600" b="0" dirty="0" smtClean="0">
                          <a:solidFill>
                            <a:schemeClr val="tx1"/>
                          </a:solidFill>
                          <a:effectLst/>
                        </a:rPr>
                        <a:t>The World Bank</a:t>
                      </a:r>
                      <a:r>
                        <a:rPr lang="en-US" sz="1600" b="0" baseline="0" dirty="0" smtClean="0">
                          <a:solidFill>
                            <a:schemeClr val="tx1"/>
                          </a:solidFill>
                          <a:effectLst/>
                        </a:rPr>
                        <a:t> is providing assistance in strengthening Health Systems in the State including improving the Drug Supply chain</a:t>
                      </a:r>
                    </a:p>
                    <a:p>
                      <a:pPr marL="342900" marR="0" lvl="0" indent="-342900" algn="just">
                        <a:spcBef>
                          <a:spcPts val="0"/>
                        </a:spcBef>
                        <a:spcAft>
                          <a:spcPts val="0"/>
                        </a:spcAft>
                        <a:buFont typeface="+mj-lt"/>
                        <a:buAutoNum type="alphaLcParenBoth"/>
                      </a:pPr>
                      <a:endParaRPr lang="en-US" sz="1600" b="0" baseline="0" dirty="0" smtClean="0">
                        <a:solidFill>
                          <a:schemeClr val="tx1"/>
                        </a:solidFill>
                        <a:effectLst/>
                      </a:endParaRPr>
                    </a:p>
                    <a:p>
                      <a:pPr marL="342900" marR="0" lvl="0" indent="-342900" algn="just">
                        <a:spcBef>
                          <a:spcPts val="0"/>
                        </a:spcBef>
                        <a:spcAft>
                          <a:spcPts val="0"/>
                        </a:spcAft>
                        <a:buFont typeface="+mj-lt"/>
                        <a:buAutoNum type="alphaLcParenBoth"/>
                      </a:pPr>
                      <a:r>
                        <a:rPr lang="en-US" sz="1600" b="0" baseline="0" dirty="0" smtClean="0">
                          <a:solidFill>
                            <a:schemeClr val="tx1"/>
                          </a:solidFill>
                          <a:effectLst/>
                        </a:rPr>
                        <a:t>There is a synergy between the NHM and the Directorate to ensure optimum availability of essential drugs in all Public Health facilities</a:t>
                      </a:r>
                      <a:endParaRPr lang="en-US" sz="1600" b="0" dirty="0">
                        <a:solidFill>
                          <a:schemeClr val="tx1"/>
                        </a:solidFill>
                        <a:effectLst/>
                      </a:endParaRPr>
                    </a:p>
                    <a:p>
                      <a:pPr marL="457200" marR="0" algn="just">
                        <a:spcBef>
                          <a:spcPts val="0"/>
                        </a:spcBef>
                        <a:spcAft>
                          <a:spcPts val="0"/>
                        </a:spcAft>
                      </a:pPr>
                      <a:r>
                        <a:rPr lang="en-US" sz="1600" b="0" dirty="0">
                          <a:solidFill>
                            <a:schemeClr val="tx1"/>
                          </a:solidFill>
                          <a:effectLst/>
                        </a:rPr>
                        <a:t> </a:t>
                      </a:r>
                    </a:p>
                  </a:txBody>
                  <a:tcPr marL="46987" marR="46987" marT="0" marB="0">
                    <a:noFill/>
                  </a:tcPr>
                </a:tc>
              </a:tr>
            </a:tbl>
          </a:graphicData>
        </a:graphic>
      </p:graphicFrame>
    </p:spTree>
    <p:extLst>
      <p:ext uri="{BB962C8B-B14F-4D97-AF65-F5344CB8AC3E}">
        <p14:creationId xmlns:p14="http://schemas.microsoft.com/office/powerpoint/2010/main" val="2289031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609600" y="579437"/>
            <a:ext cx="8686800" cy="411163"/>
          </a:xfrm>
          <a:noFill/>
          <a:ln w="9525">
            <a:noFill/>
            <a:miter lim="800000"/>
            <a:headEnd/>
            <a:tailEnd/>
          </a:ln>
        </p:spPr>
        <p:txBody>
          <a:bodyPr vert="horz" wrap="square" lIns="91440" tIns="45720" rIns="91440" bIns="45720" numCol="1" anchor="ctr" anchorCtr="0" compatLnSpc="1">
            <a:prstTxWarp prst="textNoShape">
              <a:avLst/>
            </a:prstTxWarp>
          </a:bodyPr>
          <a:lstStyle/>
          <a:p>
            <a:pPr algn="l"/>
            <a:r>
              <a:rPr lang="en-US" sz="2400" dirty="0"/>
              <a:t>STATUS OF THE UNIVERSAL HEALTH CARE PILOT (EAST KHASI HILLS)</a:t>
            </a:r>
          </a:p>
        </p:txBody>
      </p:sp>
      <p:sp>
        <p:nvSpPr>
          <p:cNvPr id="11267" name="Rectangle 3"/>
          <p:cNvSpPr>
            <a:spLocks noGrp="1" noChangeArrowheads="1"/>
          </p:cNvSpPr>
          <p:nvPr>
            <p:ph idx="4294967295"/>
          </p:nvPr>
        </p:nvSpPr>
        <p:spPr>
          <a:xfrm>
            <a:off x="381000" y="1295400"/>
            <a:ext cx="8305800" cy="2259080"/>
          </a:xfr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indent="-274320" algn="just">
              <a:lnSpc>
                <a:spcPct val="100000"/>
              </a:lnSpc>
              <a:buClr>
                <a:srgbClr val="F07F09"/>
              </a:buClr>
              <a:buSzPct val="76000"/>
              <a:buFont typeface="Wingdings 2" pitchFamily="18" charset="2"/>
              <a:buChar char=""/>
            </a:pPr>
            <a:r>
              <a:rPr lang="en-US" sz="1600" kern="1200" dirty="0" smtClean="0">
                <a:solidFill>
                  <a:prstClr val="black"/>
                </a:solidFill>
                <a:latin typeface="Trebuchet MS"/>
              </a:rPr>
              <a:t>UHC on Pilot basis will be implemented in East </a:t>
            </a:r>
            <a:r>
              <a:rPr lang="en-US" sz="1600" kern="1200" dirty="0" err="1" smtClean="0">
                <a:solidFill>
                  <a:prstClr val="black"/>
                </a:solidFill>
                <a:latin typeface="Trebuchet MS"/>
              </a:rPr>
              <a:t>Khasi</a:t>
            </a:r>
            <a:r>
              <a:rPr lang="en-US" sz="1600" kern="1200" dirty="0" smtClean="0">
                <a:solidFill>
                  <a:prstClr val="black"/>
                </a:solidFill>
                <a:latin typeface="Trebuchet MS"/>
              </a:rPr>
              <a:t> Hills district</a:t>
            </a:r>
          </a:p>
          <a:p>
            <a:pPr marL="342900" indent="-274320" algn="just">
              <a:lnSpc>
                <a:spcPct val="100000"/>
              </a:lnSpc>
              <a:buClr>
                <a:srgbClr val="F07F09"/>
              </a:buClr>
              <a:buSzPct val="76000"/>
              <a:buFont typeface="Wingdings 2" pitchFamily="18" charset="2"/>
              <a:buChar char=""/>
            </a:pPr>
            <a:r>
              <a:rPr lang="en-US" sz="1600" kern="1200" dirty="0" smtClean="0">
                <a:solidFill>
                  <a:prstClr val="black"/>
                </a:solidFill>
                <a:latin typeface="Trebuchet MS"/>
              </a:rPr>
              <a:t>Orientation </a:t>
            </a:r>
            <a:r>
              <a:rPr lang="en-US" sz="1600" kern="1200" dirty="0">
                <a:solidFill>
                  <a:prstClr val="black"/>
                </a:solidFill>
                <a:latin typeface="Trebuchet MS"/>
              </a:rPr>
              <a:t>of Health Supervisors on Universal Health Care Initiative was conducted by the District Officials during the Supervisor’s monthly review meeting.</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Instruction was given to all Health Supervisors to conduct the Household surveys and to submit the Data by the 15th of January, 2014.</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Guidelines on UHCs </a:t>
            </a:r>
            <a:r>
              <a:rPr lang="en-US" sz="1600" kern="1200" dirty="0" smtClean="0">
                <a:solidFill>
                  <a:prstClr val="black"/>
                </a:solidFill>
                <a:latin typeface="Trebuchet MS"/>
              </a:rPr>
              <a:t>has been shared </a:t>
            </a:r>
            <a:r>
              <a:rPr lang="en-US" sz="1600" kern="1200" dirty="0">
                <a:solidFill>
                  <a:prstClr val="black"/>
                </a:solidFill>
                <a:latin typeface="Trebuchet MS"/>
              </a:rPr>
              <a:t>across the District.</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All Necessary proposals and Plans </a:t>
            </a:r>
            <a:r>
              <a:rPr lang="en-US" sz="1600" kern="1200" dirty="0" smtClean="0">
                <a:solidFill>
                  <a:prstClr val="black"/>
                </a:solidFill>
                <a:latin typeface="Trebuchet MS"/>
              </a:rPr>
              <a:t>are being put up </a:t>
            </a:r>
            <a:r>
              <a:rPr lang="en-US" sz="1600" kern="1200" dirty="0">
                <a:solidFill>
                  <a:prstClr val="black"/>
                </a:solidFill>
                <a:latin typeface="Trebuchet MS"/>
              </a:rPr>
              <a:t>in the District PIP 2014-17 with  special emphasis on Universal Health Care </a:t>
            </a:r>
            <a:r>
              <a:rPr lang="en-US" sz="1600" kern="1200" dirty="0" smtClean="0">
                <a:solidFill>
                  <a:prstClr val="black"/>
                </a:solidFill>
                <a:latin typeface="Trebuchet MS"/>
              </a:rPr>
              <a:t>Initiative..  </a:t>
            </a:r>
            <a:endParaRPr lang="en-US" sz="1600" kern="1200" dirty="0">
              <a:solidFill>
                <a:prstClr val="black"/>
              </a:solidFill>
              <a:latin typeface="Trebuchet MS"/>
            </a:endParaRPr>
          </a:p>
        </p:txBody>
      </p:sp>
    </p:spTree>
    <p:extLst>
      <p:ext uri="{BB962C8B-B14F-4D97-AF65-F5344CB8AC3E}">
        <p14:creationId xmlns:p14="http://schemas.microsoft.com/office/powerpoint/2010/main" val="26931561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685800" y="3200400"/>
            <a:ext cx="8001000" cy="990600"/>
          </a:xfrm>
          <a:prstGeom prst="rect">
            <a:avLst/>
          </a:prstGeom>
          <a:noFill/>
          <a:ln w="9525">
            <a:noFill/>
            <a:miter lim="800000"/>
            <a:headEnd/>
            <a:tailEnd/>
          </a:ln>
        </p:spPr>
        <p:txBody>
          <a:bodyPr lIns="0" tIns="0" rIns="0" bIns="0" anchor="ctr"/>
          <a:lstStyle/>
          <a:p>
            <a:pPr algn="ctr"/>
            <a:r>
              <a:rPr lang="en-US" sz="2000" b="1" dirty="0" smtClean="0">
                <a:solidFill>
                  <a:prstClr val="black"/>
                </a:solidFill>
                <a:latin typeface="Arial" pitchFamily="34" charset="0"/>
                <a:cs typeface="Arial" pitchFamily="34" charset="0"/>
              </a:rPr>
              <a:t>STATE INNOVATIONS</a:t>
            </a:r>
          </a:p>
          <a:p>
            <a:pPr algn="ctr"/>
            <a:endParaRPr lang="en-US" sz="2000" b="1" dirty="0">
              <a:solidFill>
                <a:prstClr val="black"/>
              </a:solidFill>
              <a:latin typeface="Arial" pitchFamily="34" charset="0"/>
              <a:cs typeface="Arial" pitchFamily="34" charset="0"/>
            </a:endParaRPr>
          </a:p>
          <a:p>
            <a:pPr algn="ctr"/>
            <a:r>
              <a:rPr lang="en-US" sz="2000" b="1" dirty="0" err="1">
                <a:solidFill>
                  <a:prstClr val="black"/>
                </a:solidFill>
                <a:latin typeface="Arial" pitchFamily="34" charset="0"/>
                <a:cs typeface="Arial" pitchFamily="34" charset="0"/>
              </a:rPr>
              <a:t>Megha</a:t>
            </a:r>
            <a:r>
              <a:rPr lang="en-US" sz="2000" b="1" dirty="0">
                <a:solidFill>
                  <a:prstClr val="black"/>
                </a:solidFill>
                <a:latin typeface="Arial" pitchFamily="34" charset="0"/>
                <a:cs typeface="Arial" pitchFamily="34" charset="0"/>
              </a:rPr>
              <a:t> Health Insurance Scheme (MHIS)</a:t>
            </a:r>
          </a:p>
        </p:txBody>
      </p:sp>
      <p:sp>
        <p:nvSpPr>
          <p:cNvPr id="7174" name="Slide Number Placeholder 6"/>
          <p:cNvSpPr>
            <a:spLocks noGrp="1"/>
          </p:cNvSpPr>
          <p:nvPr>
            <p:ph type="sldNum" sz="quarter" idx="12"/>
          </p:nvPr>
        </p:nvSpPr>
        <p:spPr>
          <a:noFill/>
        </p:spPr>
        <p:txBody>
          <a:bodyPr/>
          <a:lstStyle/>
          <a:p>
            <a:pPr fontAlgn="base">
              <a:spcAft>
                <a:spcPct val="0"/>
              </a:spcAft>
            </a:pPr>
            <a:fld id="{48C2F5CF-AAD1-4C07-A536-42EEFAC31495}" type="slidenum">
              <a:rPr lang="en-US" smtClean="0">
                <a:solidFill>
                  <a:srgbClr val="000000"/>
                </a:solidFill>
              </a:rPr>
              <a:pPr fontAlgn="base">
                <a:spcAft>
                  <a:spcPct val="0"/>
                </a:spcAft>
              </a:pPr>
              <a:t>13</a:t>
            </a:fld>
            <a:endParaRPr lang="en-US" smtClean="0">
              <a:solidFill>
                <a:srgbClr val="000000"/>
              </a:solidFill>
            </a:endParaRPr>
          </a:p>
        </p:txBody>
      </p:sp>
    </p:spTree>
    <p:extLst>
      <p:ext uri="{BB962C8B-B14F-4D97-AF65-F5344CB8AC3E}">
        <p14:creationId xmlns:p14="http://schemas.microsoft.com/office/powerpoint/2010/main" val="2760222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Definitions</a:t>
            </a:r>
            <a:endParaRPr lang="en-US" dirty="0">
              <a:solidFill>
                <a:schemeClr val="tx1"/>
              </a:solidFill>
            </a:endParaRPr>
          </a:p>
        </p:txBody>
      </p:sp>
      <p:sp>
        <p:nvSpPr>
          <p:cNvPr id="3" name="Content Placeholder 2"/>
          <p:cNvSpPr>
            <a:spLocks noGrp="1"/>
          </p:cNvSpPr>
          <p:nvPr>
            <p:ph idx="1"/>
          </p:nvPr>
        </p:nvSpPr>
        <p:spPr>
          <a:xfrm>
            <a:off x="533400" y="1066800"/>
            <a:ext cx="4267200" cy="4899025"/>
          </a:xfrm>
        </p:spPr>
        <p:txBody>
          <a:bodyPr/>
          <a:lstStyle/>
          <a:p>
            <a:r>
              <a:rPr lang="en-US" sz="1400" dirty="0" smtClean="0"/>
              <a:t>APL: Above Poverty Line</a:t>
            </a:r>
          </a:p>
          <a:p>
            <a:r>
              <a:rPr lang="en-US" sz="1400" dirty="0" err="1" smtClean="0"/>
              <a:t>Asha</a:t>
            </a:r>
            <a:r>
              <a:rPr lang="en-US" sz="1400" dirty="0" smtClean="0"/>
              <a:t> Worker: Accredited Social Health Activist</a:t>
            </a:r>
          </a:p>
          <a:p>
            <a:r>
              <a:rPr lang="en-US" sz="1400" dirty="0"/>
              <a:t>BPL: Below Poverty </a:t>
            </a:r>
            <a:r>
              <a:rPr lang="en-US" sz="1400" dirty="0" smtClean="0"/>
              <a:t>Line</a:t>
            </a:r>
          </a:p>
          <a:p>
            <a:pPr marL="227013" lvl="1" indent="-227013">
              <a:lnSpc>
                <a:spcPct val="115000"/>
              </a:lnSpc>
              <a:buFontTx/>
              <a:buChar char="•"/>
            </a:pPr>
            <a:r>
              <a:rPr lang="en-IN" sz="1400" dirty="0" smtClean="0"/>
              <a:t>CBC: Complete Blood Count</a:t>
            </a:r>
            <a:endParaRPr lang="en-US" sz="1400" dirty="0"/>
          </a:p>
          <a:p>
            <a:r>
              <a:rPr lang="en-US" sz="1400" dirty="0" smtClean="0"/>
              <a:t>CGHS: Central </a:t>
            </a:r>
            <a:r>
              <a:rPr lang="en-US" sz="1400" dirty="0"/>
              <a:t>Government Health </a:t>
            </a:r>
            <a:r>
              <a:rPr lang="en-US" sz="1400" dirty="0" smtClean="0"/>
              <a:t>Scheme</a:t>
            </a:r>
          </a:p>
          <a:p>
            <a:r>
              <a:rPr lang="en-IN" sz="1400" dirty="0">
                <a:solidFill>
                  <a:prstClr val="black"/>
                </a:solidFill>
              </a:rPr>
              <a:t>CHC: Community Health Centres </a:t>
            </a:r>
            <a:endParaRPr lang="en-US" sz="1400" dirty="0"/>
          </a:p>
          <a:p>
            <a:r>
              <a:rPr lang="en-US" sz="1400" dirty="0" smtClean="0"/>
              <a:t>ENT: Ear, Nose, Throat</a:t>
            </a:r>
          </a:p>
          <a:p>
            <a:r>
              <a:rPr lang="en-US" sz="1400" dirty="0" smtClean="0"/>
              <a:t>ESIS: Employees</a:t>
            </a:r>
            <a:r>
              <a:rPr lang="en-US" sz="1400" dirty="0"/>
              <a:t>' State Insurance Scheme</a:t>
            </a:r>
            <a:endParaRPr lang="en-US" sz="1400" dirty="0" smtClean="0"/>
          </a:p>
          <a:p>
            <a:pPr lvl="0"/>
            <a:r>
              <a:rPr lang="en-US" sz="1400" dirty="0" err="1" smtClean="0">
                <a:solidFill>
                  <a:prstClr val="black"/>
                </a:solidFill>
              </a:rPr>
              <a:t>GoM</a:t>
            </a:r>
            <a:r>
              <a:rPr lang="en-US" sz="1400" dirty="0" smtClean="0">
                <a:solidFill>
                  <a:prstClr val="black"/>
                </a:solidFill>
              </a:rPr>
              <a:t>: Government of Meghalaya</a:t>
            </a:r>
          </a:p>
          <a:p>
            <a:r>
              <a:rPr lang="en-US" sz="1400" dirty="0" smtClean="0"/>
              <a:t>IMR: Infant Mortality Rate </a:t>
            </a:r>
          </a:p>
          <a:p>
            <a:r>
              <a:rPr lang="en-US" sz="1400" dirty="0" smtClean="0"/>
              <a:t>JSSK: </a:t>
            </a:r>
            <a:r>
              <a:rPr lang="en-US" sz="1400" dirty="0" err="1" smtClean="0"/>
              <a:t>Janani-Shishu</a:t>
            </a:r>
            <a:r>
              <a:rPr lang="en-US" sz="1400" dirty="0" smtClean="0"/>
              <a:t> </a:t>
            </a:r>
            <a:r>
              <a:rPr lang="en-US" sz="1400" dirty="0" err="1" smtClean="0"/>
              <a:t>Suraksha</a:t>
            </a:r>
            <a:r>
              <a:rPr lang="en-US" sz="1400" dirty="0" smtClean="0"/>
              <a:t> </a:t>
            </a:r>
            <a:r>
              <a:rPr lang="en-US" sz="1400" dirty="0" err="1" smtClean="0"/>
              <a:t>Karyakram</a:t>
            </a:r>
            <a:endParaRPr lang="en-US" sz="1400" dirty="0" smtClean="0"/>
          </a:p>
          <a:p>
            <a:r>
              <a:rPr lang="en-US" sz="1400" dirty="0" smtClean="0"/>
              <a:t>JSY: </a:t>
            </a:r>
            <a:r>
              <a:rPr lang="en-US" sz="1400" dirty="0" err="1" smtClean="0"/>
              <a:t>Janani</a:t>
            </a:r>
            <a:r>
              <a:rPr lang="en-US" sz="1400" dirty="0" smtClean="0"/>
              <a:t> </a:t>
            </a:r>
            <a:r>
              <a:rPr lang="en-US" sz="1400" dirty="0" err="1" smtClean="0"/>
              <a:t>Suraksha</a:t>
            </a:r>
            <a:r>
              <a:rPr lang="en-US" sz="1400" dirty="0" smtClean="0"/>
              <a:t> </a:t>
            </a:r>
            <a:r>
              <a:rPr lang="en-US" sz="1400" dirty="0" err="1" smtClean="0"/>
              <a:t>Yojana</a:t>
            </a:r>
            <a:r>
              <a:rPr lang="en-US" sz="1400" dirty="0" smtClean="0"/>
              <a:t> </a:t>
            </a:r>
          </a:p>
          <a:p>
            <a:r>
              <a:rPr lang="en-US" sz="1400" dirty="0"/>
              <a:t>MBBS: Meghalaya Maternity Benefit Scheme</a:t>
            </a:r>
          </a:p>
          <a:p>
            <a:pPr marL="0" indent="0">
              <a:buNone/>
            </a:pPr>
            <a:endParaRPr lang="en-IN" sz="1400" dirty="0" smtClean="0"/>
          </a:p>
          <a:p>
            <a:endParaRPr lang="en-US" sz="1400" dirty="0" smtClean="0"/>
          </a:p>
          <a:p>
            <a:endParaRPr lang="en-US" sz="1400" dirty="0" smtClean="0"/>
          </a:p>
          <a:p>
            <a:endParaRPr lang="en-US" sz="1400" dirty="0"/>
          </a:p>
        </p:txBody>
      </p:sp>
      <p:sp>
        <p:nvSpPr>
          <p:cNvPr id="5" name="Slide Number Placeholder 3"/>
          <p:cNvSpPr>
            <a:spLocks noGrp="1"/>
          </p:cNvSpPr>
          <p:nvPr>
            <p:ph type="sldNum" sz="quarter" idx="12"/>
          </p:nvPr>
        </p:nvSpPr>
        <p:spPr>
          <a:xfrm>
            <a:off x="3629025" y="63246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14</a:t>
            </a:fld>
            <a:endParaRPr lang="en-US">
              <a:solidFill>
                <a:srgbClr val="FFFFFF"/>
              </a:solidFill>
            </a:endParaRPr>
          </a:p>
        </p:txBody>
      </p:sp>
      <p:sp>
        <p:nvSpPr>
          <p:cNvPr id="6" name="Content Placeholder 2"/>
          <p:cNvSpPr txBox="1">
            <a:spLocks/>
          </p:cNvSpPr>
          <p:nvPr/>
        </p:nvSpPr>
        <p:spPr bwMode="auto">
          <a:xfrm>
            <a:off x="4800600" y="1196975"/>
            <a:ext cx="4267200" cy="4899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7013" indent="-227013" algn="l" rtl="0" eaLnBrk="0" fontAlgn="base" hangingPunct="0">
              <a:lnSpc>
                <a:spcPct val="115000"/>
              </a:lnSpc>
              <a:spcBef>
                <a:spcPct val="20000"/>
              </a:spcBef>
              <a:spcAft>
                <a:spcPct val="0"/>
              </a:spcAft>
              <a:buClr>
                <a:srgbClr val="00783C"/>
              </a:buClr>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00783C"/>
              </a:buClr>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00783C"/>
              </a:buClr>
              <a:buChar char="•"/>
              <a:defRPr sz="1600">
                <a:solidFill>
                  <a:schemeClr val="tx1"/>
                </a:solidFill>
                <a:latin typeface="+mn-lt"/>
              </a:defRPr>
            </a:lvl3pPr>
            <a:lvl4pPr marL="1600200" indent="-228600" algn="l" rtl="0" eaLnBrk="0" fontAlgn="base" hangingPunct="0">
              <a:spcBef>
                <a:spcPct val="20000"/>
              </a:spcBef>
              <a:spcAft>
                <a:spcPct val="0"/>
              </a:spcAft>
              <a:buClr>
                <a:srgbClr val="00783C"/>
              </a:buClr>
              <a:buChar char="–"/>
              <a:defRPr sz="1600">
                <a:solidFill>
                  <a:schemeClr val="tx1"/>
                </a:solidFill>
                <a:latin typeface="+mn-lt"/>
              </a:defRPr>
            </a:lvl4pPr>
            <a:lvl5pPr marL="2057400" indent="-228600" algn="l" rtl="0" eaLnBrk="0" fontAlgn="base" hangingPunct="0">
              <a:spcBef>
                <a:spcPct val="20000"/>
              </a:spcBef>
              <a:spcAft>
                <a:spcPct val="0"/>
              </a:spcAft>
              <a:buClr>
                <a:srgbClr val="00783C"/>
              </a:buClr>
              <a:buChar char="»"/>
              <a:defRPr sz="1600">
                <a:solidFill>
                  <a:schemeClr val="tx1"/>
                </a:solidFill>
                <a:latin typeface="+mn-lt"/>
              </a:defRPr>
            </a:lvl5pPr>
            <a:lvl6pPr marL="2514600" indent="-228600" algn="l" rtl="0" fontAlgn="base">
              <a:spcBef>
                <a:spcPct val="20000"/>
              </a:spcBef>
              <a:spcAft>
                <a:spcPct val="0"/>
              </a:spcAft>
              <a:buClr>
                <a:srgbClr val="00783C"/>
              </a:buClr>
              <a:buChar char="»"/>
              <a:defRPr sz="1600">
                <a:solidFill>
                  <a:schemeClr val="tx1"/>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r>
              <a:rPr lang="en-US" sz="1400" dirty="0" smtClean="0">
                <a:solidFill>
                  <a:prstClr val="black"/>
                </a:solidFill>
              </a:rPr>
              <a:t>MCH: Maternal and Child Health </a:t>
            </a:r>
          </a:p>
          <a:p>
            <a:r>
              <a:rPr lang="en-IN" sz="1400" dirty="0" smtClean="0">
                <a:solidFill>
                  <a:prstClr val="black"/>
                </a:solidFill>
              </a:rPr>
              <a:t>MHIS- </a:t>
            </a:r>
            <a:r>
              <a:rPr lang="en-IN" sz="1400" dirty="0" err="1" smtClean="0">
                <a:solidFill>
                  <a:prstClr val="black"/>
                </a:solidFill>
              </a:rPr>
              <a:t>Megha</a:t>
            </a:r>
            <a:r>
              <a:rPr lang="en-IN" sz="1400" dirty="0" smtClean="0">
                <a:solidFill>
                  <a:prstClr val="black"/>
                </a:solidFill>
              </a:rPr>
              <a:t> Health Insurance Scheme </a:t>
            </a:r>
            <a:endParaRPr lang="en-US" sz="1400" dirty="0" smtClean="0">
              <a:solidFill>
                <a:prstClr val="black"/>
              </a:solidFill>
            </a:endParaRPr>
          </a:p>
          <a:p>
            <a:r>
              <a:rPr lang="en-US" sz="1400" dirty="0" smtClean="0">
                <a:solidFill>
                  <a:prstClr val="black"/>
                </a:solidFill>
              </a:rPr>
              <a:t>MMR: Maternal Mortality Rate </a:t>
            </a:r>
          </a:p>
          <a:p>
            <a:r>
              <a:rPr lang="en-US" sz="1400" dirty="0" smtClean="0">
                <a:solidFill>
                  <a:prstClr val="black"/>
                </a:solidFill>
              </a:rPr>
              <a:t>MoLE: </a:t>
            </a:r>
            <a:r>
              <a:rPr lang="en-IN" sz="1400" dirty="0" smtClean="0">
                <a:solidFill>
                  <a:prstClr val="black"/>
                </a:solidFill>
              </a:rPr>
              <a:t>The Ministry of Labour and Employment </a:t>
            </a:r>
          </a:p>
          <a:p>
            <a:r>
              <a:rPr lang="en-US" sz="1400" dirty="0" smtClean="0">
                <a:solidFill>
                  <a:prstClr val="black"/>
                </a:solidFill>
              </a:rPr>
              <a:t>NRHM: National Rural Health Mission</a:t>
            </a:r>
            <a:endParaRPr lang="en-IN" sz="1400" dirty="0" smtClean="0">
              <a:solidFill>
                <a:prstClr val="black"/>
              </a:solidFill>
            </a:endParaRPr>
          </a:p>
          <a:p>
            <a:r>
              <a:rPr lang="en-US" sz="1400" dirty="0" smtClean="0">
                <a:solidFill>
                  <a:prstClr val="black"/>
                </a:solidFill>
              </a:rPr>
              <a:t>OPD: Out patient department </a:t>
            </a:r>
          </a:p>
          <a:p>
            <a:r>
              <a:rPr lang="en-US" sz="1400" dirty="0" smtClean="0">
                <a:solidFill>
                  <a:prstClr val="black"/>
                </a:solidFill>
              </a:rPr>
              <a:t>PHC: </a:t>
            </a:r>
            <a:r>
              <a:rPr lang="en-IN" sz="1400" dirty="0" smtClean="0">
                <a:solidFill>
                  <a:prstClr val="black"/>
                </a:solidFill>
              </a:rPr>
              <a:t>Primary Health Centres </a:t>
            </a:r>
          </a:p>
          <a:p>
            <a:r>
              <a:rPr lang="en-US" sz="1400" dirty="0" smtClean="0">
                <a:solidFill>
                  <a:prstClr val="black"/>
                </a:solidFill>
              </a:rPr>
              <a:t>RSBY: </a:t>
            </a:r>
            <a:r>
              <a:rPr lang="en-US" sz="1400" dirty="0" err="1" smtClean="0">
                <a:solidFill>
                  <a:prstClr val="black"/>
                </a:solidFill>
              </a:rPr>
              <a:t>Rashtriya</a:t>
            </a:r>
            <a:r>
              <a:rPr lang="en-US" sz="1400" dirty="0" smtClean="0">
                <a:solidFill>
                  <a:prstClr val="black"/>
                </a:solidFill>
              </a:rPr>
              <a:t> </a:t>
            </a:r>
            <a:r>
              <a:rPr lang="en-US" sz="1400" dirty="0" err="1" smtClean="0">
                <a:solidFill>
                  <a:prstClr val="black"/>
                </a:solidFill>
              </a:rPr>
              <a:t>Swasthya</a:t>
            </a:r>
            <a:r>
              <a:rPr lang="en-US" sz="1400" dirty="0" smtClean="0">
                <a:solidFill>
                  <a:prstClr val="black"/>
                </a:solidFill>
              </a:rPr>
              <a:t> </a:t>
            </a:r>
            <a:r>
              <a:rPr lang="en-US" sz="1400" dirty="0" err="1" smtClean="0">
                <a:solidFill>
                  <a:prstClr val="black"/>
                </a:solidFill>
              </a:rPr>
              <a:t>Bima</a:t>
            </a:r>
            <a:r>
              <a:rPr lang="en-US" sz="1400" dirty="0" smtClean="0">
                <a:solidFill>
                  <a:prstClr val="black"/>
                </a:solidFill>
              </a:rPr>
              <a:t> </a:t>
            </a:r>
            <a:r>
              <a:rPr lang="en-US" sz="1400" dirty="0" err="1" smtClean="0">
                <a:solidFill>
                  <a:prstClr val="black"/>
                </a:solidFill>
              </a:rPr>
              <a:t>Yojana</a:t>
            </a:r>
            <a:r>
              <a:rPr lang="en-US" sz="1400" dirty="0" smtClean="0">
                <a:solidFill>
                  <a:prstClr val="black"/>
                </a:solidFill>
              </a:rPr>
              <a:t> </a:t>
            </a:r>
          </a:p>
          <a:p>
            <a:r>
              <a:rPr lang="en-US" sz="1400" dirty="0" smtClean="0">
                <a:solidFill>
                  <a:prstClr val="black"/>
                </a:solidFill>
              </a:rPr>
              <a:t>SNA: State Nodal Agency</a:t>
            </a:r>
            <a:endParaRPr lang="en-IN" sz="1400" dirty="0" smtClean="0">
              <a:solidFill>
                <a:prstClr val="black"/>
              </a:solidFill>
            </a:endParaRPr>
          </a:p>
          <a:p>
            <a:endParaRPr lang="en-US" sz="1400" dirty="0" smtClean="0">
              <a:solidFill>
                <a:prstClr val="black"/>
              </a:solidFill>
            </a:endParaRPr>
          </a:p>
          <a:p>
            <a:endParaRPr lang="en-US" sz="1400" dirty="0" smtClean="0">
              <a:solidFill>
                <a:prstClr val="black"/>
              </a:solidFill>
            </a:endParaRPr>
          </a:p>
          <a:p>
            <a:endParaRPr lang="en-US" sz="1400" dirty="0">
              <a:solidFill>
                <a:prstClr val="black"/>
              </a:solidFill>
            </a:endParaRPr>
          </a:p>
        </p:txBody>
      </p:sp>
    </p:spTree>
    <p:extLst>
      <p:ext uri="{BB962C8B-B14F-4D97-AF65-F5344CB8AC3E}">
        <p14:creationId xmlns:p14="http://schemas.microsoft.com/office/powerpoint/2010/main" val="83073403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3"/>
          <p:cNvSpPr>
            <a:spLocks noGrp="1"/>
          </p:cNvSpPr>
          <p:nvPr>
            <p:ph type="sldNum" sz="quarter" idx="12"/>
          </p:nvPr>
        </p:nvSpPr>
        <p:spPr>
          <a:xfrm>
            <a:off x="3505200" y="6578600"/>
            <a:ext cx="1884363" cy="279400"/>
          </a:xfrm>
          <a:noFill/>
        </p:spPr>
        <p:txBody>
          <a:bodyPr/>
          <a:lstStyle/>
          <a:p>
            <a:pPr fontAlgn="base">
              <a:spcAft>
                <a:spcPct val="0"/>
              </a:spcAft>
            </a:pPr>
            <a:fld id="{30C09F5E-7CA1-483C-BC03-376A23A63C5C}" type="slidenum">
              <a:rPr lang="en-US">
                <a:solidFill>
                  <a:srgbClr val="FFFFFF"/>
                </a:solidFill>
              </a:rPr>
              <a:pPr fontAlgn="base">
                <a:spcAft>
                  <a:spcPct val="0"/>
                </a:spcAft>
              </a:pPr>
              <a:t>15</a:t>
            </a:fld>
            <a:endParaRPr lang="en-US">
              <a:solidFill>
                <a:srgbClr val="FFFFFF"/>
              </a:solidFill>
            </a:endParaRPr>
          </a:p>
        </p:txBody>
      </p:sp>
      <p:sp>
        <p:nvSpPr>
          <p:cNvPr id="10244" name="Content Placeholder 2"/>
          <p:cNvSpPr>
            <a:spLocks noGrp="1"/>
          </p:cNvSpPr>
          <p:nvPr>
            <p:ph idx="1"/>
          </p:nvPr>
        </p:nvSpPr>
        <p:spPr>
          <a:xfrm>
            <a:off x="457200" y="1143000"/>
            <a:ext cx="8229600" cy="4876800"/>
          </a:xfrm>
        </p:spPr>
        <p:txBody>
          <a:bodyPr/>
          <a:lstStyle/>
          <a:p>
            <a:pPr algn="just">
              <a:lnSpc>
                <a:spcPct val="105000"/>
              </a:lnSpc>
              <a:spcBef>
                <a:spcPts val="200"/>
              </a:spcBef>
              <a:spcAft>
                <a:spcPts val="200"/>
              </a:spcAft>
            </a:pPr>
            <a:r>
              <a:rPr lang="en-US" sz="1600" dirty="0" smtClean="0"/>
              <a:t>RSBY launched </a:t>
            </a:r>
            <a:r>
              <a:rPr lang="en-US" sz="1600" dirty="0"/>
              <a:t>in </a:t>
            </a:r>
            <a:r>
              <a:rPr lang="en-US" sz="1600" dirty="0" smtClean="0"/>
              <a:t>December 2009 </a:t>
            </a:r>
            <a:r>
              <a:rPr lang="en-US" sz="1600" dirty="0"/>
              <a:t>with NRHM as the nodal agency</a:t>
            </a:r>
          </a:p>
          <a:p>
            <a:pPr algn="just">
              <a:lnSpc>
                <a:spcPct val="105000"/>
              </a:lnSpc>
              <a:spcBef>
                <a:spcPts val="200"/>
              </a:spcBef>
              <a:spcAft>
                <a:spcPts val="200"/>
              </a:spcAft>
            </a:pPr>
            <a:endParaRPr lang="en-US" sz="1600" dirty="0" smtClean="0"/>
          </a:p>
          <a:p>
            <a:pPr algn="just">
              <a:lnSpc>
                <a:spcPct val="105000"/>
              </a:lnSpc>
              <a:spcBef>
                <a:spcPts val="200"/>
              </a:spcBef>
              <a:spcAft>
                <a:spcPts val="200"/>
              </a:spcAft>
            </a:pPr>
            <a:r>
              <a:rPr lang="en-US" sz="1600" dirty="0" smtClean="0"/>
              <a:t>MHIS 1 launched in December 2012 universalizing the public health insurance scheme in Meghalaya</a:t>
            </a:r>
          </a:p>
          <a:p>
            <a:pPr lvl="1" algn="just">
              <a:lnSpc>
                <a:spcPct val="105000"/>
              </a:lnSpc>
              <a:spcBef>
                <a:spcPts val="200"/>
              </a:spcBef>
              <a:spcAft>
                <a:spcPts val="200"/>
              </a:spcAft>
            </a:pPr>
            <a:r>
              <a:rPr lang="en-US" dirty="0" smtClean="0"/>
              <a:t>Higher cover –sum insured of INR 1.6 lakh on a floater basis for secondary and tertiary care including and cancer specific cover provide</a:t>
            </a:r>
          </a:p>
          <a:p>
            <a:pPr lvl="1" algn="just">
              <a:lnSpc>
                <a:spcPct val="105000"/>
              </a:lnSpc>
              <a:spcBef>
                <a:spcPts val="200"/>
              </a:spcBef>
              <a:spcAft>
                <a:spcPts val="200"/>
              </a:spcAft>
            </a:pPr>
            <a:r>
              <a:rPr lang="en-US" dirty="0" smtClean="0"/>
              <a:t>All residents of Meghalaya except for government employees covered in the scheme</a:t>
            </a:r>
          </a:p>
          <a:p>
            <a:pPr lvl="1" algn="just">
              <a:lnSpc>
                <a:spcPct val="105000"/>
              </a:lnSpc>
              <a:spcBef>
                <a:spcPts val="200"/>
              </a:spcBef>
              <a:spcAft>
                <a:spcPts val="200"/>
              </a:spcAft>
            </a:pPr>
            <a:r>
              <a:rPr lang="en-US" dirty="0" smtClean="0"/>
              <a:t>Robust mechanisms for effective implementation including incentives for enrolment to FKOs, utilization incentives for beneficiaries and doctors, and monitoring framework introduced </a:t>
            </a:r>
          </a:p>
          <a:p>
            <a:pPr lvl="1" algn="just">
              <a:lnSpc>
                <a:spcPct val="105000"/>
              </a:lnSpc>
              <a:spcBef>
                <a:spcPts val="200"/>
              </a:spcBef>
              <a:spcAft>
                <a:spcPts val="200"/>
              </a:spcAft>
            </a:pPr>
            <a:r>
              <a:rPr lang="en-US" dirty="0" smtClean="0"/>
              <a:t>Dedicated SNA created for implementation</a:t>
            </a:r>
          </a:p>
          <a:p>
            <a:pPr algn="just">
              <a:lnSpc>
                <a:spcPct val="105000"/>
              </a:lnSpc>
              <a:spcBef>
                <a:spcPts val="200"/>
              </a:spcBef>
              <a:spcAft>
                <a:spcPts val="200"/>
              </a:spcAft>
            </a:pPr>
            <a:endParaRPr lang="en-US" sz="1600" dirty="0" smtClean="0"/>
          </a:p>
          <a:p>
            <a:pPr algn="just">
              <a:lnSpc>
                <a:spcPct val="105000"/>
              </a:lnSpc>
              <a:spcBef>
                <a:spcPts val="200"/>
              </a:spcBef>
              <a:spcAft>
                <a:spcPts val="200"/>
              </a:spcAft>
            </a:pPr>
            <a:r>
              <a:rPr lang="en-US" sz="1600" dirty="0" smtClean="0"/>
              <a:t>MHIS 2 under consideration based on </a:t>
            </a:r>
          </a:p>
          <a:p>
            <a:pPr lvl="1" algn="just">
              <a:lnSpc>
                <a:spcPct val="105000"/>
              </a:lnSpc>
              <a:spcBef>
                <a:spcPts val="200"/>
              </a:spcBef>
              <a:spcAft>
                <a:spcPts val="200"/>
              </a:spcAft>
            </a:pPr>
            <a:r>
              <a:rPr lang="en-US" dirty="0" smtClean="0"/>
              <a:t>Overall objects of </a:t>
            </a:r>
            <a:r>
              <a:rPr lang="en-US" dirty="0" err="1" smtClean="0"/>
              <a:t>GoM</a:t>
            </a:r>
            <a:r>
              <a:rPr lang="en-US" dirty="0" smtClean="0"/>
              <a:t> to provide rationale and sufficient health cover to all the residents of the state</a:t>
            </a:r>
          </a:p>
          <a:p>
            <a:pPr lvl="1" algn="just">
              <a:lnSpc>
                <a:spcPct val="105000"/>
              </a:lnSpc>
              <a:spcBef>
                <a:spcPts val="200"/>
              </a:spcBef>
              <a:spcAft>
                <a:spcPts val="200"/>
              </a:spcAft>
            </a:pPr>
            <a:r>
              <a:rPr lang="en-US" dirty="0" smtClean="0"/>
              <a:t>the in-depth </a:t>
            </a:r>
            <a:r>
              <a:rPr lang="en-US" dirty="0"/>
              <a:t>analysis and diagnostics of MHIS </a:t>
            </a:r>
            <a:r>
              <a:rPr lang="en-US" dirty="0" smtClean="0"/>
              <a:t>1</a:t>
            </a:r>
          </a:p>
        </p:txBody>
      </p:sp>
      <p:sp>
        <p:nvSpPr>
          <p:cNvPr id="2" name="Title 1"/>
          <p:cNvSpPr>
            <a:spLocks noGrp="1"/>
          </p:cNvSpPr>
          <p:nvPr>
            <p:ph type="title"/>
          </p:nvPr>
        </p:nvSpPr>
        <p:spPr/>
        <p:txBody>
          <a:bodyPr/>
          <a:lstStyle/>
          <a:p>
            <a:r>
              <a:rPr lang="en-US" sz="2400" dirty="0" smtClean="0"/>
              <a:t>Background</a:t>
            </a:r>
            <a:endParaRPr lang="en-US" sz="2400" dirty="0"/>
          </a:p>
        </p:txBody>
      </p:sp>
    </p:spTree>
    <p:extLst>
      <p:ext uri="{BB962C8B-B14F-4D97-AF65-F5344CB8AC3E}">
        <p14:creationId xmlns:p14="http://schemas.microsoft.com/office/powerpoint/2010/main" val="28958140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MHIS 1</a:t>
            </a:r>
            <a:endParaRPr lang="en-US" dirty="0"/>
          </a:p>
        </p:txBody>
      </p:sp>
      <p:sp>
        <p:nvSpPr>
          <p:cNvPr id="4" name="Slide Number Placeholder 3"/>
          <p:cNvSpPr>
            <a:spLocks noGrp="1"/>
          </p:cNvSpPr>
          <p:nvPr>
            <p:ph type="sldNum" sz="quarter" idx="12"/>
          </p:nvPr>
        </p:nvSpPr>
        <p:spPr/>
        <p:txBody>
          <a:bodyPr/>
          <a:lstStyle/>
          <a:p>
            <a:pPr>
              <a:defRPr/>
            </a:pPr>
            <a:r>
              <a:rPr lang="en-US" smtClean="0"/>
              <a:t>Slide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584278062"/>
              </p:ext>
            </p:extLst>
          </p:nvPr>
        </p:nvGraphicFramePr>
        <p:xfrm>
          <a:off x="609600" y="881416"/>
          <a:ext cx="8077200" cy="4968239"/>
        </p:xfrm>
        <a:graphic>
          <a:graphicData uri="http://schemas.openxmlformats.org/drawingml/2006/table">
            <a:tbl>
              <a:tblPr firstRow="1" bandRow="1">
                <a:tableStyleId>{00A15C55-8517-42AA-B614-E9B94910E393}</a:tableStyleId>
              </a:tblPr>
              <a:tblGrid>
                <a:gridCol w="2743200"/>
                <a:gridCol w="5334000"/>
              </a:tblGrid>
              <a:tr h="124803">
                <a:tc>
                  <a:txBody>
                    <a:bodyPr/>
                    <a:lstStyle/>
                    <a:p>
                      <a:r>
                        <a:rPr lang="en-US" sz="1300" dirty="0" smtClean="0"/>
                        <a:t>PARAMETER</a:t>
                      </a:r>
                      <a:endParaRPr lang="en-US" sz="1300" dirty="0"/>
                    </a:p>
                  </a:txBody>
                  <a:tcPr anchor="ctr"/>
                </a:tc>
                <a:tc>
                  <a:txBody>
                    <a:bodyPr/>
                    <a:lstStyle/>
                    <a:p>
                      <a:r>
                        <a:rPr lang="en-US" sz="1300" dirty="0" smtClean="0"/>
                        <a:t>STATUS</a:t>
                      </a:r>
                      <a:endParaRPr lang="en-US" sz="1300" baseline="30000" dirty="0"/>
                    </a:p>
                  </a:txBody>
                  <a:tcPr anchor="ctr"/>
                </a:tc>
              </a:tr>
              <a:tr h="206257">
                <a:tc>
                  <a:txBody>
                    <a:bodyPr/>
                    <a:lstStyle/>
                    <a:p>
                      <a:r>
                        <a:rPr lang="en-US" sz="1300" dirty="0" smtClean="0"/>
                        <a:t>ENROLLMENT</a:t>
                      </a:r>
                      <a:endParaRPr lang="en-US" sz="13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00" baseline="0" dirty="0" smtClean="0"/>
                        <a:t>1,99,000 Households with a family size of 3.9 per Household @ a premium of </a:t>
                      </a:r>
                      <a:r>
                        <a:rPr lang="en-US" sz="1300" baseline="0" dirty="0" err="1" smtClean="0"/>
                        <a:t>Rs</a:t>
                      </a:r>
                      <a:r>
                        <a:rPr lang="en-US" sz="1300" baseline="0" dirty="0" smtClean="0"/>
                        <a:t>. 478 per Household</a:t>
                      </a:r>
                    </a:p>
                  </a:txBody>
                  <a:tcPr anchor="ctr"/>
                </a:tc>
              </a:tr>
              <a:tr h="124803">
                <a:tc>
                  <a:txBody>
                    <a:bodyPr/>
                    <a:lstStyle/>
                    <a:p>
                      <a:r>
                        <a:rPr lang="en-US" sz="1300" dirty="0" smtClean="0"/>
                        <a:t>INSURANCE</a:t>
                      </a:r>
                      <a:r>
                        <a:rPr lang="en-US" sz="1300" baseline="0" dirty="0" smtClean="0"/>
                        <a:t> COVER</a:t>
                      </a:r>
                      <a:endParaRPr lang="en-US" sz="1300" dirty="0" smtClean="0"/>
                    </a:p>
                  </a:txBody>
                  <a:tcPr anchor="ctr"/>
                </a:tc>
                <a:tc>
                  <a:txBody>
                    <a:bodyPr/>
                    <a:lstStyle/>
                    <a:p>
                      <a:r>
                        <a:rPr lang="en-US" sz="1300" dirty="0" err="1" smtClean="0"/>
                        <a:t>Rs</a:t>
                      </a:r>
                      <a:r>
                        <a:rPr lang="en-US" sz="1300" dirty="0" smtClean="0"/>
                        <a:t>. 1,60,000 per Household</a:t>
                      </a:r>
                      <a:endParaRPr lang="en-US" sz="1300" dirty="0"/>
                    </a:p>
                  </a:txBody>
                  <a:tcPr anchor="ctr"/>
                </a:tc>
              </a:tr>
              <a:tr h="124803">
                <a:tc>
                  <a:txBody>
                    <a:bodyPr/>
                    <a:lstStyle/>
                    <a:p>
                      <a:r>
                        <a:rPr lang="en-US" sz="1300" dirty="0" smtClean="0"/>
                        <a:t>PACKAGES </a:t>
                      </a:r>
                    </a:p>
                  </a:txBody>
                  <a:tcPr anchor="ctr"/>
                </a:tc>
                <a:tc>
                  <a:txBody>
                    <a:bodyPr/>
                    <a:lstStyle/>
                    <a:p>
                      <a:r>
                        <a:rPr lang="en-US" sz="1300" dirty="0" smtClean="0"/>
                        <a:t>1,288 packages including Cardiac and Critical care packages</a:t>
                      </a:r>
                      <a:endParaRPr lang="en-US" sz="1300" dirty="0"/>
                    </a:p>
                  </a:txBody>
                  <a:tcPr anchor="ctr"/>
                </a:tc>
              </a:tr>
              <a:tr h="124803">
                <a:tc>
                  <a:txBody>
                    <a:bodyPr/>
                    <a:lstStyle/>
                    <a:p>
                      <a:r>
                        <a:rPr lang="en-US" sz="1300" dirty="0" smtClean="0"/>
                        <a:t>HOSPITALS EMPANELLED</a:t>
                      </a:r>
                      <a:endParaRPr lang="en-US" sz="13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108 PHCs (100%)</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28 CHCs (100%)</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11 District Hospitals (100%)</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10 private hospitals in Meghalaya (91%)</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13 Private Hospitals outside state for critical care</a:t>
                      </a:r>
                    </a:p>
                  </a:txBody>
                  <a:tcPr anchor="ctr"/>
                </a:tc>
              </a:tr>
              <a:tr h="124803">
                <a:tc>
                  <a:txBody>
                    <a:bodyPr/>
                    <a:lstStyle/>
                    <a:p>
                      <a:r>
                        <a:rPr lang="en-US" sz="1300" dirty="0" smtClean="0"/>
                        <a:t>TOTAL</a:t>
                      </a:r>
                      <a:r>
                        <a:rPr lang="en-US" sz="1300" baseline="0" dirty="0" smtClean="0"/>
                        <a:t> CLAIMS (as on Jan 6, 2014)</a:t>
                      </a:r>
                      <a:endParaRPr lang="en-US" sz="1300" dirty="0"/>
                    </a:p>
                  </a:txBody>
                  <a:tcPr anchor="ctr"/>
                </a:tc>
                <a:tc>
                  <a:txBody>
                    <a:bodyPr/>
                    <a:lstStyle/>
                    <a:p>
                      <a:r>
                        <a:rPr lang="en-US" sz="1300" dirty="0" err="1" smtClean="0"/>
                        <a:t>Rs</a:t>
                      </a:r>
                      <a:r>
                        <a:rPr lang="en-US" sz="1300" dirty="0" smtClean="0"/>
                        <a:t>.</a:t>
                      </a:r>
                      <a:r>
                        <a:rPr lang="en-US" sz="1300" baseline="0" dirty="0" smtClean="0"/>
                        <a:t> 5,48,72,244</a:t>
                      </a:r>
                      <a:endParaRPr lang="en-US" sz="1300" dirty="0" smtClean="0"/>
                    </a:p>
                  </a:txBody>
                  <a:tcPr anchor="ctr"/>
                </a:tc>
              </a:tr>
              <a:tr h="124803">
                <a:tc>
                  <a:txBody>
                    <a:bodyPr/>
                    <a:lstStyle/>
                    <a:p>
                      <a:r>
                        <a:rPr lang="en-US" sz="1300" dirty="0" smtClean="0"/>
                        <a:t>CLAIMS BREAKUP</a:t>
                      </a:r>
                      <a:endParaRPr lang="en-US" sz="1300" dirty="0"/>
                    </a:p>
                  </a:txBody>
                  <a:tcPr anchor="ctr"/>
                </a:tc>
                <a:tc>
                  <a:txBody>
                    <a:bodyPr/>
                    <a:lstStyle/>
                    <a:p>
                      <a:r>
                        <a:rPr lang="en-US" sz="1300" dirty="0" smtClean="0"/>
                        <a:t>Public</a:t>
                      </a:r>
                      <a:r>
                        <a:rPr lang="en-US" sz="1300" baseline="0" dirty="0" smtClean="0"/>
                        <a:t> Hospitals: 45</a:t>
                      </a:r>
                    </a:p>
                    <a:p>
                      <a:r>
                        <a:rPr lang="en-US" sz="1300" baseline="0" dirty="0" smtClean="0"/>
                        <a:t>Private Hospitals: 9</a:t>
                      </a:r>
                      <a:endParaRPr lang="en-US" sz="1300" dirty="0"/>
                    </a:p>
                  </a:txBody>
                  <a:tcPr anchor="ctr"/>
                </a:tc>
              </a:tr>
              <a:tr h="1248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PATIENTS</a:t>
                      </a:r>
                      <a:r>
                        <a:rPr lang="en-US" sz="1300" baseline="0" dirty="0" smtClean="0"/>
                        <a:t> TREATED</a:t>
                      </a:r>
                      <a:endParaRPr lang="en-US" sz="1300" dirty="0" smtClean="0"/>
                    </a:p>
                  </a:txBody>
                  <a:tcPr anchor="ctr"/>
                </a:tc>
                <a:tc>
                  <a:txBody>
                    <a:bodyPr/>
                    <a:lstStyle/>
                    <a:p>
                      <a:r>
                        <a:rPr lang="en-US" sz="1300" baseline="0" dirty="0" smtClean="0"/>
                        <a:t>13,276 (vs. less than 1,000 in RSBY 2011-12)</a:t>
                      </a:r>
                    </a:p>
                  </a:txBody>
                  <a:tcPr anchor="ctr"/>
                </a:tc>
              </a:tr>
              <a:tr h="124803">
                <a:tc>
                  <a:txBody>
                    <a:bodyPr/>
                    <a:lstStyle/>
                    <a:p>
                      <a:r>
                        <a:rPr lang="en-US" sz="1300" dirty="0" smtClean="0"/>
                        <a:t>STATE</a:t>
                      </a:r>
                      <a:r>
                        <a:rPr lang="en-US" sz="1300" baseline="0" dirty="0" smtClean="0"/>
                        <a:t> NODAL AGENCY</a:t>
                      </a:r>
                      <a:endParaRPr lang="en-US" sz="1300" dirty="0" smtClean="0"/>
                    </a:p>
                  </a:txBody>
                  <a:tcPr anchor="ctr"/>
                </a:tc>
                <a:tc>
                  <a:txBody>
                    <a:bodyPr/>
                    <a:lstStyle/>
                    <a:p>
                      <a:r>
                        <a:rPr lang="en-US" sz="1300" dirty="0" smtClean="0"/>
                        <a:t>1</a:t>
                      </a:r>
                      <a:r>
                        <a:rPr lang="en-US" sz="1300" baseline="0" dirty="0" smtClean="0"/>
                        <a:t> CEO</a:t>
                      </a:r>
                    </a:p>
                    <a:p>
                      <a:r>
                        <a:rPr lang="en-US" sz="1300" baseline="0" dirty="0" smtClean="0"/>
                        <a:t>17 Professionals on Contract</a:t>
                      </a:r>
                      <a:endParaRPr lang="en-US" sz="1300" dirty="0"/>
                    </a:p>
                  </a:txBody>
                  <a:tcPr anchor="ctr"/>
                </a:tc>
              </a:tr>
              <a:tr h="124803">
                <a:tc>
                  <a:txBody>
                    <a:bodyPr/>
                    <a:lstStyle/>
                    <a:p>
                      <a:r>
                        <a:rPr lang="en-US" sz="1300" dirty="0" smtClean="0"/>
                        <a:t>DURATION</a:t>
                      </a:r>
                      <a:r>
                        <a:rPr lang="en-US" sz="1300" baseline="0" dirty="0" smtClean="0"/>
                        <a:t> OF CONTRACT</a:t>
                      </a:r>
                      <a:endParaRPr lang="en-US" sz="1300" dirty="0" smtClean="0"/>
                    </a:p>
                  </a:txBody>
                  <a:tcPr anchor="ctr"/>
                </a:tc>
                <a:tc>
                  <a:txBody>
                    <a:bodyPr/>
                    <a:lstStyle/>
                    <a:p>
                      <a:r>
                        <a:rPr lang="en-US" sz="1300" dirty="0" smtClean="0"/>
                        <a:t>One Year</a:t>
                      </a:r>
                      <a:endParaRPr lang="en-US" sz="1300" dirty="0"/>
                    </a:p>
                  </a:txBody>
                  <a:tcPr anchor="ctr"/>
                </a:tc>
              </a:tr>
              <a:tr h="124803">
                <a:tc>
                  <a:txBody>
                    <a:bodyPr/>
                    <a:lstStyle/>
                    <a:p>
                      <a:r>
                        <a:rPr lang="en-US" sz="1300" dirty="0" smtClean="0"/>
                        <a:t>INCENTIVES</a:t>
                      </a:r>
                    </a:p>
                  </a:txBody>
                  <a:tcPr anchor="ctr"/>
                </a:tc>
                <a:tc>
                  <a:txBody>
                    <a:bodyPr/>
                    <a:lstStyle/>
                    <a:p>
                      <a:r>
                        <a:rPr lang="en-US" sz="1300" dirty="0" smtClean="0"/>
                        <a:t>ANM/ ASHAs Incentives for enrollment</a:t>
                      </a:r>
                    </a:p>
                    <a:p>
                      <a:r>
                        <a:rPr lang="en-US" sz="1300" baseline="0" dirty="0" smtClean="0"/>
                        <a:t>30% of total claims at Public Hospitals are being distributed to the medical and paramedical staff as incentive</a:t>
                      </a:r>
                      <a:endParaRPr lang="en-US" sz="1300" dirty="0"/>
                    </a:p>
                  </a:txBody>
                  <a:tcPr anchor="ctr"/>
                </a:tc>
              </a:tr>
            </a:tbl>
          </a:graphicData>
        </a:graphic>
      </p:graphicFrame>
    </p:spTree>
    <p:extLst>
      <p:ext uri="{BB962C8B-B14F-4D97-AF65-F5344CB8AC3E}">
        <p14:creationId xmlns:p14="http://schemas.microsoft.com/office/powerpoint/2010/main" val="670383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MHIS </a:t>
            </a:r>
            <a:r>
              <a:rPr lang="en-US" dirty="0"/>
              <a:t>2</a:t>
            </a:r>
          </a:p>
        </p:txBody>
      </p:sp>
      <p:sp>
        <p:nvSpPr>
          <p:cNvPr id="4" name="Slide Number Placeholder 3"/>
          <p:cNvSpPr>
            <a:spLocks noGrp="1"/>
          </p:cNvSpPr>
          <p:nvPr>
            <p:ph type="sldNum" sz="quarter" idx="12"/>
          </p:nvPr>
        </p:nvSpPr>
        <p:spPr/>
        <p:txBody>
          <a:bodyPr/>
          <a:lstStyle/>
          <a:p>
            <a:pPr>
              <a:defRPr/>
            </a:pPr>
            <a:r>
              <a:rPr lang="en-US" smtClean="0"/>
              <a:t>Slide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35816118"/>
              </p:ext>
            </p:extLst>
          </p:nvPr>
        </p:nvGraphicFramePr>
        <p:xfrm>
          <a:off x="609600" y="881416"/>
          <a:ext cx="8077200" cy="4892039"/>
        </p:xfrm>
        <a:graphic>
          <a:graphicData uri="http://schemas.openxmlformats.org/drawingml/2006/table">
            <a:tbl>
              <a:tblPr firstRow="1" bandRow="1">
                <a:tableStyleId>{00A15C55-8517-42AA-B614-E9B94910E393}</a:tableStyleId>
              </a:tblPr>
              <a:tblGrid>
                <a:gridCol w="2743200"/>
                <a:gridCol w="5334000"/>
              </a:tblGrid>
              <a:tr h="124803">
                <a:tc>
                  <a:txBody>
                    <a:bodyPr/>
                    <a:lstStyle/>
                    <a:p>
                      <a:r>
                        <a:rPr lang="en-US" sz="1300" dirty="0" smtClean="0"/>
                        <a:t>PARAMETER</a:t>
                      </a:r>
                      <a:endParaRPr lang="en-US" sz="1300" dirty="0"/>
                    </a:p>
                  </a:txBody>
                  <a:tcPr anchor="ctr"/>
                </a:tc>
                <a:tc>
                  <a:txBody>
                    <a:bodyPr/>
                    <a:lstStyle/>
                    <a:p>
                      <a:r>
                        <a:rPr lang="en-US" sz="1300" dirty="0" smtClean="0"/>
                        <a:t>STATUS</a:t>
                      </a:r>
                      <a:endParaRPr lang="en-US" sz="1300" baseline="30000" dirty="0"/>
                    </a:p>
                  </a:txBody>
                  <a:tcPr anchor="ctr"/>
                </a:tc>
              </a:tr>
              <a:tr h="206257">
                <a:tc>
                  <a:txBody>
                    <a:bodyPr/>
                    <a:lstStyle/>
                    <a:p>
                      <a:r>
                        <a:rPr lang="en-US" sz="1300" dirty="0" smtClean="0"/>
                        <a:t>ENROLLMENT</a:t>
                      </a:r>
                      <a:endParaRPr lang="en-US" sz="13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00" baseline="0" dirty="0" smtClean="0"/>
                        <a:t>All Households in the State Eligible, except for families of State and Central Govt. employees</a:t>
                      </a:r>
                    </a:p>
                  </a:txBody>
                  <a:tcPr anchor="ctr"/>
                </a:tc>
              </a:tr>
              <a:tr h="124803">
                <a:tc>
                  <a:txBody>
                    <a:bodyPr/>
                    <a:lstStyle/>
                    <a:p>
                      <a:r>
                        <a:rPr lang="en-US" sz="1300" dirty="0" smtClean="0"/>
                        <a:t>INSURANCE</a:t>
                      </a:r>
                      <a:r>
                        <a:rPr lang="en-US" sz="1300" baseline="0" dirty="0" smtClean="0"/>
                        <a:t> COVER</a:t>
                      </a:r>
                      <a:endParaRPr lang="en-US" sz="1300" dirty="0" smtClean="0"/>
                    </a:p>
                  </a:txBody>
                  <a:tcPr anchor="ctr"/>
                </a:tc>
                <a:tc>
                  <a:txBody>
                    <a:bodyPr/>
                    <a:lstStyle/>
                    <a:p>
                      <a:r>
                        <a:rPr lang="en-US" sz="1300" dirty="0" err="1" smtClean="0"/>
                        <a:t>Rs</a:t>
                      </a:r>
                      <a:r>
                        <a:rPr lang="en-US" sz="1300" dirty="0" smtClean="0"/>
                        <a:t>. 2,00,000 per Household</a:t>
                      </a:r>
                      <a:endParaRPr lang="en-US" sz="1300" dirty="0"/>
                    </a:p>
                  </a:txBody>
                  <a:tcPr anchor="ctr"/>
                </a:tc>
              </a:tr>
              <a:tr h="124803">
                <a:tc>
                  <a:txBody>
                    <a:bodyPr/>
                    <a:lstStyle/>
                    <a:p>
                      <a:r>
                        <a:rPr lang="en-US" sz="1300" dirty="0" smtClean="0"/>
                        <a:t>PACKAGES </a:t>
                      </a:r>
                    </a:p>
                  </a:txBody>
                  <a:tcPr anchor="ctr"/>
                </a:tc>
                <a:tc>
                  <a:txBody>
                    <a:bodyPr/>
                    <a:lstStyle/>
                    <a:p>
                      <a:r>
                        <a:rPr lang="en-US" sz="1300" dirty="0" smtClean="0"/>
                        <a:t>1,600 packages including some high incidence primary care and most common secondary and tertiary care conditions</a:t>
                      </a:r>
                      <a:endParaRPr lang="en-US" sz="1300" dirty="0"/>
                    </a:p>
                  </a:txBody>
                  <a:tcPr anchor="ctr"/>
                </a:tc>
              </a:tr>
              <a:tr h="124803">
                <a:tc>
                  <a:txBody>
                    <a:bodyPr/>
                    <a:lstStyle/>
                    <a:p>
                      <a:r>
                        <a:rPr lang="en-US" sz="1300" dirty="0" smtClean="0"/>
                        <a:t>HOSPITALS TO BE EMPANELLED</a:t>
                      </a:r>
                      <a:endParaRPr lang="en-US" sz="13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100% of all Public Hospitals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err="1" smtClean="0"/>
                        <a:t>Atleast</a:t>
                      </a:r>
                      <a:r>
                        <a:rPr lang="en-US" sz="1300" baseline="0" dirty="0" smtClean="0"/>
                        <a:t> 6 private hospitals in Meghalaya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err="1" smtClean="0"/>
                        <a:t>Atleast</a:t>
                      </a:r>
                      <a:r>
                        <a:rPr lang="en-US" sz="1300" baseline="0" dirty="0" smtClean="0"/>
                        <a:t> 12 Private Hospitals outside state for critical care and tertiary care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err="1" smtClean="0"/>
                        <a:t>Atleast</a:t>
                      </a:r>
                      <a:r>
                        <a:rPr lang="en-US" sz="1300" baseline="0" dirty="0" smtClean="0"/>
                        <a:t> 2 NABH Accredited hospitals to be included in the network</a:t>
                      </a:r>
                    </a:p>
                  </a:txBody>
                  <a:tcPr anchor="ctr"/>
                </a:tc>
              </a:tr>
              <a:tr h="124803">
                <a:tc>
                  <a:txBody>
                    <a:bodyPr/>
                    <a:lstStyle/>
                    <a:p>
                      <a:r>
                        <a:rPr lang="en-US" sz="1300" dirty="0" smtClean="0"/>
                        <a:t>DURATION</a:t>
                      </a:r>
                      <a:r>
                        <a:rPr lang="en-US" sz="1300" baseline="0" dirty="0" smtClean="0"/>
                        <a:t> OF CONTRACT</a:t>
                      </a:r>
                      <a:endParaRPr lang="en-US" sz="1300" dirty="0" smtClean="0"/>
                    </a:p>
                  </a:txBody>
                  <a:tcPr anchor="ctr"/>
                </a:tc>
                <a:tc>
                  <a:txBody>
                    <a:bodyPr/>
                    <a:lstStyle/>
                    <a:p>
                      <a:r>
                        <a:rPr lang="en-US" sz="1300" dirty="0" smtClean="0"/>
                        <a:t>Three</a:t>
                      </a:r>
                      <a:r>
                        <a:rPr lang="en-US" sz="1300" baseline="0" dirty="0" smtClean="0"/>
                        <a:t> Years</a:t>
                      </a:r>
                      <a:endParaRPr lang="en-US" sz="1300" dirty="0"/>
                    </a:p>
                  </a:txBody>
                  <a:tcPr anchor="ctr"/>
                </a:tc>
              </a:tr>
              <a:tr h="124803">
                <a:tc>
                  <a:txBody>
                    <a:bodyPr/>
                    <a:lstStyle/>
                    <a:p>
                      <a:r>
                        <a:rPr lang="en-US" sz="1300" dirty="0" smtClean="0"/>
                        <a:t>INCENTIVES</a:t>
                      </a:r>
                    </a:p>
                  </a:txBody>
                  <a:tcPr anchor="ctr"/>
                </a:tc>
                <a:tc>
                  <a:txBody>
                    <a:bodyPr/>
                    <a:lstStyle/>
                    <a:p>
                      <a:pPr marL="285750" indent="-285750">
                        <a:buFont typeface="Arial" panose="020B0604020202020204" pitchFamily="34" charset="0"/>
                        <a:buChar char="•"/>
                      </a:pPr>
                      <a:r>
                        <a:rPr lang="en-US" sz="1300" dirty="0" smtClean="0"/>
                        <a:t>MHIS</a:t>
                      </a:r>
                      <a:r>
                        <a:rPr lang="en-US" sz="1300" baseline="0" dirty="0" smtClean="0"/>
                        <a:t> 1 Incentives to Continue</a:t>
                      </a:r>
                    </a:p>
                    <a:p>
                      <a:pPr marL="285750" indent="-285750">
                        <a:buFont typeface="Arial" panose="020B0604020202020204" pitchFamily="34" charset="0"/>
                        <a:buChar char="•"/>
                      </a:pPr>
                      <a:r>
                        <a:rPr lang="en-US" sz="1300" baseline="0" dirty="0" smtClean="0"/>
                        <a:t>Additional Incentives and Penalties to be applicable on the Insurance Company to ensure high enrollment and effective implementation </a:t>
                      </a:r>
                      <a:endParaRPr lang="en-US" sz="1300" dirty="0"/>
                    </a:p>
                  </a:txBody>
                  <a:tcPr anchor="ctr"/>
                </a:tc>
              </a:tr>
              <a:tr h="124803">
                <a:tc>
                  <a:txBody>
                    <a:bodyPr/>
                    <a:lstStyle/>
                    <a:p>
                      <a:r>
                        <a:rPr lang="en-US" sz="1300" dirty="0" smtClean="0"/>
                        <a:t>CURRENT STATUS</a:t>
                      </a:r>
                    </a:p>
                  </a:txBody>
                  <a:tcPr anchor="ctr"/>
                </a:tc>
                <a:tc>
                  <a:txBody>
                    <a:bodyPr/>
                    <a:lstStyle/>
                    <a:p>
                      <a:pPr marL="285750" indent="-285750">
                        <a:buFont typeface="Arial" panose="020B0604020202020204" pitchFamily="34" charset="0"/>
                        <a:buChar char="•"/>
                      </a:pPr>
                      <a:r>
                        <a:rPr lang="en-US" sz="1300" dirty="0" err="1" smtClean="0"/>
                        <a:t>Prebid</a:t>
                      </a:r>
                      <a:r>
                        <a:rPr lang="en-US" sz="1300" dirty="0" smtClean="0"/>
                        <a:t> Meeting held</a:t>
                      </a:r>
                      <a:r>
                        <a:rPr lang="en-US" sz="1300" baseline="0" dirty="0" smtClean="0"/>
                        <a:t> on </a:t>
                      </a:r>
                      <a:r>
                        <a:rPr lang="en-US" sz="1300" baseline="0" dirty="0" err="1" smtClean="0"/>
                        <a:t>jan</a:t>
                      </a:r>
                      <a:r>
                        <a:rPr lang="en-US" sz="1300" baseline="0" dirty="0" smtClean="0"/>
                        <a:t> 6, 2014, 14 Insurance companies participated and have expressed interest</a:t>
                      </a:r>
                    </a:p>
                    <a:p>
                      <a:pPr marL="285750" indent="-285750">
                        <a:buFont typeface="Arial" panose="020B0604020202020204" pitchFamily="34" charset="0"/>
                        <a:buChar char="•"/>
                      </a:pPr>
                      <a:r>
                        <a:rPr lang="en-US" sz="1300" baseline="0" dirty="0" smtClean="0"/>
                        <a:t>Bid Due date on Jan 28, 2014</a:t>
                      </a:r>
                    </a:p>
                    <a:p>
                      <a:pPr marL="285750" indent="-285750">
                        <a:buFont typeface="Arial" panose="020B0604020202020204" pitchFamily="34" charset="0"/>
                        <a:buChar char="•"/>
                      </a:pPr>
                      <a:r>
                        <a:rPr lang="en-US" sz="1300" baseline="0" dirty="0" smtClean="0"/>
                        <a:t>Enrollment planned to start in second half of Feb 2014</a:t>
                      </a:r>
                      <a:endParaRPr lang="en-US" sz="1300" dirty="0"/>
                    </a:p>
                  </a:txBody>
                  <a:tcPr anchor="ctr"/>
                </a:tc>
              </a:tr>
            </a:tbl>
          </a:graphicData>
        </a:graphic>
      </p:graphicFrame>
    </p:spTree>
    <p:extLst>
      <p:ext uri="{BB962C8B-B14F-4D97-AF65-F5344CB8AC3E}">
        <p14:creationId xmlns:p14="http://schemas.microsoft.com/office/powerpoint/2010/main" val="3601632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685800" y="3200400"/>
            <a:ext cx="8001000" cy="990600"/>
          </a:xfrm>
          <a:prstGeom prst="rect">
            <a:avLst/>
          </a:prstGeom>
          <a:noFill/>
          <a:ln w="9525">
            <a:noFill/>
            <a:miter lim="800000"/>
            <a:headEnd/>
            <a:tailEnd/>
          </a:ln>
        </p:spPr>
        <p:txBody>
          <a:bodyPr lIns="0" tIns="0" rIns="0" bIns="0" anchor="ctr"/>
          <a:lstStyle/>
          <a:p>
            <a:pPr algn="ctr"/>
            <a:r>
              <a:rPr lang="en-US" sz="2000" b="1" dirty="0" smtClean="0">
                <a:solidFill>
                  <a:prstClr val="black"/>
                </a:solidFill>
                <a:latin typeface="Arial" pitchFamily="34" charset="0"/>
                <a:cs typeface="Arial" pitchFamily="34" charset="0"/>
              </a:rPr>
              <a:t>STATE INNOVATIONS</a:t>
            </a:r>
          </a:p>
          <a:p>
            <a:pPr algn="ctr"/>
            <a:endParaRPr lang="en-US" sz="2000" b="1" dirty="0">
              <a:solidFill>
                <a:prstClr val="black"/>
              </a:solidFill>
              <a:latin typeface="Arial" pitchFamily="34" charset="0"/>
              <a:cs typeface="Arial" pitchFamily="34" charset="0"/>
            </a:endParaRPr>
          </a:p>
          <a:p>
            <a:pPr algn="ctr"/>
            <a:r>
              <a:rPr lang="en-US" sz="2000" b="1" dirty="0" smtClean="0">
                <a:solidFill>
                  <a:prstClr val="black"/>
                </a:solidFill>
                <a:latin typeface="Arial" pitchFamily="34" charset="0"/>
                <a:cs typeface="Arial" pitchFamily="34" charset="0"/>
              </a:rPr>
              <a:t>Shillong Medical College under Public Private Partnership</a:t>
            </a:r>
            <a:endParaRPr lang="en-US" sz="2000" b="1" dirty="0">
              <a:solidFill>
                <a:prstClr val="black"/>
              </a:solidFill>
              <a:latin typeface="Arial" pitchFamily="34" charset="0"/>
              <a:cs typeface="Arial" pitchFamily="34" charset="0"/>
            </a:endParaRPr>
          </a:p>
        </p:txBody>
      </p:sp>
      <p:sp>
        <p:nvSpPr>
          <p:cNvPr id="7174" name="Slide Number Placeholder 6"/>
          <p:cNvSpPr>
            <a:spLocks noGrp="1"/>
          </p:cNvSpPr>
          <p:nvPr>
            <p:ph type="sldNum" sz="quarter" idx="12"/>
          </p:nvPr>
        </p:nvSpPr>
        <p:spPr>
          <a:noFill/>
        </p:spPr>
        <p:txBody>
          <a:bodyPr/>
          <a:lstStyle/>
          <a:p>
            <a:pPr fontAlgn="base">
              <a:spcAft>
                <a:spcPct val="0"/>
              </a:spcAft>
            </a:pPr>
            <a:fld id="{48C2F5CF-AAD1-4C07-A536-42EEFAC31495}" type="slidenum">
              <a:rPr lang="en-US" smtClean="0">
                <a:solidFill>
                  <a:srgbClr val="000000"/>
                </a:solidFill>
              </a:rPr>
              <a:pPr fontAlgn="base">
                <a:spcAft>
                  <a:spcPct val="0"/>
                </a:spcAft>
              </a:pPr>
              <a:t>18</a:t>
            </a:fld>
            <a:endParaRPr lang="en-US" smtClean="0">
              <a:solidFill>
                <a:srgbClr val="000000"/>
              </a:solidFill>
            </a:endParaRPr>
          </a:p>
        </p:txBody>
      </p:sp>
    </p:spTree>
    <p:extLst>
      <p:ext uri="{BB962C8B-B14F-4D97-AF65-F5344CB8AC3E}">
        <p14:creationId xmlns:p14="http://schemas.microsoft.com/office/powerpoint/2010/main" val="195041589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Shillong Medical College under PPP</a:t>
            </a:r>
            <a:endParaRPr lang="en-US" dirty="0"/>
          </a:p>
        </p:txBody>
      </p:sp>
      <p:sp>
        <p:nvSpPr>
          <p:cNvPr id="4" name="Slide Number Placeholder 3"/>
          <p:cNvSpPr>
            <a:spLocks noGrp="1"/>
          </p:cNvSpPr>
          <p:nvPr>
            <p:ph type="sldNum" sz="quarter" idx="12"/>
          </p:nvPr>
        </p:nvSpPr>
        <p:spPr/>
        <p:txBody>
          <a:bodyPr/>
          <a:lstStyle/>
          <a:p>
            <a:pPr>
              <a:defRPr/>
            </a:pPr>
            <a:r>
              <a:rPr lang="en-US" smtClean="0"/>
              <a:t>Slide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75879215"/>
              </p:ext>
            </p:extLst>
          </p:nvPr>
        </p:nvGraphicFramePr>
        <p:xfrm>
          <a:off x="609600" y="881416"/>
          <a:ext cx="8077200" cy="4495800"/>
        </p:xfrm>
        <a:graphic>
          <a:graphicData uri="http://schemas.openxmlformats.org/drawingml/2006/table">
            <a:tbl>
              <a:tblPr firstRow="1" bandRow="1">
                <a:tableStyleId>{00A15C55-8517-42AA-B614-E9B94910E393}</a:tableStyleId>
              </a:tblPr>
              <a:tblGrid>
                <a:gridCol w="2743200"/>
                <a:gridCol w="5334000"/>
              </a:tblGrid>
              <a:tr h="124803">
                <a:tc>
                  <a:txBody>
                    <a:bodyPr/>
                    <a:lstStyle/>
                    <a:p>
                      <a:r>
                        <a:rPr lang="en-US" sz="1300" dirty="0" smtClean="0"/>
                        <a:t>PARAMETER</a:t>
                      </a:r>
                      <a:endParaRPr lang="en-US" sz="1300" dirty="0"/>
                    </a:p>
                  </a:txBody>
                  <a:tcPr anchor="ctr"/>
                </a:tc>
                <a:tc>
                  <a:txBody>
                    <a:bodyPr/>
                    <a:lstStyle/>
                    <a:p>
                      <a:r>
                        <a:rPr lang="en-US" sz="1300" dirty="0" smtClean="0"/>
                        <a:t>STATUS</a:t>
                      </a:r>
                      <a:endParaRPr lang="en-US" sz="1300" baseline="30000" dirty="0"/>
                    </a:p>
                  </a:txBody>
                  <a:tcPr anchor="ctr"/>
                </a:tc>
              </a:tr>
              <a:tr h="206257">
                <a:tc>
                  <a:txBody>
                    <a:bodyPr/>
                    <a:lstStyle/>
                    <a:p>
                      <a:r>
                        <a:rPr lang="en-US" sz="1300" dirty="0" smtClean="0"/>
                        <a:t>CAPACITY</a:t>
                      </a:r>
                      <a:endParaRPr lang="en-US" sz="13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100 MBBS seats per year with 40% seats allocated to </a:t>
                      </a:r>
                      <a:r>
                        <a:rPr lang="en-US" sz="1300" baseline="0" dirty="0" err="1" smtClean="0"/>
                        <a:t>GoM</a:t>
                      </a:r>
                      <a:r>
                        <a:rPr lang="en-US" sz="1300" baseline="0" dirty="0" smtClean="0"/>
                        <a:t> at subsidized fees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500 bed modern teaching hospital</a:t>
                      </a:r>
                    </a:p>
                  </a:txBody>
                  <a:tcPr anchor="ctr"/>
                </a:tc>
              </a:tr>
              <a:tr h="124803">
                <a:tc>
                  <a:txBody>
                    <a:bodyPr/>
                    <a:lstStyle/>
                    <a:p>
                      <a:r>
                        <a:rPr lang="en-US" sz="1300" dirty="0" smtClean="0"/>
                        <a:t>LAND IDENTIFIED</a:t>
                      </a:r>
                    </a:p>
                  </a:txBody>
                  <a:tcPr anchor="ctr"/>
                </a:tc>
                <a:tc>
                  <a:txBody>
                    <a:bodyPr/>
                    <a:lstStyle/>
                    <a:p>
                      <a:pPr marL="285750" indent="-285750">
                        <a:buFont typeface="Arial" panose="020B0604020202020204" pitchFamily="34" charset="0"/>
                        <a:buChar char="•"/>
                      </a:pPr>
                      <a:r>
                        <a:rPr lang="en-US" sz="1300" dirty="0" err="1" smtClean="0"/>
                        <a:t>Approx</a:t>
                      </a:r>
                      <a:r>
                        <a:rPr lang="en-US" sz="1300" baseline="0" dirty="0" smtClean="0"/>
                        <a:t> 29 acres of land of </a:t>
                      </a:r>
                      <a:r>
                        <a:rPr lang="en-US" sz="1300" dirty="0" smtClean="0"/>
                        <a:t>RP</a:t>
                      </a:r>
                      <a:r>
                        <a:rPr lang="en-US" sz="1300" baseline="0" dirty="0" smtClean="0"/>
                        <a:t> Chest Hospital, Shillong</a:t>
                      </a:r>
                      <a:endParaRPr lang="en-US" sz="1300" dirty="0"/>
                    </a:p>
                  </a:txBody>
                  <a:tcPr anchor="ctr"/>
                </a:tc>
              </a:tr>
              <a:tr h="124803">
                <a:tc>
                  <a:txBody>
                    <a:bodyPr/>
                    <a:lstStyle/>
                    <a:p>
                      <a:r>
                        <a:rPr lang="en-US" sz="1300" dirty="0" smtClean="0"/>
                        <a:t>TERM OF CONCESSION</a:t>
                      </a:r>
                    </a:p>
                  </a:txBody>
                  <a:tcPr anchor="ctr"/>
                </a:tc>
                <a:tc>
                  <a:txBody>
                    <a:bodyPr/>
                    <a:lstStyle/>
                    <a:p>
                      <a:pPr marL="285750" indent="-285750">
                        <a:buFont typeface="Arial" panose="020B0604020202020204" pitchFamily="34" charset="0"/>
                        <a:buChar char="•"/>
                      </a:pPr>
                      <a:r>
                        <a:rPr lang="en-US" sz="1300" dirty="0" smtClean="0"/>
                        <a:t>35 </a:t>
                      </a:r>
                      <a:r>
                        <a:rPr lang="en-US" sz="1300" dirty="0" err="1" smtClean="0"/>
                        <a:t>yrs</a:t>
                      </a:r>
                      <a:r>
                        <a:rPr lang="en-US" sz="1300" dirty="0" smtClean="0"/>
                        <a:t>, extendable </a:t>
                      </a:r>
                      <a:r>
                        <a:rPr lang="en-US" sz="1300" dirty="0" err="1" smtClean="0"/>
                        <a:t>upto</a:t>
                      </a:r>
                      <a:r>
                        <a:rPr lang="en-US" sz="1300" dirty="0" smtClean="0"/>
                        <a:t> 99 </a:t>
                      </a:r>
                      <a:r>
                        <a:rPr lang="en-US" sz="1300" dirty="0" err="1" smtClean="0"/>
                        <a:t>yrs</a:t>
                      </a:r>
                      <a:endParaRPr lang="en-US" sz="1300" dirty="0" smtClean="0"/>
                    </a:p>
                    <a:p>
                      <a:pPr marL="285750" indent="-285750">
                        <a:buFont typeface="Arial" panose="020B0604020202020204" pitchFamily="34" charset="0"/>
                        <a:buChar char="•"/>
                      </a:pPr>
                      <a:r>
                        <a:rPr lang="en-US" sz="1300" baseline="0" dirty="0" smtClean="0"/>
                        <a:t>20 acres to be used for the medical college and teaching hospital</a:t>
                      </a:r>
                    </a:p>
                    <a:p>
                      <a:pPr marL="285750" indent="-285750">
                        <a:buFont typeface="Arial" panose="020B0604020202020204" pitchFamily="34" charset="0"/>
                        <a:buChar char="•"/>
                      </a:pPr>
                      <a:r>
                        <a:rPr lang="en-US" sz="1300" baseline="0" dirty="0" smtClean="0"/>
                        <a:t>9 acres can be used by private partner for any business permitted by law and approved by govt.</a:t>
                      </a:r>
                      <a:endParaRPr lang="en-US" sz="1300" dirty="0"/>
                    </a:p>
                  </a:txBody>
                  <a:tcPr anchor="ctr"/>
                </a:tc>
              </a:tr>
              <a:tr h="124803">
                <a:tc>
                  <a:txBody>
                    <a:bodyPr/>
                    <a:lstStyle/>
                    <a:p>
                      <a:r>
                        <a:rPr lang="en-US" sz="1300" dirty="0" smtClean="0"/>
                        <a:t>GOM OBLIGATIONS</a:t>
                      </a:r>
                      <a:endParaRPr lang="en-US" sz="13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Providing </a:t>
                      </a:r>
                      <a:r>
                        <a:rPr lang="en-US" sz="1300" baseline="0" dirty="0" err="1" smtClean="0"/>
                        <a:t>Rs</a:t>
                      </a:r>
                      <a:r>
                        <a:rPr lang="en-US" sz="1300" baseline="0" dirty="0" smtClean="0"/>
                        <a:t> 95 </a:t>
                      </a:r>
                      <a:r>
                        <a:rPr lang="en-US" sz="1300" baseline="0" dirty="0" err="1" smtClean="0"/>
                        <a:t>crore</a:t>
                      </a:r>
                      <a:r>
                        <a:rPr lang="en-US" sz="1300" baseline="0" dirty="0" smtClean="0"/>
                        <a:t> as CAPEX grant.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Providing </a:t>
                      </a:r>
                      <a:r>
                        <a:rPr lang="en-US" sz="1300" baseline="0" dirty="0" err="1" smtClean="0"/>
                        <a:t>Rs</a:t>
                      </a:r>
                      <a:r>
                        <a:rPr lang="en-US" sz="1300" baseline="0" dirty="0" smtClean="0"/>
                        <a:t> 9 </a:t>
                      </a:r>
                      <a:r>
                        <a:rPr lang="en-US" sz="1300" baseline="0" dirty="0" err="1" smtClean="0"/>
                        <a:t>crore</a:t>
                      </a:r>
                      <a:r>
                        <a:rPr lang="en-US" sz="1300" baseline="0" dirty="0" smtClean="0"/>
                        <a:t> as operational subsidy for first 12 years of the project.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t>Providing around 29 acres of land on lease for 99 years</a:t>
                      </a:r>
                    </a:p>
                  </a:txBody>
                  <a:tcPr anchor="ctr"/>
                </a:tc>
              </a:tr>
              <a:tr h="124803">
                <a:tc>
                  <a:txBody>
                    <a:bodyPr/>
                    <a:lstStyle/>
                    <a:p>
                      <a:r>
                        <a:rPr lang="en-US" sz="1300" dirty="0" smtClean="0"/>
                        <a:t>ESTIMATED PROJECT COST</a:t>
                      </a:r>
                      <a:endParaRPr lang="en-US" sz="1300" dirty="0"/>
                    </a:p>
                  </a:txBody>
                  <a:tcPr anchor="ctr"/>
                </a:tc>
                <a:tc>
                  <a:txBody>
                    <a:bodyPr/>
                    <a:lstStyle/>
                    <a:p>
                      <a:r>
                        <a:rPr lang="en-US" sz="1300" dirty="0" err="1" smtClean="0"/>
                        <a:t>Rs</a:t>
                      </a:r>
                      <a:r>
                        <a:rPr lang="en-US" sz="1300" dirty="0" smtClean="0"/>
                        <a:t>. 250 </a:t>
                      </a:r>
                      <a:r>
                        <a:rPr lang="en-US" sz="1300" dirty="0" err="1" smtClean="0"/>
                        <a:t>crores</a:t>
                      </a:r>
                      <a:r>
                        <a:rPr lang="en-US" sz="1300" dirty="0" smtClean="0"/>
                        <a:t>, excluding cost of land</a:t>
                      </a:r>
                    </a:p>
                  </a:txBody>
                  <a:tcPr anchor="ctr"/>
                </a:tc>
              </a:tr>
              <a:tr h="124803">
                <a:tc>
                  <a:txBody>
                    <a:bodyPr/>
                    <a:lstStyle/>
                    <a:p>
                      <a:r>
                        <a:rPr lang="en-US" sz="1300" dirty="0" smtClean="0"/>
                        <a:t>ESTIMATED PATIENTS BENEFITED</a:t>
                      </a:r>
                      <a:endParaRPr lang="en-US" sz="1300" dirty="0"/>
                    </a:p>
                  </a:txBody>
                  <a:tcPr anchor="ctr"/>
                </a:tc>
                <a:tc>
                  <a:txBody>
                    <a:bodyPr/>
                    <a:lstStyle/>
                    <a:p>
                      <a:r>
                        <a:rPr lang="en-US" sz="1300" dirty="0" smtClean="0"/>
                        <a:t>2,40,000 per </a:t>
                      </a:r>
                      <a:r>
                        <a:rPr lang="en-US" sz="1300" dirty="0" err="1" smtClean="0"/>
                        <a:t>yr</a:t>
                      </a:r>
                      <a:endParaRPr lang="en-US" sz="1300" dirty="0"/>
                    </a:p>
                  </a:txBody>
                  <a:tcPr anchor="ctr"/>
                </a:tc>
              </a:tr>
              <a:tr h="1248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STATUS</a:t>
                      </a:r>
                    </a:p>
                  </a:txBody>
                  <a:tcPr anchor="ctr"/>
                </a:tc>
                <a:tc>
                  <a:txBody>
                    <a:bodyPr/>
                    <a:lstStyle/>
                    <a:p>
                      <a:pPr marL="285750" indent="-285750">
                        <a:buFont typeface="Arial" panose="020B0604020202020204" pitchFamily="34" charset="0"/>
                        <a:buChar char="•"/>
                      </a:pPr>
                      <a:r>
                        <a:rPr lang="en-US" sz="1300" baseline="0" dirty="0" smtClean="0"/>
                        <a:t>Three compliant bids were received from KPC Medical College, Techno India group and </a:t>
                      </a:r>
                      <a:r>
                        <a:rPr lang="en-US" sz="1300" baseline="0" dirty="0" err="1" smtClean="0"/>
                        <a:t>Rajalakshmi</a:t>
                      </a:r>
                      <a:r>
                        <a:rPr lang="en-US" sz="1300" baseline="0" dirty="0" smtClean="0"/>
                        <a:t> Institute</a:t>
                      </a:r>
                    </a:p>
                    <a:p>
                      <a:pPr marL="285750" indent="-285750">
                        <a:buFont typeface="Arial" panose="020B0604020202020204" pitchFamily="34" charset="0"/>
                        <a:buChar char="•"/>
                      </a:pPr>
                      <a:r>
                        <a:rPr lang="en-US" sz="1300" baseline="0" dirty="0" smtClean="0"/>
                        <a:t>KPC medical college emerged the winning bidder of the project</a:t>
                      </a:r>
                    </a:p>
                    <a:p>
                      <a:pPr marL="285750" indent="-285750">
                        <a:buFont typeface="Arial" panose="020B0604020202020204" pitchFamily="34" charset="0"/>
                        <a:buChar char="•"/>
                      </a:pPr>
                      <a:r>
                        <a:rPr lang="en-US" sz="1300" baseline="0" dirty="0" smtClean="0"/>
                        <a:t>Land transfer to concessionaire pending</a:t>
                      </a:r>
                    </a:p>
                  </a:txBody>
                  <a:tcPr anchor="ctr"/>
                </a:tc>
              </a:tr>
            </a:tbl>
          </a:graphicData>
        </a:graphic>
      </p:graphicFrame>
    </p:spTree>
    <p:extLst>
      <p:ext uri="{BB962C8B-B14F-4D97-AF65-F5344CB8AC3E}">
        <p14:creationId xmlns:p14="http://schemas.microsoft.com/office/powerpoint/2010/main" val="92404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US" smtClean="0"/>
              <a:t>Slide</a:t>
            </a: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136847191"/>
              </p:ext>
            </p:extLst>
          </p:nvPr>
        </p:nvGraphicFramePr>
        <p:xfrm>
          <a:off x="1524000" y="1397000"/>
          <a:ext cx="6096000" cy="34036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t>Indicator</a:t>
                      </a:r>
                      <a:endParaRPr lang="en-US" dirty="0"/>
                    </a:p>
                  </a:txBody>
                  <a:tcPr/>
                </a:tc>
                <a:tc>
                  <a:txBody>
                    <a:bodyPr/>
                    <a:lstStyle/>
                    <a:p>
                      <a:pPr algn="ctr"/>
                      <a:r>
                        <a:rPr lang="en-US" dirty="0" smtClean="0"/>
                        <a:t>Meghalaya</a:t>
                      </a:r>
                      <a:endParaRPr lang="en-US" dirty="0"/>
                    </a:p>
                  </a:txBody>
                  <a:tcPr/>
                </a:tc>
                <a:tc>
                  <a:txBody>
                    <a:bodyPr/>
                    <a:lstStyle/>
                    <a:p>
                      <a:pPr algn="ctr"/>
                      <a:r>
                        <a:rPr lang="en-US" dirty="0" smtClean="0"/>
                        <a:t>India</a:t>
                      </a:r>
                      <a:endParaRPr lang="en-US" dirty="0"/>
                    </a:p>
                  </a:txBody>
                  <a:tcPr/>
                </a:tc>
              </a:tr>
              <a:tr h="370840">
                <a:tc>
                  <a:txBody>
                    <a:bodyPr/>
                    <a:lstStyle/>
                    <a:p>
                      <a:pPr algn="ctr"/>
                      <a:r>
                        <a:rPr lang="en-US" dirty="0" smtClean="0"/>
                        <a:t> Population (in</a:t>
                      </a:r>
                      <a:r>
                        <a:rPr lang="en-US" baseline="0" dirty="0" smtClean="0"/>
                        <a:t> lakhs)</a:t>
                      </a:r>
                      <a:endParaRPr lang="en-US" dirty="0"/>
                    </a:p>
                  </a:txBody>
                  <a:tcPr/>
                </a:tc>
                <a:tc>
                  <a:txBody>
                    <a:bodyPr/>
                    <a:lstStyle/>
                    <a:p>
                      <a:pPr algn="ctr"/>
                      <a:r>
                        <a:rPr lang="en-US" dirty="0" smtClean="0"/>
                        <a:t>29.64</a:t>
                      </a:r>
                      <a:endParaRPr lang="en-US" dirty="0"/>
                    </a:p>
                  </a:txBody>
                  <a:tcPr/>
                </a:tc>
                <a:tc>
                  <a:txBody>
                    <a:bodyPr/>
                    <a:lstStyle/>
                    <a:p>
                      <a:pPr algn="ctr"/>
                      <a:r>
                        <a:rPr lang="en-US" dirty="0" smtClean="0"/>
                        <a:t>12101.02</a:t>
                      </a:r>
                      <a:endParaRPr lang="en-US" dirty="0"/>
                    </a:p>
                  </a:txBody>
                  <a:tcPr/>
                </a:tc>
              </a:tr>
              <a:tr h="370840">
                <a:tc>
                  <a:txBody>
                    <a:bodyPr/>
                    <a:lstStyle/>
                    <a:p>
                      <a:pPr algn="ctr"/>
                      <a:r>
                        <a:rPr lang="en-US" dirty="0" smtClean="0"/>
                        <a:t>Rural population (in %)</a:t>
                      </a:r>
                      <a:endParaRPr lang="en-US" dirty="0"/>
                    </a:p>
                  </a:txBody>
                  <a:tcPr/>
                </a:tc>
                <a:tc>
                  <a:txBody>
                    <a:bodyPr/>
                    <a:lstStyle/>
                    <a:p>
                      <a:pPr algn="ctr"/>
                      <a:r>
                        <a:rPr lang="en-US" dirty="0" smtClean="0"/>
                        <a:t>27.04</a:t>
                      </a:r>
                      <a:endParaRPr lang="en-US" dirty="0"/>
                    </a:p>
                  </a:txBody>
                  <a:tcPr/>
                </a:tc>
                <a:tc>
                  <a:txBody>
                    <a:bodyPr/>
                    <a:lstStyle/>
                    <a:p>
                      <a:pPr algn="ctr"/>
                      <a:r>
                        <a:rPr lang="en-US" dirty="0" smtClean="0"/>
                        <a:t>68.84</a:t>
                      </a:r>
                      <a:endParaRPr lang="en-US" dirty="0"/>
                    </a:p>
                  </a:txBody>
                  <a:tcPr/>
                </a:tc>
              </a:tr>
              <a:tr h="370840">
                <a:tc>
                  <a:txBody>
                    <a:bodyPr/>
                    <a:lstStyle/>
                    <a:p>
                      <a:pPr algn="ctr"/>
                      <a:r>
                        <a:rPr lang="en-US" dirty="0" smtClean="0"/>
                        <a:t>Sex ratio</a:t>
                      </a:r>
                      <a:endParaRPr lang="en-US" dirty="0"/>
                    </a:p>
                  </a:txBody>
                  <a:tcPr/>
                </a:tc>
                <a:tc>
                  <a:txBody>
                    <a:bodyPr/>
                    <a:lstStyle/>
                    <a:p>
                      <a:pPr algn="ctr"/>
                      <a:r>
                        <a:rPr lang="en-US" dirty="0" smtClean="0"/>
                        <a:t>986</a:t>
                      </a:r>
                      <a:endParaRPr lang="en-US" dirty="0"/>
                    </a:p>
                  </a:txBody>
                  <a:tcPr/>
                </a:tc>
                <a:tc>
                  <a:txBody>
                    <a:bodyPr/>
                    <a:lstStyle/>
                    <a:p>
                      <a:pPr algn="ctr"/>
                      <a:r>
                        <a:rPr lang="en-US" dirty="0" smtClean="0"/>
                        <a:t>940</a:t>
                      </a:r>
                      <a:endParaRPr lang="en-US" dirty="0"/>
                    </a:p>
                  </a:txBody>
                  <a:tcPr/>
                </a:tc>
              </a:tr>
              <a:tr h="370840">
                <a:tc>
                  <a:txBody>
                    <a:bodyPr/>
                    <a:lstStyle/>
                    <a:p>
                      <a:pPr algn="ctr"/>
                      <a:r>
                        <a:rPr lang="en-US" dirty="0" smtClean="0"/>
                        <a:t>Population Density</a:t>
                      </a:r>
                      <a:endParaRPr lang="en-US" dirty="0"/>
                    </a:p>
                  </a:txBody>
                  <a:tcPr/>
                </a:tc>
                <a:tc>
                  <a:txBody>
                    <a:bodyPr/>
                    <a:lstStyle/>
                    <a:p>
                      <a:pPr algn="ctr"/>
                      <a:r>
                        <a:rPr lang="en-US" dirty="0" smtClean="0"/>
                        <a:t>132</a:t>
                      </a:r>
                      <a:endParaRPr lang="en-US" dirty="0"/>
                    </a:p>
                  </a:txBody>
                  <a:tcPr/>
                </a:tc>
                <a:tc>
                  <a:txBody>
                    <a:bodyPr/>
                    <a:lstStyle/>
                    <a:p>
                      <a:pPr algn="ctr"/>
                      <a:r>
                        <a:rPr lang="en-US" dirty="0" smtClean="0"/>
                        <a:t>382</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4" name="TextBox 3"/>
          <p:cNvSpPr txBox="1"/>
          <p:nvPr/>
        </p:nvSpPr>
        <p:spPr>
          <a:xfrm>
            <a:off x="3276600" y="762000"/>
            <a:ext cx="3657600" cy="400110"/>
          </a:xfrm>
          <a:prstGeom prst="rect">
            <a:avLst/>
          </a:prstGeom>
          <a:noFill/>
        </p:spPr>
        <p:txBody>
          <a:bodyPr wrap="square" rtlCol="0">
            <a:spAutoFit/>
          </a:bodyPr>
          <a:lstStyle/>
          <a:p>
            <a:r>
              <a:rPr lang="en-US" sz="2000" b="1" dirty="0" smtClean="0"/>
              <a:t>DEMOGRAPHIC PROFILE</a:t>
            </a:r>
            <a:endParaRPr lang="en-US" sz="2000" b="1" dirty="0"/>
          </a:p>
        </p:txBody>
      </p:sp>
    </p:spTree>
    <p:extLst>
      <p:ext uri="{BB962C8B-B14F-4D97-AF65-F5344CB8AC3E}">
        <p14:creationId xmlns:p14="http://schemas.microsoft.com/office/powerpoint/2010/main" val="1374267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362200" y="3200400"/>
            <a:ext cx="4191000" cy="228600"/>
          </a:xfrm>
        </p:spPr>
        <p:txBody>
          <a:bodyPr/>
          <a:lstStyle/>
          <a:p>
            <a:r>
              <a:rPr lang="en-US" sz="5400" smtClean="0"/>
              <a:t>Thank You</a:t>
            </a:r>
            <a:endParaRPr lang="en-IN" sz="5400" dirty="0"/>
          </a:p>
        </p:txBody>
      </p:sp>
    </p:spTree>
    <p:extLst>
      <p:ext uri="{BB962C8B-B14F-4D97-AF65-F5344CB8AC3E}">
        <p14:creationId xmlns:p14="http://schemas.microsoft.com/office/powerpoint/2010/main" val="2555529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US" smtClean="0"/>
              <a:t>Slide</a:t>
            </a:r>
            <a:endParaRPr lang="en-US"/>
          </a:p>
        </p:txBody>
      </p:sp>
      <p:sp>
        <p:nvSpPr>
          <p:cNvPr id="3" name="TextBox 2"/>
          <p:cNvSpPr txBox="1"/>
          <p:nvPr/>
        </p:nvSpPr>
        <p:spPr>
          <a:xfrm>
            <a:off x="3505200" y="914400"/>
            <a:ext cx="2460653" cy="400110"/>
          </a:xfrm>
          <a:prstGeom prst="rect">
            <a:avLst/>
          </a:prstGeom>
          <a:noFill/>
        </p:spPr>
        <p:txBody>
          <a:bodyPr wrap="none" rtlCol="0">
            <a:spAutoFit/>
          </a:bodyPr>
          <a:lstStyle/>
          <a:p>
            <a:r>
              <a:rPr lang="en-US" dirty="0" smtClean="0"/>
              <a:t/>
            </a:r>
            <a:r>
              <a:rPr lang="en-US" sz="2000" b="1" dirty="0" smtClean="0"/>
              <a:t>RCH INDICATORS</a:t>
            </a:r>
            <a:endParaRPr lang="en-US" sz="2000" b="1" dirty="0"/>
          </a:p>
        </p:txBody>
      </p:sp>
      <p:graphicFrame>
        <p:nvGraphicFramePr>
          <p:cNvPr id="4" name="Table 3"/>
          <p:cNvGraphicFramePr>
            <a:graphicFrameLocks noGrp="1"/>
          </p:cNvGraphicFramePr>
          <p:nvPr>
            <p:extLst>
              <p:ext uri="{D42A27DB-BD31-4B8C-83A1-F6EECF244321}">
                <p14:modId xmlns:p14="http://schemas.microsoft.com/office/powerpoint/2010/main" val="838405484"/>
              </p:ext>
            </p:extLst>
          </p:nvPr>
        </p:nvGraphicFramePr>
        <p:xfrm>
          <a:off x="1524000" y="2174240"/>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Indicators</a:t>
                      </a:r>
                      <a:endParaRPr lang="en-US" dirty="0"/>
                    </a:p>
                  </a:txBody>
                  <a:tcPr/>
                </a:tc>
                <a:tc>
                  <a:txBody>
                    <a:bodyPr/>
                    <a:lstStyle/>
                    <a:p>
                      <a:r>
                        <a:rPr lang="en-US" dirty="0" smtClean="0"/>
                        <a:t>Achievement</a:t>
                      </a:r>
                      <a:endParaRPr lang="en-US" dirty="0"/>
                    </a:p>
                  </a:txBody>
                  <a:tcPr/>
                </a:tc>
              </a:tr>
              <a:tr h="370840">
                <a:tc>
                  <a:txBody>
                    <a:bodyPr/>
                    <a:lstStyle/>
                    <a:p>
                      <a:r>
                        <a:rPr lang="en-US" dirty="0" smtClean="0"/>
                        <a:t>MMR</a:t>
                      </a:r>
                      <a:endParaRPr lang="en-US" dirty="0"/>
                    </a:p>
                  </a:txBody>
                  <a:tcPr/>
                </a:tc>
                <a:tc>
                  <a:txBody>
                    <a:bodyPr/>
                    <a:lstStyle/>
                    <a:p>
                      <a:r>
                        <a:rPr lang="en-US" dirty="0" smtClean="0"/>
                        <a:t>288 (HMIS 12-13)</a:t>
                      </a:r>
                      <a:endParaRPr lang="en-US" dirty="0"/>
                    </a:p>
                  </a:txBody>
                  <a:tcPr/>
                </a:tc>
              </a:tr>
              <a:tr h="370840">
                <a:tc>
                  <a:txBody>
                    <a:bodyPr/>
                    <a:lstStyle/>
                    <a:p>
                      <a:r>
                        <a:rPr lang="en-US" dirty="0" smtClean="0"/>
                        <a:t>IMR</a:t>
                      </a:r>
                      <a:endParaRPr lang="en-US" dirty="0"/>
                    </a:p>
                  </a:txBody>
                  <a:tcPr/>
                </a:tc>
                <a:tc>
                  <a:txBody>
                    <a:bodyPr/>
                    <a:lstStyle/>
                    <a:p>
                      <a:r>
                        <a:rPr lang="en-US" dirty="0" smtClean="0"/>
                        <a:t>49 (SRS 2012)</a:t>
                      </a:r>
                      <a:endParaRPr lang="en-US" dirty="0"/>
                    </a:p>
                  </a:txBody>
                  <a:tcPr/>
                </a:tc>
              </a:tr>
              <a:tr h="370840">
                <a:tc>
                  <a:txBody>
                    <a:bodyPr/>
                    <a:lstStyle/>
                    <a:p>
                      <a:r>
                        <a:rPr lang="en-US" dirty="0" smtClean="0"/>
                        <a:t>TFR</a:t>
                      </a:r>
                      <a:endParaRPr lang="en-US" dirty="0"/>
                    </a:p>
                  </a:txBody>
                  <a:tcPr/>
                </a:tc>
                <a:tc>
                  <a:txBody>
                    <a:bodyPr/>
                    <a:lstStyle/>
                    <a:p>
                      <a:r>
                        <a:rPr lang="en-US" dirty="0" smtClean="0"/>
                        <a:t>3.1 (SRS 2011)</a:t>
                      </a:r>
                      <a:endParaRPr lang="en-US" dirty="0"/>
                    </a:p>
                  </a:txBody>
                  <a:tcPr/>
                </a:tc>
              </a:tr>
            </a:tbl>
          </a:graphicData>
        </a:graphic>
      </p:graphicFrame>
    </p:spTree>
    <p:extLst>
      <p:ext uri="{BB962C8B-B14F-4D97-AF65-F5344CB8AC3E}">
        <p14:creationId xmlns:p14="http://schemas.microsoft.com/office/powerpoint/2010/main" val="4222312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txBox="1">
            <a:spLocks/>
          </p:cNvSpPr>
          <p:nvPr/>
        </p:nvSpPr>
        <p:spPr bwMode="auto">
          <a:xfrm>
            <a:off x="533400" y="228600"/>
            <a:ext cx="702468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2400" b="1">
                <a:solidFill>
                  <a:srgbClr val="014C6D"/>
                </a:solidFill>
                <a:latin typeface="+mj-lt"/>
                <a:ea typeface="+mj-ea"/>
                <a:cs typeface="+mj-cs"/>
              </a:defRPr>
            </a:lvl1pPr>
            <a:lvl2pPr algn="ctr" eaLnBrk="0" hangingPunct="0">
              <a:defRPr sz="2600" b="1">
                <a:solidFill>
                  <a:srgbClr val="014C6D"/>
                </a:solidFill>
                <a:latin typeface="Trebuchet MS" pitchFamily="34" charset="0"/>
              </a:defRPr>
            </a:lvl2pPr>
            <a:lvl3pPr algn="ctr" eaLnBrk="0" hangingPunct="0">
              <a:defRPr sz="2600" b="1">
                <a:solidFill>
                  <a:srgbClr val="014C6D"/>
                </a:solidFill>
                <a:latin typeface="Trebuchet MS" pitchFamily="34" charset="0"/>
              </a:defRPr>
            </a:lvl3pPr>
            <a:lvl4pPr algn="ctr" eaLnBrk="0" hangingPunct="0">
              <a:defRPr sz="2600" b="1">
                <a:solidFill>
                  <a:srgbClr val="014C6D"/>
                </a:solidFill>
                <a:latin typeface="Trebuchet MS" pitchFamily="34" charset="0"/>
              </a:defRPr>
            </a:lvl4pPr>
            <a:lvl5pPr algn="ctr" eaLnBrk="0" hangingPunct="0">
              <a:defRPr sz="2600" b="1">
                <a:solidFill>
                  <a:srgbClr val="014C6D"/>
                </a:solidFill>
                <a:latin typeface="Trebuchet MS" pitchFamily="34" charset="0"/>
              </a:defRPr>
            </a:lvl5pPr>
            <a:lvl6pPr marL="457200" algn="ctr" fontAlgn="base">
              <a:spcBef>
                <a:spcPct val="0"/>
              </a:spcBef>
              <a:spcAft>
                <a:spcPct val="0"/>
              </a:spcAft>
              <a:defRPr sz="2600" b="1">
                <a:solidFill>
                  <a:srgbClr val="014C6D"/>
                </a:solidFill>
                <a:latin typeface="Trebuchet MS" pitchFamily="34" charset="0"/>
              </a:defRPr>
            </a:lvl6pPr>
            <a:lvl7pPr marL="914400" algn="ctr" fontAlgn="base">
              <a:spcBef>
                <a:spcPct val="0"/>
              </a:spcBef>
              <a:spcAft>
                <a:spcPct val="0"/>
              </a:spcAft>
              <a:defRPr sz="2600" b="1">
                <a:solidFill>
                  <a:srgbClr val="014C6D"/>
                </a:solidFill>
                <a:latin typeface="Trebuchet MS" pitchFamily="34" charset="0"/>
              </a:defRPr>
            </a:lvl7pPr>
            <a:lvl8pPr marL="1371600" algn="ctr" fontAlgn="base">
              <a:spcBef>
                <a:spcPct val="0"/>
              </a:spcBef>
              <a:spcAft>
                <a:spcPct val="0"/>
              </a:spcAft>
              <a:defRPr sz="2600" b="1">
                <a:solidFill>
                  <a:srgbClr val="014C6D"/>
                </a:solidFill>
                <a:latin typeface="Trebuchet MS" pitchFamily="34" charset="0"/>
              </a:defRPr>
            </a:lvl8pPr>
            <a:lvl9pPr marL="1828800" algn="ctr" fontAlgn="base">
              <a:spcBef>
                <a:spcPct val="0"/>
              </a:spcBef>
              <a:spcAft>
                <a:spcPct val="0"/>
              </a:spcAft>
              <a:defRPr sz="2600" b="1">
                <a:solidFill>
                  <a:srgbClr val="014C6D"/>
                </a:solidFill>
                <a:latin typeface="Trebuchet MS" pitchFamily="34" charset="0"/>
              </a:defRPr>
            </a:lvl9pPr>
          </a:lstStyle>
          <a:p>
            <a:r>
              <a:rPr lang="en-US" dirty="0" smtClean="0"/>
              <a:t>1. </a:t>
            </a:r>
            <a:r>
              <a:rPr lang="en-US" dirty="0"/>
              <a:t>Effective Public Health </a:t>
            </a:r>
            <a:r>
              <a:rPr lang="en-US" dirty="0" smtClean="0"/>
              <a:t>Administration</a:t>
            </a:r>
            <a:endParaRPr lang="en-US" dirty="0"/>
          </a:p>
        </p:txBody>
      </p:sp>
      <p:sp>
        <p:nvSpPr>
          <p:cNvPr id="3" name="Rectangle 2"/>
          <p:cNvSpPr/>
          <p:nvPr/>
        </p:nvSpPr>
        <p:spPr>
          <a:xfrm>
            <a:off x="457200" y="2105025"/>
            <a:ext cx="7848600" cy="1200329"/>
          </a:xfrm>
          <a:prstGeom prst="rect">
            <a:avLst/>
          </a:prstGeom>
        </p:spPr>
        <p:txBody>
          <a:bodyPr>
            <a:spAutoFit/>
          </a:bodyPr>
          <a:lstStyle/>
          <a:p>
            <a:pPr marL="342900" indent="-274320" algn="just">
              <a:lnSpc>
                <a:spcPct val="150000"/>
              </a:lnSpc>
              <a:spcBef>
                <a:spcPct val="20000"/>
              </a:spcBef>
              <a:buClr>
                <a:srgbClr val="F07F09"/>
              </a:buClr>
              <a:buSzPct val="76000"/>
              <a:buFont typeface="Wingdings 2" pitchFamily="18" charset="2"/>
              <a:buChar char=""/>
              <a:defRPr/>
            </a:pPr>
            <a:r>
              <a:rPr lang="en-US" sz="1600" dirty="0">
                <a:solidFill>
                  <a:prstClr val="black"/>
                </a:solidFill>
                <a:latin typeface="Trebuchet MS"/>
                <a:cs typeface="+mn-cs"/>
              </a:rPr>
              <a:t>The mandatory practice of Clinical Treatment Guidelines and the prescription of generic medicines as listed in the National List of Essential Medicines in all the government health institutions is </a:t>
            </a:r>
            <a:r>
              <a:rPr lang="en-US" sz="1600" dirty="0" smtClean="0">
                <a:solidFill>
                  <a:prstClr val="black"/>
                </a:solidFill>
                <a:latin typeface="Trebuchet MS"/>
                <a:cs typeface="+mn-cs"/>
              </a:rPr>
              <a:t>adhered to.</a:t>
            </a:r>
            <a:endParaRPr lang="en-US" sz="1600" dirty="0">
              <a:solidFill>
                <a:prstClr val="black"/>
              </a:solidFill>
              <a:latin typeface="Trebuchet MS"/>
              <a:cs typeface="+mn-cs"/>
            </a:endParaRPr>
          </a:p>
        </p:txBody>
      </p:sp>
    </p:spTree>
    <p:extLst>
      <p:ext uri="{BB962C8B-B14F-4D97-AF65-F5344CB8AC3E}">
        <p14:creationId xmlns:p14="http://schemas.microsoft.com/office/powerpoint/2010/main" val="22207900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txBox="1">
            <a:spLocks/>
          </p:cNvSpPr>
          <p:nvPr/>
        </p:nvSpPr>
        <p:spPr bwMode="auto">
          <a:xfrm>
            <a:off x="533400" y="-76200"/>
            <a:ext cx="70246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2400" b="1">
                <a:solidFill>
                  <a:srgbClr val="014C6D"/>
                </a:solidFill>
                <a:latin typeface="+mj-lt"/>
                <a:ea typeface="+mj-ea"/>
                <a:cs typeface="+mj-cs"/>
              </a:defRPr>
            </a:lvl1pPr>
            <a:lvl2pPr algn="ctr" eaLnBrk="0" hangingPunct="0">
              <a:defRPr sz="2600" b="1">
                <a:solidFill>
                  <a:srgbClr val="014C6D"/>
                </a:solidFill>
                <a:latin typeface="Trebuchet MS" pitchFamily="34" charset="0"/>
              </a:defRPr>
            </a:lvl2pPr>
            <a:lvl3pPr algn="ctr" eaLnBrk="0" hangingPunct="0">
              <a:defRPr sz="2600" b="1">
                <a:solidFill>
                  <a:srgbClr val="014C6D"/>
                </a:solidFill>
                <a:latin typeface="Trebuchet MS" pitchFamily="34" charset="0"/>
              </a:defRPr>
            </a:lvl3pPr>
            <a:lvl4pPr algn="ctr" eaLnBrk="0" hangingPunct="0">
              <a:defRPr sz="2600" b="1">
                <a:solidFill>
                  <a:srgbClr val="014C6D"/>
                </a:solidFill>
                <a:latin typeface="Trebuchet MS" pitchFamily="34" charset="0"/>
              </a:defRPr>
            </a:lvl4pPr>
            <a:lvl5pPr algn="ctr" eaLnBrk="0" hangingPunct="0">
              <a:defRPr sz="2600" b="1">
                <a:solidFill>
                  <a:srgbClr val="014C6D"/>
                </a:solidFill>
                <a:latin typeface="Trebuchet MS" pitchFamily="34" charset="0"/>
              </a:defRPr>
            </a:lvl5pPr>
            <a:lvl6pPr marL="457200" algn="ctr" fontAlgn="base">
              <a:spcBef>
                <a:spcPct val="0"/>
              </a:spcBef>
              <a:spcAft>
                <a:spcPct val="0"/>
              </a:spcAft>
              <a:defRPr sz="2600" b="1">
                <a:solidFill>
                  <a:srgbClr val="014C6D"/>
                </a:solidFill>
                <a:latin typeface="Trebuchet MS" pitchFamily="34" charset="0"/>
              </a:defRPr>
            </a:lvl6pPr>
            <a:lvl7pPr marL="914400" algn="ctr" fontAlgn="base">
              <a:spcBef>
                <a:spcPct val="0"/>
              </a:spcBef>
              <a:spcAft>
                <a:spcPct val="0"/>
              </a:spcAft>
              <a:defRPr sz="2600" b="1">
                <a:solidFill>
                  <a:srgbClr val="014C6D"/>
                </a:solidFill>
                <a:latin typeface="Trebuchet MS" pitchFamily="34" charset="0"/>
              </a:defRPr>
            </a:lvl7pPr>
            <a:lvl8pPr marL="1371600" algn="ctr" fontAlgn="base">
              <a:spcBef>
                <a:spcPct val="0"/>
              </a:spcBef>
              <a:spcAft>
                <a:spcPct val="0"/>
              </a:spcAft>
              <a:defRPr sz="2600" b="1">
                <a:solidFill>
                  <a:srgbClr val="014C6D"/>
                </a:solidFill>
                <a:latin typeface="Trebuchet MS" pitchFamily="34" charset="0"/>
              </a:defRPr>
            </a:lvl8pPr>
            <a:lvl9pPr marL="1828800" algn="ctr" fontAlgn="base">
              <a:spcBef>
                <a:spcPct val="0"/>
              </a:spcBef>
              <a:spcAft>
                <a:spcPct val="0"/>
              </a:spcAft>
              <a:defRPr sz="2600" b="1">
                <a:solidFill>
                  <a:srgbClr val="014C6D"/>
                </a:solidFill>
                <a:latin typeface="Trebuchet MS" pitchFamily="34" charset="0"/>
              </a:defRPr>
            </a:lvl9pPr>
          </a:lstStyle>
          <a:p>
            <a:r>
              <a:rPr lang="en-US" dirty="0"/>
              <a:t>2. Health Financing</a:t>
            </a:r>
          </a:p>
        </p:txBody>
      </p:sp>
      <p:sp>
        <p:nvSpPr>
          <p:cNvPr id="3" name="Rectangle 2"/>
          <p:cNvSpPr/>
          <p:nvPr/>
        </p:nvSpPr>
        <p:spPr>
          <a:xfrm>
            <a:off x="685800" y="1981200"/>
            <a:ext cx="7620000" cy="1668149"/>
          </a:xfrm>
          <a:prstGeom prst="rect">
            <a:avLst/>
          </a:prstGeom>
        </p:spPr>
        <p:txBody>
          <a:bodyPr>
            <a:spAutoFit/>
          </a:bodyPr>
          <a:lstStyle/>
          <a:p>
            <a:pPr marL="342900" indent="-274320" algn="just">
              <a:lnSpc>
                <a:spcPct val="150000"/>
              </a:lnSpc>
              <a:spcBef>
                <a:spcPct val="20000"/>
              </a:spcBef>
              <a:buClr>
                <a:srgbClr val="F07F09"/>
              </a:buClr>
              <a:buSzPct val="76000"/>
              <a:buFont typeface="Wingdings 2" pitchFamily="18" charset="2"/>
              <a:buChar char=""/>
            </a:pPr>
            <a:r>
              <a:rPr lang="en-US" sz="1600" dirty="0">
                <a:solidFill>
                  <a:prstClr val="black"/>
                </a:solidFill>
                <a:latin typeface="Trebuchet MS"/>
                <a:cs typeface="+mn-cs"/>
              </a:rPr>
              <a:t>The expenditure on Health Sector has </a:t>
            </a:r>
            <a:r>
              <a:rPr lang="en-US" sz="1600" dirty="0" smtClean="0">
                <a:solidFill>
                  <a:prstClr val="black"/>
                </a:solidFill>
                <a:latin typeface="Trebuchet MS"/>
                <a:cs typeface="+mn-cs"/>
              </a:rPr>
              <a:t>always </a:t>
            </a:r>
            <a:r>
              <a:rPr lang="en-US" sz="1600" dirty="0">
                <a:solidFill>
                  <a:prstClr val="black"/>
                </a:solidFill>
                <a:latin typeface="Trebuchet MS"/>
                <a:cs typeface="+mn-cs"/>
              </a:rPr>
              <a:t>increased from year to year.</a:t>
            </a:r>
          </a:p>
          <a:p>
            <a:pPr marL="342900" indent="-274320" algn="just">
              <a:lnSpc>
                <a:spcPct val="150000"/>
              </a:lnSpc>
              <a:spcBef>
                <a:spcPct val="20000"/>
              </a:spcBef>
              <a:buClr>
                <a:srgbClr val="F07F09"/>
              </a:buClr>
              <a:buSzPct val="76000"/>
              <a:buFont typeface="Wingdings 2" pitchFamily="18" charset="2"/>
              <a:buChar char=""/>
            </a:pPr>
            <a:endParaRPr lang="en-US" sz="1600" dirty="0">
              <a:solidFill>
                <a:prstClr val="black"/>
              </a:solidFill>
              <a:latin typeface="Trebuchet MS"/>
              <a:cs typeface="+mn-cs"/>
            </a:endParaRPr>
          </a:p>
          <a:p>
            <a:pPr marL="342900" indent="-274320" algn="just">
              <a:lnSpc>
                <a:spcPct val="150000"/>
              </a:lnSpc>
              <a:spcBef>
                <a:spcPct val="20000"/>
              </a:spcBef>
              <a:buClr>
                <a:srgbClr val="F07F09"/>
              </a:buClr>
              <a:buSzPct val="76000"/>
              <a:buFont typeface="Wingdings 2" pitchFamily="18" charset="2"/>
              <a:buChar char=""/>
            </a:pPr>
            <a:r>
              <a:rPr lang="en-US" sz="1600" dirty="0">
                <a:solidFill>
                  <a:prstClr val="black"/>
                </a:solidFill>
                <a:latin typeface="Trebuchet MS"/>
                <a:cs typeface="+mn-cs"/>
              </a:rPr>
              <a:t>Strengthening of Rural Health Care in general and Primary Health Care in particular </a:t>
            </a:r>
            <a:r>
              <a:rPr lang="en-US" sz="1600" dirty="0" smtClean="0">
                <a:solidFill>
                  <a:prstClr val="black"/>
                </a:solidFill>
                <a:latin typeface="Trebuchet MS"/>
                <a:cs typeface="+mn-cs"/>
              </a:rPr>
              <a:t>is </a:t>
            </a:r>
            <a:r>
              <a:rPr lang="en-US" sz="1600" dirty="0">
                <a:solidFill>
                  <a:prstClr val="black"/>
                </a:solidFill>
                <a:latin typeface="Trebuchet MS"/>
                <a:cs typeface="+mn-cs"/>
              </a:rPr>
              <a:t>accorded priority.</a:t>
            </a:r>
          </a:p>
        </p:txBody>
      </p:sp>
    </p:spTree>
    <p:extLst>
      <p:ext uri="{BB962C8B-B14F-4D97-AF65-F5344CB8AC3E}">
        <p14:creationId xmlns:p14="http://schemas.microsoft.com/office/powerpoint/2010/main" val="26014862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533400" y="-76200"/>
            <a:ext cx="7024688" cy="1143000"/>
          </a:xfrm>
          <a:noFill/>
          <a:ln w="9525">
            <a:noFill/>
            <a:miter lim="800000"/>
            <a:headEnd/>
            <a:tailEnd/>
          </a:ln>
        </p:spPr>
        <p:txBody>
          <a:bodyPr vert="horz" wrap="square" lIns="91440" tIns="45720" rIns="91440" bIns="45720" numCol="1" anchor="ctr" anchorCtr="0" compatLnSpc="1">
            <a:prstTxWarp prst="textNoShape">
              <a:avLst/>
            </a:prstTxWarp>
          </a:bodyPr>
          <a:lstStyle/>
          <a:p>
            <a:pPr algn="l"/>
            <a:r>
              <a:rPr lang="en-US" sz="2400"/>
              <a:t>3. Health Regulation</a:t>
            </a:r>
          </a:p>
        </p:txBody>
      </p:sp>
      <p:sp>
        <p:nvSpPr>
          <p:cNvPr id="2" name="Rectangle 1"/>
          <p:cNvSpPr/>
          <p:nvPr/>
        </p:nvSpPr>
        <p:spPr>
          <a:xfrm>
            <a:off x="381000" y="990600"/>
            <a:ext cx="8229600" cy="6026150"/>
          </a:xfrm>
          <a:prstGeom prst="rect">
            <a:avLst/>
          </a:prstGeom>
        </p:spPr>
        <p:txBody>
          <a:bodyPr>
            <a:spAutoFit/>
          </a:bodyPr>
          <a:lstStyle/>
          <a:p>
            <a:pPr marL="342900" indent="-274320" algn="just">
              <a:lnSpc>
                <a:spcPct val="150000"/>
              </a:lnSpc>
              <a:spcBef>
                <a:spcPct val="20000"/>
              </a:spcBef>
              <a:buClr>
                <a:srgbClr val="F07F09"/>
              </a:buClr>
              <a:buSzPct val="76000"/>
              <a:buFont typeface="Wingdings 2" pitchFamily="18" charset="2"/>
              <a:buChar char=""/>
              <a:defRPr/>
            </a:pPr>
            <a:r>
              <a:rPr lang="en-US" sz="1600" dirty="0">
                <a:solidFill>
                  <a:prstClr val="black"/>
                </a:solidFill>
                <a:latin typeface="Trebuchet MS"/>
                <a:cs typeface="+mn-cs"/>
              </a:rPr>
              <a:t>The </a:t>
            </a:r>
            <a:r>
              <a:rPr lang="en-US" sz="1600" dirty="0" err="1">
                <a:solidFill>
                  <a:prstClr val="black"/>
                </a:solidFill>
                <a:latin typeface="Trebuchet MS"/>
                <a:cs typeface="+mn-cs"/>
              </a:rPr>
              <a:t>GoM</a:t>
            </a:r>
            <a:r>
              <a:rPr lang="en-US" sz="1600" dirty="0">
                <a:solidFill>
                  <a:prstClr val="black"/>
                </a:solidFill>
                <a:latin typeface="Trebuchet MS"/>
                <a:cs typeface="+mn-cs"/>
              </a:rPr>
              <a:t> has enacted the Meghalaya Nursing Homes (Licensing and Registration) Act 1993. The Meghalaya Nursing Homes (Licensing &amp; Registration) Rules 2013 have been framed and sent to the Cabinet for approval.</a:t>
            </a:r>
          </a:p>
          <a:p>
            <a:pPr marL="342900" indent="-274320" algn="just">
              <a:lnSpc>
                <a:spcPct val="150000"/>
              </a:lnSpc>
              <a:spcBef>
                <a:spcPct val="20000"/>
              </a:spcBef>
              <a:buClr>
                <a:srgbClr val="F07F09"/>
              </a:buClr>
              <a:buSzPct val="76000"/>
              <a:buFont typeface="Wingdings 2" pitchFamily="18" charset="2"/>
              <a:buChar char=""/>
              <a:defRPr/>
            </a:pPr>
            <a:r>
              <a:rPr lang="en-US" sz="1600" dirty="0">
                <a:solidFill>
                  <a:prstClr val="black"/>
                </a:solidFill>
                <a:latin typeface="Trebuchet MS"/>
                <a:cs typeface="+mn-cs"/>
              </a:rPr>
              <a:t>State Government has already notified 8 Drugs Inspector, 2 Senior Drugs Inspector and Assistant Drugs Controller cum Licensing Authority.</a:t>
            </a:r>
          </a:p>
          <a:p>
            <a:pPr marL="342900" indent="-274320" algn="just">
              <a:lnSpc>
                <a:spcPct val="150000"/>
              </a:lnSpc>
              <a:spcBef>
                <a:spcPct val="20000"/>
              </a:spcBef>
              <a:buClr>
                <a:srgbClr val="F07F09"/>
              </a:buClr>
              <a:buSzPct val="76000"/>
              <a:buFont typeface="Wingdings 2" pitchFamily="18" charset="2"/>
              <a:buChar char=""/>
              <a:defRPr/>
            </a:pPr>
            <a:r>
              <a:rPr lang="en-US" sz="1600" dirty="0">
                <a:solidFill>
                  <a:prstClr val="black"/>
                </a:solidFill>
                <a:latin typeface="Trebuchet MS"/>
                <a:cs typeface="+mn-cs"/>
              </a:rPr>
              <a:t>Pre-Conception &amp; Pre-Natal Diagnostic Techniques Act – is functional and various committees has been constituted to oversee and monitor the implementation of the Act. There are Five (5) Committees namely:-</a:t>
            </a:r>
          </a:p>
          <a:p>
            <a:pPr marL="868680" lvl="1" indent="-342900" algn="just">
              <a:lnSpc>
                <a:spcPct val="150000"/>
              </a:lnSpc>
              <a:spcBef>
                <a:spcPct val="20000"/>
              </a:spcBef>
              <a:buClr>
                <a:srgbClr val="F07F09"/>
              </a:buClr>
              <a:buSzPct val="76000"/>
              <a:buFont typeface="+mj-lt"/>
              <a:buAutoNum type="arabicParenR"/>
              <a:defRPr/>
            </a:pPr>
            <a:r>
              <a:rPr lang="en-US" sz="1600" dirty="0">
                <a:solidFill>
                  <a:prstClr val="black"/>
                </a:solidFill>
                <a:latin typeface="Trebuchet MS"/>
                <a:cs typeface="+mn-cs"/>
              </a:rPr>
              <a:t>State Appropriate Authority(SAA)</a:t>
            </a:r>
          </a:p>
          <a:p>
            <a:pPr marL="868680" lvl="1" indent="-342900" algn="just">
              <a:lnSpc>
                <a:spcPct val="150000"/>
              </a:lnSpc>
              <a:spcBef>
                <a:spcPct val="20000"/>
              </a:spcBef>
              <a:buClr>
                <a:srgbClr val="F07F09"/>
              </a:buClr>
              <a:buSzPct val="76000"/>
              <a:buFont typeface="+mj-lt"/>
              <a:buAutoNum type="arabicParenR"/>
              <a:defRPr/>
            </a:pPr>
            <a:r>
              <a:rPr lang="en-US" sz="1600" dirty="0">
                <a:solidFill>
                  <a:prstClr val="black"/>
                </a:solidFill>
                <a:latin typeface="Trebuchet MS"/>
                <a:cs typeface="+mn-cs"/>
              </a:rPr>
              <a:t>State Advisory Board (SAB)</a:t>
            </a:r>
          </a:p>
          <a:p>
            <a:pPr marL="868680" lvl="1" indent="-342900" algn="just">
              <a:lnSpc>
                <a:spcPct val="150000"/>
              </a:lnSpc>
              <a:spcBef>
                <a:spcPct val="20000"/>
              </a:spcBef>
              <a:buClr>
                <a:srgbClr val="F07F09"/>
              </a:buClr>
              <a:buSzPct val="76000"/>
              <a:buFont typeface="+mj-lt"/>
              <a:buAutoNum type="arabicParenR"/>
              <a:defRPr/>
            </a:pPr>
            <a:r>
              <a:rPr lang="en-US" sz="1600" dirty="0">
                <a:solidFill>
                  <a:prstClr val="black"/>
                </a:solidFill>
                <a:latin typeface="Trebuchet MS"/>
                <a:cs typeface="+mn-cs"/>
              </a:rPr>
              <a:t>State Advisory Committee (SAC)</a:t>
            </a:r>
          </a:p>
          <a:p>
            <a:pPr marL="868680" lvl="1" indent="-342900" algn="just">
              <a:lnSpc>
                <a:spcPct val="150000"/>
              </a:lnSpc>
              <a:spcBef>
                <a:spcPct val="20000"/>
              </a:spcBef>
              <a:buClr>
                <a:srgbClr val="F07F09"/>
              </a:buClr>
              <a:buSzPct val="76000"/>
              <a:buFont typeface="+mj-lt"/>
              <a:buAutoNum type="arabicParenR"/>
              <a:defRPr/>
            </a:pPr>
            <a:r>
              <a:rPr lang="en-US" sz="1600" dirty="0">
                <a:solidFill>
                  <a:prstClr val="black"/>
                </a:solidFill>
                <a:latin typeface="Trebuchet MS"/>
                <a:cs typeface="+mn-cs"/>
              </a:rPr>
              <a:t>District Appropriate Authority (DAA)</a:t>
            </a:r>
          </a:p>
          <a:p>
            <a:pPr marL="868680" lvl="1" indent="-342900" algn="just">
              <a:lnSpc>
                <a:spcPct val="150000"/>
              </a:lnSpc>
              <a:spcBef>
                <a:spcPct val="20000"/>
              </a:spcBef>
              <a:buClr>
                <a:srgbClr val="F07F09"/>
              </a:buClr>
              <a:buSzPct val="76000"/>
              <a:buFont typeface="+mj-lt"/>
              <a:buAutoNum type="arabicParenR"/>
              <a:defRPr/>
            </a:pPr>
            <a:r>
              <a:rPr lang="en-US" sz="1600" dirty="0">
                <a:solidFill>
                  <a:prstClr val="black"/>
                </a:solidFill>
                <a:latin typeface="Trebuchet MS"/>
                <a:cs typeface="+mn-cs"/>
              </a:rPr>
              <a:t>District Advisory Committee (DAC)</a:t>
            </a:r>
          </a:p>
          <a:p>
            <a:pPr marL="800100" lvl="1" indent="-274320" algn="just">
              <a:lnSpc>
                <a:spcPct val="150000"/>
              </a:lnSpc>
              <a:spcBef>
                <a:spcPct val="20000"/>
              </a:spcBef>
              <a:buClr>
                <a:srgbClr val="F07F09"/>
              </a:buClr>
              <a:buSzPct val="76000"/>
              <a:buFont typeface="Wingdings 2" pitchFamily="18" charset="2"/>
              <a:buChar char=""/>
              <a:defRPr/>
            </a:pPr>
            <a:endParaRPr lang="en-US" sz="1600" dirty="0">
              <a:solidFill>
                <a:prstClr val="black"/>
              </a:solidFill>
              <a:latin typeface="Trebuchet MS"/>
              <a:cs typeface="+mn-cs"/>
            </a:endParaRPr>
          </a:p>
        </p:txBody>
      </p:sp>
    </p:spTree>
    <p:extLst>
      <p:ext uri="{BB962C8B-B14F-4D97-AF65-F5344CB8AC3E}">
        <p14:creationId xmlns:p14="http://schemas.microsoft.com/office/powerpoint/2010/main" val="1502170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idx="4294967295"/>
          </p:nvPr>
        </p:nvSpPr>
        <p:spPr>
          <a:xfrm>
            <a:off x="533400" y="304800"/>
            <a:ext cx="89154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algn="l"/>
            <a:r>
              <a:rPr lang="en-US" sz="2400" dirty="0"/>
              <a:t>4. Develop Human resource for Health</a:t>
            </a:r>
          </a:p>
        </p:txBody>
      </p:sp>
      <p:sp>
        <p:nvSpPr>
          <p:cNvPr id="3" name="Subtitle 2"/>
          <p:cNvSpPr>
            <a:spLocks noGrp="1"/>
          </p:cNvSpPr>
          <p:nvPr>
            <p:ph type="subTitle" idx="4294967295"/>
          </p:nvPr>
        </p:nvSpPr>
        <p:spPr>
          <a:xfrm>
            <a:off x="533400" y="914400"/>
            <a:ext cx="8153400" cy="4241161"/>
          </a:xfrm>
        </p:spPr>
        <p:txBody>
          <a:bodyPr>
            <a:spAutoFit/>
          </a:bodyPr>
          <a:lstStyle/>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District Hospital &amp; CHC</a:t>
            </a:r>
          </a:p>
          <a:p>
            <a:pPr marL="858837" lvl="1" indent="-274320" algn="just">
              <a:buClr>
                <a:srgbClr val="F07F09"/>
              </a:buClr>
              <a:buSzPct val="76000"/>
              <a:buFont typeface="Wingdings 2" pitchFamily="18" charset="2"/>
              <a:buChar char=""/>
            </a:pPr>
            <a:r>
              <a:rPr lang="en-US" sz="1200" kern="1200" dirty="0">
                <a:solidFill>
                  <a:prstClr val="black"/>
                </a:solidFill>
                <a:latin typeface="Trebuchet MS"/>
              </a:rPr>
              <a:t>Training is being conducted at 3 District Hospitals for Medical and Para-Medical staff to </a:t>
            </a:r>
            <a:r>
              <a:rPr lang="en-US" sz="1200" kern="1200" dirty="0" smtClean="0">
                <a:solidFill>
                  <a:prstClr val="black"/>
                </a:solidFill>
                <a:latin typeface="Trebuchet MS"/>
              </a:rPr>
              <a:t>improve </a:t>
            </a:r>
            <a:r>
              <a:rPr lang="en-US" sz="1200" kern="1200" dirty="0">
                <a:solidFill>
                  <a:prstClr val="black"/>
                </a:solidFill>
                <a:latin typeface="Trebuchet MS"/>
              </a:rPr>
              <a:t>quality of care </a:t>
            </a:r>
            <a:r>
              <a:rPr lang="en-US" sz="1200" kern="1200" dirty="0" err="1">
                <a:solidFill>
                  <a:prstClr val="black"/>
                </a:solidFill>
                <a:latin typeface="Trebuchet MS"/>
              </a:rPr>
              <a:t>eg</a:t>
            </a:r>
            <a:r>
              <a:rPr lang="en-US" sz="1200" kern="1200" dirty="0">
                <a:solidFill>
                  <a:prstClr val="black"/>
                </a:solidFill>
                <a:latin typeface="Trebuchet MS"/>
              </a:rPr>
              <a:t>. (</a:t>
            </a:r>
            <a:r>
              <a:rPr lang="en-US" sz="1200" kern="1200" dirty="0" err="1">
                <a:solidFill>
                  <a:prstClr val="black"/>
                </a:solidFill>
                <a:latin typeface="Trebuchet MS"/>
              </a:rPr>
              <a:t>EmOC</a:t>
            </a:r>
            <a:r>
              <a:rPr lang="en-US" sz="1200" kern="1200" dirty="0">
                <a:solidFill>
                  <a:prstClr val="black"/>
                </a:solidFill>
                <a:latin typeface="Trebuchet MS"/>
              </a:rPr>
              <a:t>, </a:t>
            </a:r>
            <a:r>
              <a:rPr lang="en-US" sz="1200" kern="1200" dirty="0" err="1">
                <a:solidFill>
                  <a:prstClr val="black"/>
                </a:solidFill>
                <a:latin typeface="Trebuchet MS"/>
              </a:rPr>
              <a:t>BEmOC</a:t>
            </a:r>
            <a:r>
              <a:rPr lang="en-US" sz="1200" kern="1200" dirty="0">
                <a:solidFill>
                  <a:prstClr val="black"/>
                </a:solidFill>
                <a:latin typeface="Trebuchet MS"/>
              </a:rPr>
              <a:t>, SBA, NSSK, IMNCI, F-IMNCI etc.)</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Organize Bridge Courses for AYUSH Graduate and legally empower them to practice as Public Health Care Physician.</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To conduct Bridge Courses like: (a) emergency medicine (b) trauma cases (c) UVS Disorder (d) Hypertensive Stroke (e) Diabetes (f) OB &amp; G, etc.</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To empower the AYUSH Doctor to deliver effectively and be prompt in early Diagnosis Management or refer cases at the earliest to save life. </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The State has taken an initiative for career progression of ASHA into ANM by reserving seats in ANM schools. The ASHA has to fulfill the below criteria:- </a:t>
            </a:r>
          </a:p>
          <a:p>
            <a:pPr marL="858837" lvl="1" indent="-274320" algn="just">
              <a:buClr>
                <a:srgbClr val="F07F09"/>
              </a:buClr>
              <a:buSzPct val="76000"/>
              <a:buFont typeface="Wingdings 2" pitchFamily="18" charset="2"/>
              <a:buChar char=""/>
            </a:pPr>
            <a:r>
              <a:rPr lang="en-US" sz="1200" kern="1200" dirty="0">
                <a:solidFill>
                  <a:prstClr val="black"/>
                </a:solidFill>
                <a:latin typeface="Trebuchet MS"/>
              </a:rPr>
              <a:t>Qualification should be Class XII and above.</a:t>
            </a:r>
          </a:p>
          <a:p>
            <a:pPr marL="858837" lvl="1" indent="-274320" algn="just">
              <a:buClr>
                <a:srgbClr val="F07F09"/>
              </a:buClr>
              <a:buSzPct val="76000"/>
              <a:buFont typeface="Wingdings 2" pitchFamily="18" charset="2"/>
              <a:buChar char=""/>
            </a:pPr>
            <a:r>
              <a:rPr lang="en-US" sz="1200" kern="1200" dirty="0">
                <a:solidFill>
                  <a:prstClr val="black"/>
                </a:solidFill>
                <a:latin typeface="Trebuchet MS"/>
              </a:rPr>
              <a:t>Age should be below 30 years.</a:t>
            </a:r>
          </a:p>
          <a:p>
            <a:pPr marL="858837" lvl="1" indent="-274320" algn="just">
              <a:buClr>
                <a:srgbClr val="F07F09"/>
              </a:buClr>
              <a:buSzPct val="76000"/>
              <a:buFont typeface="Wingdings 2" pitchFamily="18" charset="2"/>
              <a:buChar char=""/>
            </a:pPr>
            <a:r>
              <a:rPr lang="en-US" sz="1200" kern="1200" dirty="0">
                <a:solidFill>
                  <a:prstClr val="black"/>
                </a:solidFill>
                <a:latin typeface="Trebuchet MS"/>
              </a:rPr>
              <a:t>Good Performance as an ASHA.</a:t>
            </a:r>
          </a:p>
          <a:p>
            <a:pPr marL="858837" lvl="1" indent="-274320" algn="just">
              <a:buClr>
                <a:srgbClr val="F07F09"/>
              </a:buClr>
              <a:buSzPct val="76000"/>
              <a:buFont typeface="Wingdings 2" pitchFamily="18" charset="2"/>
              <a:buChar char=""/>
            </a:pPr>
            <a:r>
              <a:rPr lang="en-US" sz="1200" kern="1200" dirty="0">
                <a:solidFill>
                  <a:prstClr val="black"/>
                </a:solidFill>
                <a:latin typeface="Trebuchet MS"/>
              </a:rPr>
              <a:t>An ASHA can be inducted into regular </a:t>
            </a:r>
            <a:r>
              <a:rPr lang="en-US" sz="1200" kern="1200" dirty="0" smtClean="0">
                <a:solidFill>
                  <a:prstClr val="black"/>
                </a:solidFill>
                <a:latin typeface="Trebuchet MS"/>
              </a:rPr>
              <a:t>services</a:t>
            </a:r>
            <a:endParaRPr lang="en-US" sz="1200" kern="1200" dirty="0">
              <a:solidFill>
                <a:prstClr val="black"/>
              </a:solidFill>
              <a:latin typeface="Trebuchet MS"/>
            </a:endParaRPr>
          </a:p>
          <a:p>
            <a:pPr marL="342900" indent="-274320" algn="just">
              <a:lnSpc>
                <a:spcPct val="100000"/>
              </a:lnSpc>
              <a:buClr>
                <a:srgbClr val="F07F09"/>
              </a:buClr>
              <a:buSzPct val="76000"/>
              <a:buFont typeface="Wingdings 2" pitchFamily="18" charset="2"/>
              <a:buChar char=""/>
            </a:pPr>
            <a:endParaRPr lang="en-US" sz="1600" kern="1200" dirty="0">
              <a:solidFill>
                <a:prstClr val="black"/>
              </a:solidFill>
              <a:latin typeface="Trebuchet MS"/>
            </a:endParaRPr>
          </a:p>
        </p:txBody>
      </p:sp>
    </p:spTree>
    <p:extLst>
      <p:ext uri="{BB962C8B-B14F-4D97-AF65-F5344CB8AC3E}">
        <p14:creationId xmlns:p14="http://schemas.microsoft.com/office/powerpoint/2010/main" val="26935184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533400" y="304800"/>
            <a:ext cx="7024687" cy="609600"/>
          </a:xfrm>
          <a:noFill/>
          <a:ln w="9525">
            <a:noFill/>
            <a:miter lim="800000"/>
            <a:headEnd/>
            <a:tailEnd/>
          </a:ln>
        </p:spPr>
        <p:txBody>
          <a:bodyPr vert="horz" wrap="square" lIns="91440" tIns="45720" rIns="91440" bIns="45720" numCol="1" anchor="ctr" anchorCtr="0" compatLnSpc="1">
            <a:prstTxWarp prst="textNoShape">
              <a:avLst/>
            </a:prstTxWarp>
          </a:bodyPr>
          <a:lstStyle/>
          <a:p>
            <a:pPr algn="l"/>
            <a:r>
              <a:rPr lang="en-US" sz="2400" dirty="0"/>
              <a:t>5. Health Information Systems</a:t>
            </a:r>
          </a:p>
        </p:txBody>
      </p:sp>
      <p:sp>
        <p:nvSpPr>
          <p:cNvPr id="4099" name="Content Placeholder 2"/>
          <p:cNvSpPr>
            <a:spLocks noGrp="1"/>
          </p:cNvSpPr>
          <p:nvPr>
            <p:ph idx="4294967295"/>
          </p:nvPr>
        </p:nvSpPr>
        <p:spPr>
          <a:xfrm>
            <a:off x="690563" y="1792474"/>
            <a:ext cx="7767637" cy="1865126"/>
          </a:xfr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Capturing of data for the registration of Births and Deaths in Meghalaya is being done manually by all the Registration Units except for Shillong Municipal Board which are using an offline mode software designed by National Informatics Centre (NIC), Shillong.</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 Few health institutions </a:t>
            </a:r>
            <a:r>
              <a:rPr lang="en-US" sz="1600" kern="1200" dirty="0" smtClean="0">
                <a:solidFill>
                  <a:prstClr val="black"/>
                </a:solidFill>
                <a:latin typeface="Trebuchet MS"/>
              </a:rPr>
              <a:t>have </a:t>
            </a:r>
            <a:r>
              <a:rPr lang="en-US" sz="1600" kern="1200" dirty="0">
                <a:solidFill>
                  <a:prstClr val="black"/>
                </a:solidFill>
                <a:latin typeface="Trebuchet MS"/>
              </a:rPr>
              <a:t>incorporated the e-hospital offline software designed by National Informatics Centre (NIC), Shillong, but the reporting towards the Directorate is being done manually. </a:t>
            </a:r>
          </a:p>
        </p:txBody>
      </p:sp>
    </p:spTree>
    <p:extLst>
      <p:ext uri="{BB962C8B-B14F-4D97-AF65-F5344CB8AC3E}">
        <p14:creationId xmlns:p14="http://schemas.microsoft.com/office/powerpoint/2010/main" val="1606335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533400" y="304800"/>
            <a:ext cx="82296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algn="l"/>
            <a:r>
              <a:rPr lang="en-US" sz="2400" dirty="0"/>
              <a:t>6. Convergence and Stewardship</a:t>
            </a:r>
          </a:p>
        </p:txBody>
      </p:sp>
      <p:sp>
        <p:nvSpPr>
          <p:cNvPr id="5123" name="Content Placeholder 2"/>
          <p:cNvSpPr>
            <a:spLocks noGrp="1"/>
          </p:cNvSpPr>
          <p:nvPr>
            <p:ph idx="4294967295"/>
          </p:nvPr>
        </p:nvSpPr>
        <p:spPr>
          <a:xfrm>
            <a:off x="609600" y="1270504"/>
            <a:ext cx="8001000" cy="3834896"/>
          </a:xfr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AYUSH are recruited in PHC/CHC/DH to practice and improvise their own system of medicines.</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The Senior AYUSH Doctor at the State, District &amp; Sub-Divisional level is appointed as AYUSH Nodal Officer/AYUSH DM&amp;HO for convergence of AYUSH Programme.</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MACS has integrated with National Rural Health Mission (NRHM) on Reproductive &amp; Child Health (RCH), training programme.</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Sensitization cum training programme for officials of NRHM (State level), District Programme Managers (DPM) and Block Programme Managers </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All Vertical programme are under National Health Mission (NHM).</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Meghalaya has no </a:t>
            </a:r>
            <a:r>
              <a:rPr lang="en-US" sz="1600" kern="1200" dirty="0" err="1">
                <a:solidFill>
                  <a:prstClr val="black"/>
                </a:solidFill>
                <a:latin typeface="Trebuchet MS"/>
              </a:rPr>
              <a:t>Panchayats</a:t>
            </a:r>
            <a:r>
              <a:rPr lang="en-US" sz="1600" kern="1200" dirty="0">
                <a:solidFill>
                  <a:prstClr val="black"/>
                </a:solidFill>
                <a:latin typeface="Trebuchet MS"/>
              </a:rPr>
              <a:t>, but we have local authorities known as local Durbars, empowered through </a:t>
            </a:r>
            <a:r>
              <a:rPr lang="en-US" sz="1600" kern="1200" dirty="0" err="1">
                <a:solidFill>
                  <a:prstClr val="black"/>
                </a:solidFill>
                <a:latin typeface="Trebuchet MS"/>
              </a:rPr>
              <a:t>Rogi</a:t>
            </a:r>
            <a:r>
              <a:rPr lang="en-US" sz="1600" kern="1200" dirty="0">
                <a:solidFill>
                  <a:prstClr val="black"/>
                </a:solidFill>
                <a:latin typeface="Trebuchet MS"/>
              </a:rPr>
              <a:t> </a:t>
            </a:r>
            <a:r>
              <a:rPr lang="en-US" sz="1600" kern="1200" dirty="0" err="1">
                <a:solidFill>
                  <a:prstClr val="black"/>
                </a:solidFill>
                <a:latin typeface="Trebuchet MS"/>
              </a:rPr>
              <a:t>Kalyan</a:t>
            </a:r>
            <a:r>
              <a:rPr lang="en-US" sz="1600" kern="1200" dirty="0">
                <a:solidFill>
                  <a:prstClr val="black"/>
                </a:solidFill>
                <a:latin typeface="Trebuchet MS"/>
              </a:rPr>
              <a:t> </a:t>
            </a:r>
            <a:r>
              <a:rPr lang="en-US" sz="1600" kern="1200" dirty="0" err="1">
                <a:solidFill>
                  <a:prstClr val="black"/>
                </a:solidFill>
                <a:latin typeface="Trebuchet MS"/>
              </a:rPr>
              <a:t>Samiti</a:t>
            </a:r>
            <a:r>
              <a:rPr lang="en-US" sz="1600" kern="1200" dirty="0">
                <a:solidFill>
                  <a:prstClr val="black"/>
                </a:solidFill>
                <a:latin typeface="Trebuchet MS"/>
              </a:rPr>
              <a:t> (RKS) &amp; Village Health Sanitation &amp; Nutrition Committee (VHSNC) to play a major role in bringing convergence in the social sector.</a:t>
            </a:r>
          </a:p>
          <a:p>
            <a:pPr marL="342900" indent="-274320" algn="just">
              <a:lnSpc>
                <a:spcPct val="100000"/>
              </a:lnSpc>
              <a:buClr>
                <a:srgbClr val="F07F09"/>
              </a:buClr>
              <a:buSzPct val="76000"/>
              <a:buFont typeface="Wingdings 2" pitchFamily="18" charset="2"/>
              <a:buChar char=""/>
            </a:pPr>
            <a:r>
              <a:rPr lang="en-US" sz="1600" kern="1200" dirty="0">
                <a:solidFill>
                  <a:prstClr val="black"/>
                </a:solidFill>
                <a:latin typeface="Trebuchet MS"/>
              </a:rPr>
              <a:t>Grievance Redressal Mechanism – in pipeline </a:t>
            </a:r>
            <a:r>
              <a:rPr lang="en-US" sz="1600" kern="1200" dirty="0" smtClean="0">
                <a:solidFill>
                  <a:prstClr val="black"/>
                </a:solidFill>
                <a:latin typeface="Trebuchet MS"/>
              </a:rPr>
              <a:t>– 104 Helpline being planned </a:t>
            </a:r>
            <a:endParaRPr lang="en-US" sz="1600" kern="1200" dirty="0">
              <a:solidFill>
                <a:prstClr val="black"/>
              </a:solidFill>
              <a:latin typeface="Trebuchet MS"/>
            </a:endParaRPr>
          </a:p>
        </p:txBody>
      </p:sp>
    </p:spTree>
    <p:extLst>
      <p:ext uri="{BB962C8B-B14F-4D97-AF65-F5344CB8AC3E}">
        <p14:creationId xmlns:p14="http://schemas.microsoft.com/office/powerpoint/2010/main" val="258593481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noFill/>
        <a:ln w="9525" cap="flat" cmpd="sng" algn="ctr">
          <a:solidFill>
            <a:schemeClr val="accent3">
              <a:lumMod val="75000"/>
            </a:schemeClr>
          </a:solidFill>
          <a:prstDash val="solid"/>
          <a:round/>
          <a:headEnd type="none" w="med" len="med"/>
          <a:tailEnd type="none" w="med" len="med"/>
        </a:ln>
        <a:effectLst/>
      </a:spPr>
      <a:body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219</TotalTime>
  <Words>1724</Words>
  <Application>Microsoft Macintosh PowerPoint</Application>
  <PresentationFormat>On-screen Show (4:3)</PresentationFormat>
  <Paragraphs>219</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PowerPoint Presentation</vt:lpstr>
      <vt:lpstr>PowerPoint Presentation</vt:lpstr>
      <vt:lpstr>PowerPoint Presentation</vt:lpstr>
      <vt:lpstr>PowerPoint Presentation</vt:lpstr>
      <vt:lpstr>3. Health Regulation</vt:lpstr>
      <vt:lpstr>4. Develop Human resource for Health</vt:lpstr>
      <vt:lpstr>5. Health Information Systems</vt:lpstr>
      <vt:lpstr>6. Convergence and Stewardship</vt:lpstr>
      <vt:lpstr>7. Health Services</vt:lpstr>
      <vt:lpstr>8. Ensure access to Medicines, Vaccines and Diagnostics</vt:lpstr>
      <vt:lpstr>STATUS OF THE UNIVERSAL HEALTH CARE PILOT (EAST KHASI HILLS)</vt:lpstr>
      <vt:lpstr>PowerPoint Presentation</vt:lpstr>
      <vt:lpstr>Definitions</vt:lpstr>
      <vt:lpstr>Background</vt:lpstr>
      <vt:lpstr>STATUS OF MHIS 1</vt:lpstr>
      <vt:lpstr>MHIS 2</vt:lpstr>
      <vt:lpstr>PowerPoint Presentation</vt:lpstr>
      <vt:lpstr>Shillong Medical College under PPP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Develop Human resource for Health</dc:title>
  <dc:creator>User</dc:creator>
  <cp:lastModifiedBy>Senthil Pandiyan</cp:lastModifiedBy>
  <cp:revision>47</cp:revision>
  <dcterms:created xsi:type="dcterms:W3CDTF">2014-01-07T07:59:16Z</dcterms:created>
  <dcterms:modified xsi:type="dcterms:W3CDTF">2014-01-08T16:33:14Z</dcterms:modified>
</cp:coreProperties>
</file>