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7" r:id="rId3"/>
    <p:sldId id="268" r:id="rId4"/>
    <p:sldId id="269" r:id="rId5"/>
    <p:sldId id="270" r:id="rId6"/>
    <p:sldId id="262" r:id="rId7"/>
    <p:sldId id="257" r:id="rId8"/>
    <p:sldId id="258" r:id="rId9"/>
    <p:sldId id="259" r:id="rId10"/>
    <p:sldId id="260" r:id="rId11"/>
    <p:sldId id="261" r:id="rId12"/>
    <p:sldId id="264" r:id="rId13"/>
    <p:sldId id="266" r:id="rId14"/>
    <p:sldId id="265" r:id="rId15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FD154-B130-4BD5-AC52-50F0D535270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F41E1-A760-493F-9030-5A1A26194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UNIVERSAL HEALTH COVERAGE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KOLASIB  DISTRICT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MIZORAM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Staff Position in the District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153400" cy="5029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673600"/>
                <a:gridCol w="2717800"/>
              </a:tblGrid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Sl. 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Staffs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Doctor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AYUSH Practitioner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Dental Surgeon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District Programme Manager(NRHM)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Nursing Superintendant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Ward Superintendant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Staff Nurse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Pharmacist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 Ray Technician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Lab Technician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Accounts Clerk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Driver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Group D staff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34975"/>
            <a:ext cx="7772400" cy="6318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Performance of Public Health Services in 2013: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524000"/>
          <a:ext cx="7696200" cy="403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562600"/>
                <a:gridCol w="1371600"/>
              </a:tblGrid>
              <a:tr h="515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Sl. 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                     Services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Performance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Communicable Diseases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9303</a:t>
                      </a:r>
                    </a:p>
                  </a:txBody>
                  <a:tcPr marL="68580" marR="68580" marT="0" marB="0" anchor="ctr"/>
                </a:tc>
              </a:tr>
              <a:tr h="515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Non-Communicable Diseases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6547</a:t>
                      </a:r>
                    </a:p>
                  </a:txBody>
                  <a:tcPr marL="68580" marR="68580" marT="0" marB="0" anchor="ctr"/>
                </a:tc>
              </a:tr>
              <a:tr h="515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OPD Patients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56772</a:t>
                      </a:r>
                    </a:p>
                  </a:txBody>
                  <a:tcPr marL="68580" marR="68580" marT="0" marB="0" anchor="ctr"/>
                </a:tc>
              </a:tr>
              <a:tr h="515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IPD Patients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7946</a:t>
                      </a:r>
                    </a:p>
                  </a:txBody>
                  <a:tcPr marL="68580" marR="68580" marT="0" marB="0" anchor="ctr"/>
                </a:tc>
              </a:tr>
              <a:tr h="58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Cases referred from PHC/CHC to District Hospital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</a:p>
                  </a:txBody>
                  <a:tcPr marL="68580" marR="68580" marT="0" marB="0" anchor="ctr"/>
                </a:tc>
              </a:tr>
              <a:tr h="876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Cases referred from District hospital to Civil Hospital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Aizawl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85800"/>
            <a:ext cx="8496944" cy="129540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/>
              <a:t>Status of Kolasib District in comparison with the </a:t>
            </a:r>
            <a:r>
              <a:rPr lang="en-IN" sz="2800" b="1" dirty="0" smtClean="0"/>
              <a:t>State           </a:t>
            </a:r>
            <a:r>
              <a:rPr lang="en-IN" sz="2800" dirty="0" smtClean="0"/>
              <a:t> </a:t>
            </a:r>
            <a:r>
              <a:rPr lang="en-IN" sz="2800" i="1" dirty="0"/>
              <a:t>(Source: State HMIS Report)</a:t>
            </a:r>
            <a:endParaRPr lang="en-IN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2333028"/>
          <a:ext cx="8568956" cy="261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72"/>
                <a:gridCol w="738520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</a:tblGrid>
              <a:tr h="6371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latin typeface="Arial"/>
                          <a:ea typeface="Times New Roman"/>
                          <a:cs typeface="Times New Roman"/>
                        </a:rPr>
                        <a:t>Indicators</a:t>
                      </a:r>
                      <a:endParaRPr lang="en-IN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2009-10</a:t>
                      </a:r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2010-11</a:t>
                      </a:r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2011-12</a:t>
                      </a:r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2012-13</a:t>
                      </a:r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2013-14 (up to 2 QTR)</a:t>
                      </a:r>
                      <a:endParaRPr lang="en-IN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100" dirty="0"/>
                    </a:p>
                  </a:txBody>
                  <a:tcPr anchor="ctr"/>
                </a:tc>
              </a:tr>
              <a:tr h="7326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MMR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Arial"/>
                          <a:ea typeface="Times New Roman"/>
                          <a:cs typeface="Times New Roman"/>
                        </a:rPr>
                        <a:t>202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IN" sz="1200" dirty="0" smtClean="0"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IMR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457203"/>
          <a:ext cx="8839202" cy="5319418"/>
        </p:xfrm>
        <a:graphic>
          <a:graphicData uri="http://schemas.openxmlformats.org/drawingml/2006/table">
            <a:tbl>
              <a:tblPr/>
              <a:tblGrid>
                <a:gridCol w="228601"/>
                <a:gridCol w="1295400"/>
                <a:gridCol w="609600"/>
                <a:gridCol w="304800"/>
                <a:gridCol w="762000"/>
                <a:gridCol w="304800"/>
                <a:gridCol w="685800"/>
                <a:gridCol w="381000"/>
                <a:gridCol w="609600"/>
                <a:gridCol w="304800"/>
                <a:gridCol w="533400"/>
                <a:gridCol w="304800"/>
                <a:gridCol w="609600"/>
                <a:gridCol w="304800"/>
                <a:gridCol w="457200"/>
                <a:gridCol w="381000"/>
                <a:gridCol w="457200"/>
                <a:gridCol w="304801"/>
              </a:tblGrid>
              <a:tr h="403675"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SOME PHYSICAL ACHIEVEMENT DURING 2010 TO 2013 (APRIL TO SEPT)</a:t>
                      </a:r>
                      <a:r>
                        <a:rPr lang="en-IN" sz="800" dirty="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IN" sz="800" i="1" dirty="0">
                          <a:latin typeface="Arial"/>
                          <a:ea typeface="Times New Roman"/>
                          <a:cs typeface="Times New Roman"/>
                        </a:rPr>
                        <a:t>SOURCES  : STATE HMIS,NRHM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244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SN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 2010-2011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2011-2012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2012-2013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2013-2014 (April - Sept)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3665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SERVICE INDICATORS/DISTRICT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Kolasib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Mizoram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ANC  registration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2303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29337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2217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27683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2020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26432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12095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Registered within 1</a:t>
                      </a:r>
                      <a:r>
                        <a:rPr lang="en-IN" sz="800" b="1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tri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1162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13382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1541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70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15026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54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1300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64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14933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56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7750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Delivery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1509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22444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1524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22102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1503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21464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655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9397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Institutional Delivery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1182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18219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latin typeface="Calibri"/>
                          <a:ea typeface="Times New Roman"/>
                          <a:cs typeface="Arial"/>
                        </a:rPr>
                        <a:t>1240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82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18488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84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1351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90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18709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87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604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8242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Newborns breast fed within 1 hour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1496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20811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1478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97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18693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86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1468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98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19739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92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9097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Permanent Sterilisation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2371(with 2 NSV)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120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2033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121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2000 (with 1 NSV)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804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Infants fully immunised (% against total live birth)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1299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/>
                          <a:ea typeface="Times New Roman"/>
                          <a:cs typeface="Times New Roman"/>
                        </a:rPr>
                        <a:t>21466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Calibri"/>
                          <a:ea typeface="Times New Roman"/>
                          <a:cs typeface="Arial"/>
                        </a:rPr>
                        <a:t>1828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121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Calibri"/>
                          <a:ea typeface="Times New Roman"/>
                          <a:cs typeface="Arial"/>
                        </a:rPr>
                        <a:t>21596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Calibri"/>
                          <a:ea typeface="Times New Roman"/>
                          <a:cs typeface="Arial"/>
                        </a:rPr>
                        <a:t>1711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115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Calibri"/>
                          <a:ea typeface="Times New Roman"/>
                          <a:cs typeface="Arial"/>
                        </a:rPr>
                        <a:t>20222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793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latin typeface="Arial"/>
                          <a:ea typeface="Times New Roman"/>
                          <a:cs typeface="Times New Roman"/>
                        </a:rPr>
                        <a:t>8875</a:t>
                      </a:r>
                      <a:endParaRPr lang="en-IN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r>
                        <a:rPr lang="en-IN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N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3" marR="50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ACHIEVEMENTS FOR THE LAST 3 YEARS</a:t>
            </a:r>
            <a:br>
              <a:rPr lang="en-GB" dirty="0" smtClean="0"/>
            </a:br>
            <a:r>
              <a:rPr lang="en-GB" dirty="0" smtClean="0"/>
              <a:t>(TERTIARY/H&amp;ME)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505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APPROVED OUTLAY *(in Rs./</a:t>
                      </a:r>
                      <a:r>
                        <a:rPr lang="en-GB" dirty="0" err="1" smtClean="0"/>
                        <a:t>Lakhs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 EXPENDITURES*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2010-2011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3555.00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3547.82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2011-2012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4275.00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4254.46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2012-2013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4376.62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4376.56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2013-2014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4841.28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2258.27 (up to Sept.2013)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 Contd.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 smtClean="0"/>
              <a:t>OPERATIONALIZATION OF STATE REFERRAL HOSPITAL, FALKAWN:</a:t>
            </a:r>
          </a:p>
          <a:p>
            <a:pPr>
              <a:buNone/>
            </a:pPr>
            <a:r>
              <a:rPr lang="en-GB" sz="2400" dirty="0" smtClean="0"/>
              <a:t>	- 150 Bedded. </a:t>
            </a:r>
            <a:r>
              <a:rPr lang="en-GB" sz="2400" dirty="0" err="1" smtClean="0"/>
              <a:t>Inaugarated</a:t>
            </a:r>
            <a:r>
              <a:rPr lang="en-GB" sz="2400" dirty="0" smtClean="0"/>
              <a:t> by CM- 10/12/2012</a:t>
            </a:r>
          </a:p>
          <a:p>
            <a:pPr>
              <a:buNone/>
            </a:pPr>
            <a:r>
              <a:rPr lang="en-GB" sz="2400" dirty="0" smtClean="0"/>
              <a:t>	- Proposal for </a:t>
            </a:r>
            <a:r>
              <a:rPr lang="en-GB" sz="2400" dirty="0" err="1" smtClean="0"/>
              <a:t>upgradation</a:t>
            </a:r>
            <a:r>
              <a:rPr lang="en-GB" sz="2400" dirty="0" smtClean="0"/>
              <a:t> to 220 bedded-(12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5-Year Plan). 137 post approved by State Gov.</a:t>
            </a:r>
          </a:p>
          <a:p>
            <a:r>
              <a:rPr lang="en-GB" sz="2400" b="1" dirty="0" smtClean="0"/>
              <a:t>MIZORAM STATE HEALTH CARE SCHEME:</a:t>
            </a:r>
          </a:p>
          <a:p>
            <a:pPr>
              <a:buNone/>
            </a:pPr>
            <a:r>
              <a:rPr lang="en-GB" sz="2400" dirty="0" smtClean="0"/>
              <a:t>	- Implementation since 2008.</a:t>
            </a:r>
          </a:p>
          <a:p>
            <a:r>
              <a:rPr lang="en-GB" sz="2400" b="1" dirty="0" smtClean="0"/>
              <a:t>INSTALLATION OF SEPARATE ELECTRIC TRAMSFORMER AT CIVIL HOSPITAL, LUNGLEI:</a:t>
            </a:r>
          </a:p>
          <a:p>
            <a:r>
              <a:rPr lang="en-GB" sz="2400" b="1" dirty="0" smtClean="0"/>
              <a:t>CONSTRUCTION OF 200 BEDDED HOSTEL FOR MIZORAM COLLEGE OF NURSING, FALKAWN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Achievements Contd.</a:t>
            </a:r>
            <a:br>
              <a:rPr lang="en-GB" dirty="0" smtClean="0"/>
            </a:br>
            <a:r>
              <a:rPr lang="en-GB" b="1" dirty="0" smtClean="0"/>
              <a:t>(Under NEC)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HMIS</a:t>
            </a:r>
            <a:r>
              <a:rPr lang="en-GB" sz="2800" dirty="0" smtClean="0"/>
              <a:t> for Civil Hospital, Aizawl is on the verge of completion.</a:t>
            </a:r>
          </a:p>
          <a:p>
            <a:r>
              <a:rPr lang="en-GB" sz="2800" b="1" dirty="0" smtClean="0"/>
              <a:t>CENTRAL STERILE SUPPLY DEPARTMENT: </a:t>
            </a:r>
            <a:r>
              <a:rPr lang="en-GB" sz="2800" dirty="0" smtClean="0"/>
              <a:t>strengthening and improvement in </a:t>
            </a:r>
            <a:r>
              <a:rPr lang="en-GB" sz="2800" dirty="0" err="1" smtClean="0"/>
              <a:t>Saiha</a:t>
            </a:r>
            <a:r>
              <a:rPr lang="en-GB" sz="2800" dirty="0" smtClean="0"/>
              <a:t>, Aizawl, </a:t>
            </a:r>
            <a:r>
              <a:rPr lang="en-GB" sz="2800" dirty="0" err="1" smtClean="0"/>
              <a:t>Kolasib</a:t>
            </a:r>
            <a:r>
              <a:rPr lang="en-GB" sz="2800" dirty="0" smtClean="0"/>
              <a:t>, </a:t>
            </a:r>
            <a:r>
              <a:rPr lang="en-GB" sz="2800" dirty="0" err="1" smtClean="0"/>
              <a:t>Serchhip</a:t>
            </a:r>
            <a:r>
              <a:rPr lang="en-GB" sz="2800" dirty="0" smtClean="0"/>
              <a:t> and Civil Hospital.</a:t>
            </a:r>
          </a:p>
          <a:p>
            <a:r>
              <a:rPr lang="en-GB" sz="2800" b="1" dirty="0" smtClean="0"/>
              <a:t>CT Scan Machine </a:t>
            </a:r>
            <a:r>
              <a:rPr lang="en-GB" sz="2800" dirty="0" smtClean="0"/>
              <a:t>for Civil Hospital, Aizawl.</a:t>
            </a:r>
          </a:p>
          <a:p>
            <a:r>
              <a:rPr lang="en-GB" sz="2800" dirty="0" smtClean="0"/>
              <a:t>Strengthening the </a:t>
            </a:r>
            <a:r>
              <a:rPr lang="en-GB" sz="2800" b="1" dirty="0" smtClean="0"/>
              <a:t>Cardiology Department </a:t>
            </a:r>
            <a:r>
              <a:rPr lang="en-GB" sz="2800" dirty="0" smtClean="0"/>
              <a:t>at Civil Hospital, Aizawl.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Achievements Contd.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(Under </a:t>
            </a:r>
            <a:r>
              <a:rPr lang="en-GB" b="1" dirty="0" err="1" smtClean="0"/>
              <a:t>DoNER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err="1" smtClean="0"/>
              <a:t>Upgradation</a:t>
            </a:r>
            <a:r>
              <a:rPr lang="en-GB" sz="2400" b="1" dirty="0" smtClean="0"/>
              <a:t> of </a:t>
            </a:r>
            <a:r>
              <a:rPr lang="en-GB" sz="2400" b="1" dirty="0" err="1" smtClean="0"/>
              <a:t>Saiha</a:t>
            </a:r>
            <a:r>
              <a:rPr lang="en-GB" sz="2400" b="1" dirty="0" smtClean="0"/>
              <a:t> District Hospital to 100 bedded.</a:t>
            </a:r>
          </a:p>
          <a:p>
            <a:pPr>
              <a:buNone/>
            </a:pPr>
            <a:r>
              <a:rPr lang="en-GB" sz="2400" b="1" dirty="0" smtClean="0"/>
              <a:t>OTHERS:</a:t>
            </a:r>
          </a:p>
          <a:p>
            <a:r>
              <a:rPr lang="en-GB" sz="2400" b="1" dirty="0" smtClean="0"/>
              <a:t>Installation of SOLAR POWER.</a:t>
            </a:r>
          </a:p>
          <a:p>
            <a:pPr>
              <a:buNone/>
            </a:pPr>
            <a:r>
              <a:rPr lang="en-GB" sz="2400" dirty="0" smtClean="0"/>
              <a:t>	- State Referral Hospital, </a:t>
            </a:r>
            <a:r>
              <a:rPr lang="en-GB" sz="2400" dirty="0" err="1" smtClean="0"/>
              <a:t>Falkawn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- Dist. Hospital, </a:t>
            </a:r>
            <a:r>
              <a:rPr lang="en-GB" sz="2400" dirty="0" err="1" smtClean="0"/>
              <a:t>Serchhip</a:t>
            </a:r>
            <a:r>
              <a:rPr lang="en-GB" sz="2400" dirty="0" smtClean="0"/>
              <a:t>, </a:t>
            </a:r>
            <a:r>
              <a:rPr lang="en-GB" sz="2400" dirty="0" err="1" smtClean="0"/>
              <a:t>Lawngtlai</a:t>
            </a:r>
            <a:r>
              <a:rPr lang="en-GB" sz="2400" dirty="0" smtClean="0"/>
              <a:t> and Mamit.</a:t>
            </a:r>
          </a:p>
          <a:p>
            <a:r>
              <a:rPr lang="en-GB" sz="2400" b="1" dirty="0" smtClean="0"/>
              <a:t>Gynaecology Block: upgraded, completed and utilized.</a:t>
            </a:r>
          </a:p>
          <a:p>
            <a:pPr>
              <a:buNone/>
            </a:pPr>
            <a:r>
              <a:rPr lang="en-GB" sz="2400" b="1" dirty="0" smtClean="0"/>
              <a:t>PROPOSED PROJECTS:</a:t>
            </a:r>
          </a:p>
          <a:p>
            <a:r>
              <a:rPr lang="en-GB" sz="2400" b="1" dirty="0" smtClean="0"/>
              <a:t>Establishment of Medical College at </a:t>
            </a:r>
            <a:r>
              <a:rPr lang="en-GB" sz="2400" b="1" dirty="0" err="1" smtClean="0"/>
              <a:t>Falkawn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Establishment of 4 GNM at </a:t>
            </a:r>
            <a:r>
              <a:rPr lang="en-GB" sz="2400" b="1" dirty="0" err="1" smtClean="0"/>
              <a:t>Serchhip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Kolasib</a:t>
            </a:r>
            <a:r>
              <a:rPr lang="en-GB" sz="2400" b="1" dirty="0" smtClean="0"/>
              <a:t>, Champhai and </a:t>
            </a:r>
            <a:r>
              <a:rPr lang="en-GB" sz="2400" b="1" dirty="0" err="1" smtClean="0"/>
              <a:t>Lawngtlai</a:t>
            </a:r>
            <a:r>
              <a:rPr lang="en-GB" sz="2400" b="1" dirty="0" smtClean="0"/>
              <a:t> and 1 ANM School (sanctioned by </a:t>
            </a:r>
            <a:r>
              <a:rPr lang="en-GB" sz="2400" b="1" dirty="0" err="1" smtClean="0"/>
              <a:t>GoI</a:t>
            </a:r>
            <a:r>
              <a:rPr lang="en-GB" sz="2400" b="1" dirty="0" smtClean="0"/>
              <a:t>).</a:t>
            </a:r>
            <a:endParaRPr lang="en-GB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Awards Received by the State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National Family Welfare Award by the Government of India -1987-1988</a:t>
            </a: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Second Best Performing State, NRHM North East Category by the Government of India - 2005-2010</a:t>
            </a: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Most Improved State: (Small State Category) by ‘India Today’ - 2011.</a:t>
            </a: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JRD Tata Award for Best Performing State in Population and Reproductive Health </a:t>
            </a:r>
            <a:r>
              <a:rPr lang="en-US" sz="2000" dirty="0" err="1" smtClean="0">
                <a:latin typeface="Century Gothic" pitchFamily="34" charset="0"/>
              </a:rPr>
              <a:t>Programme</a:t>
            </a:r>
            <a:r>
              <a:rPr lang="en-US" sz="2000" dirty="0" smtClean="0">
                <a:latin typeface="Century Gothic" pitchFamily="34" charset="0"/>
              </a:rPr>
              <a:t> - 2011</a:t>
            </a: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Outstanding Performance in Programme Implementation of RSBY in the North East Region -2012</a:t>
            </a: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Century Gothic" pitchFamily="34" charset="0"/>
              </a:rPr>
              <a:t>Outstanding Performance in Programme Implementation of RSBY in the North East Region- 2013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Health and Demographic profile </a:t>
            </a:r>
            <a:br>
              <a:rPr lang="en-US" sz="2800" b="1" dirty="0" smtClean="0"/>
            </a:br>
            <a:r>
              <a:rPr lang="en-US" sz="2800" b="1" dirty="0" smtClean="0"/>
              <a:t> Mizoram in comparison with National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27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124200"/>
                <a:gridCol w="2057400"/>
                <a:gridCol w="2057400"/>
              </a:tblGrid>
              <a:tr h="271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S. No.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Calibri"/>
                        </a:rPr>
                        <a:t>Mizoram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India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Total population (Census 2011) (in million)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1210.2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Scheduled tribe population (%)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94.5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8.2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Decadal Growth (Census 2011) (%)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23.48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21.54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Crude Birth Rate (SRS 2007)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18.2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23.1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Crude Death Rate (SRS 2007)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5.2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7.4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Total Fertility Rate (SRS 2007)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NA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2.7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Infant Mortality Rate (State Report)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Maternal Mortality Ratio (SRS 2007 - 2009)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NA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212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Sex Ratio (Census 2001)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935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933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Population below Poverty line (%)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20.40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21.92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Schedule Caste population (in million)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0.0003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166.64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Schedule Tribe population (in million)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0.84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84.33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Literacy Rate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93.72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74.04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Health and Demographic profile </a:t>
            </a:r>
            <a:br>
              <a:rPr lang="en-US" sz="2800" b="1" dirty="0" smtClean="0"/>
            </a:br>
            <a:r>
              <a:rPr lang="en-US" sz="2800" b="1" dirty="0" smtClean="0"/>
              <a:t> Kolasib District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167"/>
                <a:gridCol w="3259667"/>
                <a:gridCol w="395816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Sl. No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Indicators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Calibri"/>
                        </a:rPr>
                        <a:t>District NRHM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1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Population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Calibri"/>
                        </a:rPr>
                        <a:t>83054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Households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12255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Sex Ratio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924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Birth rate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Calibri"/>
                        </a:rPr>
                        <a:t>18.2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IMR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27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MMR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Calibri"/>
                        </a:rPr>
                        <a:t>202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7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District Literacy Rate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94.54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Scheduled Tribe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</a:rPr>
                        <a:t>86%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6248400"/>
            <a:ext cx="2135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Statistical Handbook 2012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Infrastructure of Public Health in Kolasib District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066800"/>
                <a:gridCol w="1371600"/>
                <a:gridCol w="1828800"/>
                <a:gridCol w="1295400"/>
                <a:gridCol w="990600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District Hospital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CHC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PHC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Sub Center/Sub Center Clinic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ASHA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AWW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33/8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766</Words>
  <Application>Microsoft Office PowerPoint</Application>
  <PresentationFormat>On-screen Show (4:3)</PresentationFormat>
  <Paragraphs>401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UNIVERSAL HEALTH COVERAGE  KOLASIB  DISTRICT    MIZORAM</vt:lpstr>
      <vt:lpstr>ACHIEVEMENTS FOR THE LAST 3 YEARS (TERTIARY/H&amp;ME)</vt:lpstr>
      <vt:lpstr>Achievements Contd.</vt:lpstr>
      <vt:lpstr>Achievements Contd. (Under NEC)</vt:lpstr>
      <vt:lpstr>Achievements Contd. (Under DoNER)</vt:lpstr>
      <vt:lpstr>Awards Received by the State</vt:lpstr>
      <vt:lpstr>Health and Demographic profile   Mizoram in comparison with National</vt:lpstr>
      <vt:lpstr>Health and Demographic profile   Kolasib District</vt:lpstr>
      <vt:lpstr>Infrastructure of Public Health in Kolasib District</vt:lpstr>
      <vt:lpstr>Staff Position in the District</vt:lpstr>
      <vt:lpstr>Performance of Public Health Services in 2013:</vt:lpstr>
      <vt:lpstr>Status of Kolasib District in comparison with the State            (Source: State HMIS Report)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HEALTH COVERAGE  KOLASIB DISTRICT    MIZORAM</dc:title>
  <dc:creator>Chhuanawma</dc:creator>
  <cp:lastModifiedBy>Rly Bd</cp:lastModifiedBy>
  <cp:revision>39</cp:revision>
  <dcterms:created xsi:type="dcterms:W3CDTF">2014-01-07T12:23:41Z</dcterms:created>
  <dcterms:modified xsi:type="dcterms:W3CDTF">2014-01-09T09:07:01Z</dcterms:modified>
</cp:coreProperties>
</file>