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1" r:id="rId3"/>
    <p:sldId id="283" r:id="rId4"/>
    <p:sldId id="293" r:id="rId5"/>
    <p:sldId id="289" r:id="rId6"/>
    <p:sldId id="287" r:id="rId7"/>
    <p:sldId id="271" r:id="rId8"/>
    <p:sldId id="288" r:id="rId9"/>
    <p:sldId id="291" r:id="rId10"/>
    <p:sldId id="292" r:id="rId11"/>
    <p:sldId id="270" r:id="rId1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690"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EC19-E430-4C38-BB36-1F33EA25909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F8507C39-3FD6-4102-BAA9-CA94CFC61E6F}">
      <dgm:prSet/>
      <dgm:spPr/>
      <dgm:t>
        <a:bodyPr/>
        <a:lstStyle/>
        <a:p>
          <a:pPr algn="ctr" rtl="0"/>
          <a:r>
            <a:rPr lang="en-US" b="1" dirty="0" smtClean="0"/>
            <a:t>Thank YOU</a:t>
          </a:r>
          <a:endParaRPr lang="en-US" b="1" dirty="0"/>
        </a:p>
      </dgm:t>
    </dgm:pt>
    <dgm:pt modelId="{DC8E65A8-1DEB-4023-AFA1-37A3917EA841}" type="parTrans" cxnId="{677E61EB-BF7F-47A9-B07F-D758A7A18A01}">
      <dgm:prSet/>
      <dgm:spPr/>
      <dgm:t>
        <a:bodyPr/>
        <a:lstStyle/>
        <a:p>
          <a:endParaRPr lang="en-US"/>
        </a:p>
      </dgm:t>
    </dgm:pt>
    <dgm:pt modelId="{B2CB98D8-85B0-48C6-BC69-033DB8EF4B84}" type="sibTrans" cxnId="{677E61EB-BF7F-47A9-B07F-D758A7A18A01}">
      <dgm:prSet/>
      <dgm:spPr/>
      <dgm:t>
        <a:bodyPr/>
        <a:lstStyle/>
        <a:p>
          <a:endParaRPr lang="en-US"/>
        </a:p>
      </dgm:t>
    </dgm:pt>
    <dgm:pt modelId="{4976C74C-731C-4528-B5AF-B749C6482B1E}" type="pres">
      <dgm:prSet presAssocID="{BDE8EC19-E430-4C38-BB36-1F33EA259091}" presName="linear" presStyleCnt="0">
        <dgm:presLayoutVars>
          <dgm:animLvl val="lvl"/>
          <dgm:resizeHandles val="exact"/>
        </dgm:presLayoutVars>
      </dgm:prSet>
      <dgm:spPr/>
      <dgm:t>
        <a:bodyPr/>
        <a:lstStyle/>
        <a:p>
          <a:endParaRPr lang="en-US"/>
        </a:p>
      </dgm:t>
    </dgm:pt>
    <dgm:pt modelId="{FD087A15-FFF3-4AE5-B539-D353F625DEBB}" type="pres">
      <dgm:prSet presAssocID="{F8507C39-3FD6-4102-BAA9-CA94CFC61E6F}" presName="parentText" presStyleLbl="node1" presStyleIdx="0" presStyleCnt="1">
        <dgm:presLayoutVars>
          <dgm:chMax val="0"/>
          <dgm:bulletEnabled val="1"/>
        </dgm:presLayoutVars>
      </dgm:prSet>
      <dgm:spPr/>
      <dgm:t>
        <a:bodyPr/>
        <a:lstStyle/>
        <a:p>
          <a:endParaRPr lang="en-US"/>
        </a:p>
      </dgm:t>
    </dgm:pt>
  </dgm:ptLst>
  <dgm:cxnLst>
    <dgm:cxn modelId="{F79FEB1E-5E47-4F75-AFED-5FF1E2A99AA0}" type="presOf" srcId="{BDE8EC19-E430-4C38-BB36-1F33EA259091}" destId="{4976C74C-731C-4528-B5AF-B749C6482B1E}" srcOrd="0" destOrd="0" presId="urn:microsoft.com/office/officeart/2005/8/layout/vList2"/>
    <dgm:cxn modelId="{677E61EB-BF7F-47A9-B07F-D758A7A18A01}" srcId="{BDE8EC19-E430-4C38-BB36-1F33EA259091}" destId="{F8507C39-3FD6-4102-BAA9-CA94CFC61E6F}" srcOrd="0" destOrd="0" parTransId="{DC8E65A8-1DEB-4023-AFA1-37A3917EA841}" sibTransId="{B2CB98D8-85B0-48C6-BC69-033DB8EF4B84}"/>
    <dgm:cxn modelId="{D4688567-4623-4969-8ED5-D6E86D644127}" type="presOf" srcId="{F8507C39-3FD6-4102-BAA9-CA94CFC61E6F}" destId="{FD087A15-FFF3-4AE5-B539-D353F625DEBB}" srcOrd="0" destOrd="0" presId="urn:microsoft.com/office/officeart/2005/8/layout/vList2"/>
    <dgm:cxn modelId="{90887C35-B62D-4283-BB10-002DD77A49F2}" type="presParOf" srcId="{4976C74C-731C-4528-B5AF-B749C6482B1E}" destId="{FD087A15-FFF3-4AE5-B539-D353F625DE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87A15-FFF3-4AE5-B539-D353F625DEBB}">
      <dsp:nvSpPr>
        <dsp:cNvPr id="0" name=""/>
        <dsp:cNvSpPr/>
      </dsp:nvSpPr>
      <dsp:spPr>
        <a:xfrm>
          <a:off x="0" y="7852"/>
          <a:ext cx="83820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b="1" kern="1200" dirty="0" smtClean="0"/>
            <a:t>Thank YOU</a:t>
          </a:r>
          <a:endParaRPr lang="en-US" sz="4700" b="1" kern="1200" dirty="0"/>
        </a:p>
      </dsp:txBody>
      <dsp:txXfrm>
        <a:off x="55030" y="62882"/>
        <a:ext cx="82719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3" cy="4649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472" y="0"/>
            <a:ext cx="3056203" cy="464902"/>
          </a:xfrm>
          <a:prstGeom prst="rect">
            <a:avLst/>
          </a:prstGeom>
        </p:spPr>
        <p:txBody>
          <a:bodyPr vert="horz" lIns="91440" tIns="45720" rIns="91440" bIns="45720" rtlCol="0"/>
          <a:lstStyle>
            <a:lvl1pPr algn="r">
              <a:defRPr sz="1200"/>
            </a:lvl1pPr>
          </a:lstStyle>
          <a:p>
            <a:fld id="{8E1F7F6A-BCC1-4E78-8A02-86CFC72C72F0}" type="datetimeFigureOut">
              <a:rPr lang="en-US" smtClean="0"/>
              <a:pPr/>
              <a:t>18-Jan-14</a:t>
            </a:fld>
            <a:endParaRPr lang="en-US"/>
          </a:p>
        </p:txBody>
      </p:sp>
      <p:sp>
        <p:nvSpPr>
          <p:cNvPr id="4" name="Footer Placeholder 3"/>
          <p:cNvSpPr>
            <a:spLocks noGrp="1"/>
          </p:cNvSpPr>
          <p:nvPr>
            <p:ph type="ftr" sz="quarter" idx="2"/>
          </p:nvPr>
        </p:nvSpPr>
        <p:spPr>
          <a:xfrm>
            <a:off x="0" y="8842617"/>
            <a:ext cx="3056203" cy="4649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472" y="8842617"/>
            <a:ext cx="3056203" cy="464902"/>
          </a:xfrm>
          <a:prstGeom prst="rect">
            <a:avLst/>
          </a:prstGeom>
        </p:spPr>
        <p:txBody>
          <a:bodyPr vert="horz" lIns="91440" tIns="45720" rIns="91440" bIns="45720" rtlCol="0" anchor="b"/>
          <a:lstStyle>
            <a:lvl1pPr algn="r">
              <a:defRPr sz="1200"/>
            </a:lvl1pPr>
          </a:lstStyle>
          <a:p>
            <a:fld id="{9EB72186-F997-44FF-BBC3-E8799D7C95A9}" type="slidenum">
              <a:rPr lang="en-US" smtClean="0"/>
              <a:pPr/>
              <a:t>‹#›</a:t>
            </a:fld>
            <a:endParaRPr lang="en-US"/>
          </a:p>
        </p:txBody>
      </p:sp>
    </p:spTree>
    <p:extLst>
      <p:ext uri="{BB962C8B-B14F-4D97-AF65-F5344CB8AC3E}">
        <p14:creationId xmlns:p14="http://schemas.microsoft.com/office/powerpoint/2010/main" val="185133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3" cy="4649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472" y="0"/>
            <a:ext cx="3056203" cy="464902"/>
          </a:xfrm>
          <a:prstGeom prst="rect">
            <a:avLst/>
          </a:prstGeom>
        </p:spPr>
        <p:txBody>
          <a:bodyPr vert="horz" lIns="91440" tIns="45720" rIns="91440" bIns="45720" rtlCol="0"/>
          <a:lstStyle>
            <a:lvl1pPr algn="r">
              <a:defRPr sz="1200"/>
            </a:lvl1pPr>
          </a:lstStyle>
          <a:p>
            <a:fld id="{0F6AEB8D-A235-441A-8D86-3BC2028DBF6D}" type="datetimeFigureOut">
              <a:rPr lang="en-US" smtClean="0"/>
              <a:pPr/>
              <a:t>18-Jan-14</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5645" y="4421308"/>
            <a:ext cx="5641975" cy="41888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617"/>
            <a:ext cx="3056203" cy="46490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472" y="8842617"/>
            <a:ext cx="3056203" cy="464902"/>
          </a:xfrm>
          <a:prstGeom prst="rect">
            <a:avLst/>
          </a:prstGeom>
        </p:spPr>
        <p:txBody>
          <a:bodyPr vert="horz" lIns="91440" tIns="45720" rIns="91440" bIns="45720" rtlCol="0" anchor="b"/>
          <a:lstStyle>
            <a:lvl1pPr algn="r">
              <a:defRPr sz="1200"/>
            </a:lvl1pPr>
          </a:lstStyle>
          <a:p>
            <a:fld id="{FD5CD97D-414C-4C26-9696-CB10C5019D1D}" type="slidenum">
              <a:rPr lang="en-US" smtClean="0"/>
              <a:pPr/>
              <a:t>‹#›</a:t>
            </a:fld>
            <a:endParaRPr lang="en-US"/>
          </a:p>
        </p:txBody>
      </p:sp>
    </p:spTree>
    <p:extLst>
      <p:ext uri="{BB962C8B-B14F-4D97-AF65-F5344CB8AC3E}">
        <p14:creationId xmlns:p14="http://schemas.microsoft.com/office/powerpoint/2010/main" val="69588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D97D-414C-4C26-9696-CB10C5019D1D}" type="slidenum">
              <a:rPr lang="en-US" smtClean="0"/>
              <a:pPr/>
              <a:t>9</a:t>
            </a:fld>
            <a:endParaRPr lang="en-US"/>
          </a:p>
        </p:txBody>
      </p:sp>
    </p:spTree>
    <p:extLst>
      <p:ext uri="{BB962C8B-B14F-4D97-AF65-F5344CB8AC3E}">
        <p14:creationId xmlns:p14="http://schemas.microsoft.com/office/powerpoint/2010/main" val="85420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18-Jan-14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18-Jan-14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18-Jan-14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18-Jan-14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18-Jan-14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18-Jan-14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5105400"/>
            <a:ext cx="9144000" cy="990600"/>
          </a:xfrm>
          <a:solidFill>
            <a:srgbClr val="92D050"/>
          </a:solidFill>
        </p:spPr>
        <p:style>
          <a:lnRef idx="3">
            <a:schemeClr val="lt1"/>
          </a:lnRef>
          <a:fillRef idx="1">
            <a:schemeClr val="accent3"/>
          </a:fillRef>
          <a:effectRef idx="1">
            <a:schemeClr val="accent3"/>
          </a:effectRef>
          <a:fontRef idx="minor">
            <a:schemeClr val="lt1"/>
          </a:fontRef>
        </p:style>
        <p:txBody>
          <a:bodyPr anchor="ctr">
            <a:normAutofit/>
          </a:bodyPr>
          <a:lstStyle/>
          <a:p>
            <a:r>
              <a:rPr lang="en-US" sz="2400" b="1" dirty="0" smtClean="0">
                <a:solidFill>
                  <a:schemeClr val="tx1"/>
                </a:solidFill>
                <a:latin typeface="Arial Black" pitchFamily="34" charset="0"/>
              </a:rPr>
              <a:t>UNIVERSAL HEALTH COVERAGE AND INNOVATIONS IN HEALTH SECTOR  OF TRIPURA.</a:t>
            </a:r>
            <a:endParaRPr lang="en-US" sz="2400" b="1" dirty="0">
              <a:solidFill>
                <a:schemeClr val="tx1"/>
              </a:solidFill>
              <a:latin typeface="Arial Black" pitchFamily="34" charset="0"/>
            </a:endParaRPr>
          </a:p>
        </p:txBody>
      </p:sp>
      <p:sp>
        <p:nvSpPr>
          <p:cNvPr id="8" name="TextBox 7"/>
          <p:cNvSpPr txBox="1"/>
          <p:nvPr/>
        </p:nvSpPr>
        <p:spPr>
          <a:xfrm>
            <a:off x="1828800" y="6412468"/>
            <a:ext cx="4724400" cy="369332"/>
          </a:xfrm>
          <a:prstGeom prst="rect">
            <a:avLst/>
          </a:prstGeom>
          <a:noFill/>
        </p:spPr>
        <p:txBody>
          <a:bodyPr wrap="square" rtlCol="0">
            <a:spAutoFit/>
          </a:bodyPr>
          <a:lstStyle/>
          <a:p>
            <a:pPr algn="ctr"/>
            <a:r>
              <a:rPr lang="en-US" dirty="0" smtClean="0"/>
              <a:t>Date : 20</a:t>
            </a:r>
            <a:r>
              <a:rPr lang="en-US" baseline="30000" dirty="0" smtClean="0"/>
              <a:t>th</a:t>
            </a:r>
            <a:r>
              <a:rPr lang="en-US" dirty="0" smtClean="0"/>
              <a:t> January , 2014</a:t>
            </a:r>
            <a:endParaRPr lang="en-US" dirty="0"/>
          </a:p>
        </p:txBody>
      </p:sp>
      <p:sp>
        <p:nvSpPr>
          <p:cNvPr id="1029" name="AutoShape 5" descr="Displaying New LOGO NH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a:stretch>
            <a:fillRect/>
          </a:stretch>
        </p:blipFill>
        <p:spPr bwMode="auto">
          <a:xfrm>
            <a:off x="304800" y="990600"/>
            <a:ext cx="3505200" cy="2971800"/>
          </a:xfrm>
          <a:prstGeom prst="rect">
            <a:avLst/>
          </a:prstGeom>
          <a:noFill/>
          <a:ln w="9525">
            <a:noFill/>
            <a:miter lim="800000"/>
            <a:headEnd/>
            <a:tailEnd/>
          </a:ln>
          <a:effectLst/>
        </p:spPr>
      </p:pic>
      <p:grpSp>
        <p:nvGrpSpPr>
          <p:cNvPr id="9" name="Group 6"/>
          <p:cNvGrpSpPr>
            <a:grpSpLocks/>
          </p:cNvGrpSpPr>
          <p:nvPr/>
        </p:nvGrpSpPr>
        <p:grpSpPr bwMode="auto">
          <a:xfrm>
            <a:off x="4572000" y="152400"/>
            <a:ext cx="4419600" cy="4953000"/>
            <a:chOff x="4495800" y="381000"/>
            <a:chExt cx="4463122" cy="6019800"/>
          </a:xfrm>
        </p:grpSpPr>
        <p:pic>
          <p:nvPicPr>
            <p:cNvPr id="10" name="Picture 9" descr="http://www.tripurainfo.com/info/ATripura/Map/Map_Of_Tripura/map.jpg"/>
            <p:cNvPicPr/>
            <p:nvPr/>
          </p:nvPicPr>
          <p:blipFill>
            <a:blip r:embed="rId3" cstate="print"/>
            <a:srcRect/>
            <a:stretch>
              <a:fillRect/>
            </a:stretch>
          </p:blipFill>
          <p:spPr bwMode="auto">
            <a:xfrm>
              <a:off x="4495800" y="381000"/>
              <a:ext cx="42672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2"/>
            <p:cNvSpPr txBox="1">
              <a:spLocks noChangeArrowheads="1"/>
            </p:cNvSpPr>
            <p:nvPr/>
          </p:nvSpPr>
          <p:spPr bwMode="auto">
            <a:xfrm rot="19017607">
              <a:off x="6595233" y="5208833"/>
              <a:ext cx="2363689" cy="609600"/>
            </a:xfrm>
            <a:prstGeom prst="rect">
              <a:avLst/>
            </a:prstGeom>
            <a:noFill/>
            <a:ln w="9525">
              <a:noFill/>
              <a:miter lim="800000"/>
              <a:headEnd/>
              <a:tailEnd/>
            </a:ln>
          </p:spPr>
          <p:txBody>
            <a:bodyPr anchor="b"/>
            <a:lstStyle/>
            <a:p>
              <a:r>
                <a:rPr lang="en-US" sz="2800" dirty="0">
                  <a:solidFill>
                    <a:srgbClr val="000066"/>
                  </a:solidFill>
                  <a:latin typeface="Arial Black" pitchFamily="34" charset="0"/>
                </a:rPr>
                <a:t>State Map</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066800"/>
          </a:xfrm>
          <a:noFill/>
          <a:ln w="3175">
            <a:solidFill>
              <a:schemeClr val="tx1"/>
            </a:solidFill>
          </a:ln>
        </p:spPr>
        <p:txBody>
          <a:bodyPr>
            <a:normAutofit/>
          </a:bodyPr>
          <a:lstStyle/>
          <a:p>
            <a:pPr lvl="0"/>
            <a:r>
              <a:rPr lang="en-US" sz="3400" b="1" dirty="0" smtClean="0">
                <a:latin typeface="Arial Black" pitchFamily="34" charset="0"/>
              </a:rPr>
              <a:t>Assistance we needed from </a:t>
            </a:r>
            <a:r>
              <a:rPr lang="en-US" sz="3400" b="1" dirty="0" err="1" smtClean="0">
                <a:latin typeface="Arial Black" pitchFamily="34" charset="0"/>
              </a:rPr>
              <a:t>GoI</a:t>
            </a:r>
            <a:r>
              <a:rPr lang="en-US" sz="3400" b="1" dirty="0" smtClean="0">
                <a:latin typeface="Arial Black" pitchFamily="34" charset="0"/>
              </a:rPr>
              <a:t> </a:t>
            </a:r>
            <a:endParaRPr lang="en-US" sz="3400" dirty="0"/>
          </a:p>
        </p:txBody>
      </p:sp>
      <p:sp>
        <p:nvSpPr>
          <p:cNvPr id="3" name="Content Placeholder 2"/>
          <p:cNvSpPr>
            <a:spLocks noGrp="1"/>
          </p:cNvSpPr>
          <p:nvPr>
            <p:ph idx="1"/>
          </p:nvPr>
        </p:nvSpPr>
        <p:spPr>
          <a:xfrm>
            <a:off x="228600" y="1371600"/>
            <a:ext cx="8610600" cy="4876800"/>
          </a:xfrm>
        </p:spPr>
        <p:txBody>
          <a:bodyPr>
            <a:normAutofit/>
          </a:bodyPr>
          <a:lstStyle/>
          <a:p>
            <a:r>
              <a:rPr lang="en-US" b="1" dirty="0" smtClean="0">
                <a:latin typeface="Bodoni MT" pitchFamily="18" charset="0"/>
              </a:rPr>
              <a:t>At State level</a:t>
            </a:r>
          </a:p>
          <a:p>
            <a:pPr marL="971550" lvl="1" indent="-514350" algn="just">
              <a:buFont typeface="+mj-lt"/>
              <a:buAutoNum type="arabicPeriod"/>
            </a:pPr>
            <a:r>
              <a:rPr lang="en-US" dirty="0" smtClean="0">
                <a:latin typeface="Bodoni MT" pitchFamily="18" charset="0"/>
              </a:rPr>
              <a:t>Medicines, vaccines &amp; diagnostic equipment's.</a:t>
            </a:r>
          </a:p>
          <a:p>
            <a:pPr marL="971550" lvl="1" indent="-514350" algn="just">
              <a:buFont typeface="+mj-lt"/>
              <a:buAutoNum type="arabicPeriod"/>
            </a:pPr>
            <a:r>
              <a:rPr lang="en-US" dirty="0" err="1" smtClean="0">
                <a:latin typeface="Bodoni MT" pitchFamily="18" charset="0"/>
              </a:rPr>
              <a:t>ToTs</a:t>
            </a:r>
            <a:r>
              <a:rPr lang="en-US" dirty="0" smtClean="0">
                <a:latin typeface="Bodoni MT" pitchFamily="18" charset="0"/>
              </a:rPr>
              <a:t> of Doctors, Paramedics from </a:t>
            </a:r>
            <a:r>
              <a:rPr lang="en-US" dirty="0" err="1" smtClean="0">
                <a:latin typeface="Bodoni MT" pitchFamily="18" charset="0"/>
              </a:rPr>
              <a:t>GoI</a:t>
            </a:r>
            <a:r>
              <a:rPr lang="en-US" dirty="0" smtClean="0">
                <a:latin typeface="Bodoni MT" pitchFamily="18" charset="0"/>
              </a:rPr>
              <a:t> like AIIMS etc.</a:t>
            </a:r>
          </a:p>
          <a:p>
            <a:pPr marL="971550" lvl="1" indent="-514350" algn="just">
              <a:buFont typeface="+mj-lt"/>
              <a:buAutoNum type="arabicPeriod"/>
            </a:pPr>
            <a:r>
              <a:rPr lang="en-US" dirty="0" smtClean="0">
                <a:latin typeface="Bodoni MT" pitchFamily="18" charset="0"/>
              </a:rPr>
              <a:t>Block Grant (Lump sum) to meet the NHM </a:t>
            </a:r>
            <a:r>
              <a:rPr lang="en-US" dirty="0">
                <a:latin typeface="Bodoni MT" pitchFamily="18" charset="0"/>
              </a:rPr>
              <a:t>G</a:t>
            </a:r>
            <a:r>
              <a:rPr lang="en-US" dirty="0" smtClean="0">
                <a:latin typeface="Bodoni MT" pitchFamily="18" charset="0"/>
              </a:rPr>
              <a:t>ap.</a:t>
            </a:r>
          </a:p>
          <a:p>
            <a:pPr marL="971550" lvl="1" indent="-514350" algn="just">
              <a:buFont typeface="+mj-lt"/>
              <a:buAutoNum type="arabicPeriod"/>
            </a:pPr>
            <a:r>
              <a:rPr lang="en-US" dirty="0" smtClean="0">
                <a:latin typeface="Bodoni MT" pitchFamily="18" charset="0"/>
              </a:rPr>
              <a:t>Blood </a:t>
            </a:r>
            <a:r>
              <a:rPr lang="en-US" dirty="0">
                <a:latin typeface="Bodoni MT" pitchFamily="18" charset="0"/>
              </a:rPr>
              <a:t>B</a:t>
            </a:r>
            <a:r>
              <a:rPr lang="en-US" dirty="0" smtClean="0">
                <a:latin typeface="Bodoni MT" pitchFamily="18" charset="0"/>
              </a:rPr>
              <a:t>anks at Sub-Divisional level.</a:t>
            </a:r>
          </a:p>
          <a:p>
            <a:pPr algn="just"/>
            <a:r>
              <a:rPr lang="en-US" dirty="0" smtClean="0">
                <a:latin typeface="Bodoni MT" pitchFamily="18" charset="0"/>
              </a:rPr>
              <a:t>Apart from that, </a:t>
            </a:r>
            <a:r>
              <a:rPr lang="en-US" dirty="0" err="1" smtClean="0">
                <a:latin typeface="Bodoni MT" pitchFamily="18" charset="0"/>
              </a:rPr>
              <a:t>Mandwi</a:t>
            </a:r>
            <a:r>
              <a:rPr lang="en-US" dirty="0" smtClean="0">
                <a:latin typeface="Bodoni MT" pitchFamily="18" charset="0"/>
              </a:rPr>
              <a:t> Block UHC plan has been prepared with an amount of Rs. 8.07 cr. &amp; sent to </a:t>
            </a:r>
            <a:r>
              <a:rPr lang="en-US" dirty="0" err="1" smtClean="0">
                <a:latin typeface="Bodoni MT" pitchFamily="18" charset="0"/>
              </a:rPr>
              <a:t>MoHFW</a:t>
            </a:r>
            <a:r>
              <a:rPr lang="en-US" dirty="0" smtClean="0">
                <a:latin typeface="Bodoni MT" pitchFamily="18" charset="0"/>
              </a:rPr>
              <a:t>.</a:t>
            </a:r>
            <a:endParaRPr lang="en-US" dirty="0">
              <a:latin typeface="Bodoni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5257800"/>
          <a:ext cx="838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0"/>
            <a:ext cx="9144000" cy="461665"/>
          </a:xfrm>
          <a:prstGeom prst="rect">
            <a:avLst/>
          </a:prstGeom>
          <a:solidFill>
            <a:schemeClr val="accent1">
              <a:lumMod val="20000"/>
              <a:lumOff val="80000"/>
            </a:schemeClr>
          </a:solidFill>
        </p:spPr>
        <p:txBody>
          <a:bodyPr wrap="square">
            <a:spAutoFit/>
          </a:bodyPr>
          <a:lstStyle/>
          <a:p>
            <a:pPr algn="ctr"/>
            <a:r>
              <a:rPr lang="en-US" sz="2400" b="1" dirty="0" smtClean="0">
                <a:latin typeface="Bodoni MT" pitchFamily="18" charset="0"/>
              </a:rPr>
              <a:t>Voice Data capturing by MPWs of </a:t>
            </a:r>
            <a:r>
              <a:rPr lang="en-US" sz="2400" b="1" dirty="0" err="1" smtClean="0">
                <a:latin typeface="Bodoni MT" pitchFamily="18" charset="0"/>
              </a:rPr>
              <a:t>Mandwi</a:t>
            </a:r>
            <a:r>
              <a:rPr lang="en-US" sz="2400" b="1" dirty="0" smtClean="0">
                <a:latin typeface="Bodoni MT" pitchFamily="18" charset="0"/>
              </a:rPr>
              <a:t> Block</a:t>
            </a:r>
            <a:endParaRPr lang="en-US" sz="2400" b="1" dirty="0">
              <a:latin typeface="Bodoni MT" pitchFamily="18" charset="0"/>
            </a:endParaRPr>
          </a:p>
        </p:txBody>
      </p:sp>
      <p:pic>
        <p:nvPicPr>
          <p:cNvPr id="9" name="Picture 3"/>
          <p:cNvPicPr>
            <a:picLocks noChangeAspect="1"/>
          </p:cNvPicPr>
          <p:nvPr/>
        </p:nvPicPr>
        <p:blipFill>
          <a:blip r:embed="rId7" cstate="print"/>
          <a:srcRect/>
          <a:stretch>
            <a:fillRect/>
          </a:stretch>
        </p:blipFill>
        <p:spPr bwMode="auto">
          <a:xfrm>
            <a:off x="304800" y="533400"/>
            <a:ext cx="2519363" cy="1897062"/>
          </a:xfrm>
          <a:prstGeom prst="rect">
            <a:avLst/>
          </a:prstGeom>
          <a:noFill/>
          <a:ln w="9525">
            <a:noFill/>
            <a:miter lim="800000"/>
            <a:headEnd/>
            <a:tailEnd/>
          </a:ln>
        </p:spPr>
      </p:pic>
      <p:pic>
        <p:nvPicPr>
          <p:cNvPr id="10" name="Picture 4"/>
          <p:cNvPicPr>
            <a:picLocks noChangeAspect="1"/>
          </p:cNvPicPr>
          <p:nvPr/>
        </p:nvPicPr>
        <p:blipFill>
          <a:blip r:embed="rId8" cstate="print"/>
          <a:srcRect/>
          <a:stretch>
            <a:fillRect/>
          </a:stretch>
        </p:blipFill>
        <p:spPr bwMode="auto">
          <a:xfrm>
            <a:off x="3276600" y="2438400"/>
            <a:ext cx="2519363" cy="1898650"/>
          </a:xfrm>
          <a:prstGeom prst="rect">
            <a:avLst/>
          </a:prstGeom>
          <a:noFill/>
          <a:ln w="9525">
            <a:noFill/>
            <a:miter lim="800000"/>
            <a:headEnd/>
            <a:tailEnd/>
          </a:ln>
        </p:spPr>
      </p:pic>
      <p:pic>
        <p:nvPicPr>
          <p:cNvPr id="11" name="Picture 5"/>
          <p:cNvPicPr>
            <a:picLocks noChangeAspect="1"/>
          </p:cNvPicPr>
          <p:nvPr/>
        </p:nvPicPr>
        <p:blipFill>
          <a:blip r:embed="rId9" cstate="print"/>
          <a:srcRect/>
          <a:stretch>
            <a:fillRect/>
          </a:stretch>
        </p:blipFill>
        <p:spPr bwMode="auto">
          <a:xfrm>
            <a:off x="6096000" y="609600"/>
            <a:ext cx="2519363" cy="1898650"/>
          </a:xfrm>
          <a:prstGeom prst="rect">
            <a:avLst/>
          </a:prstGeom>
          <a:noFill/>
          <a:ln w="9525">
            <a:noFill/>
            <a:miter lim="800000"/>
            <a:headEnd/>
            <a:tailEnd/>
          </a:ln>
        </p:spPr>
      </p:pic>
      <p:pic>
        <p:nvPicPr>
          <p:cNvPr id="12" name="Picture 6"/>
          <p:cNvPicPr>
            <a:picLocks noChangeAspect="1"/>
          </p:cNvPicPr>
          <p:nvPr/>
        </p:nvPicPr>
        <p:blipFill>
          <a:blip r:embed="rId10" cstate="print"/>
          <a:srcRect/>
          <a:stretch>
            <a:fillRect/>
          </a:stretch>
        </p:blipFill>
        <p:spPr bwMode="auto">
          <a:xfrm>
            <a:off x="457200" y="3124200"/>
            <a:ext cx="2519363" cy="1897062"/>
          </a:xfrm>
          <a:prstGeom prst="rect">
            <a:avLst/>
          </a:prstGeom>
          <a:noFill/>
          <a:ln w="9525">
            <a:noFill/>
            <a:miter lim="800000"/>
            <a:headEnd/>
            <a:tailEnd/>
          </a:ln>
        </p:spPr>
      </p:pic>
      <p:pic>
        <p:nvPicPr>
          <p:cNvPr id="13" name="Picture 7"/>
          <p:cNvPicPr>
            <a:picLocks noChangeAspect="1"/>
          </p:cNvPicPr>
          <p:nvPr/>
        </p:nvPicPr>
        <p:blipFill>
          <a:blip r:embed="rId11" cstate="print"/>
          <a:srcRect/>
          <a:stretch>
            <a:fillRect/>
          </a:stretch>
        </p:blipFill>
        <p:spPr bwMode="auto">
          <a:xfrm>
            <a:off x="6172200" y="2971800"/>
            <a:ext cx="2519363" cy="1897062"/>
          </a:xfrm>
          <a:prstGeom prst="rect">
            <a:avLst/>
          </a:prstGeom>
          <a:noFill/>
          <a:ln w="9525">
            <a:noFill/>
            <a:miter lim="800000"/>
            <a:headEnd/>
            <a:tailEnd/>
          </a:ln>
        </p:spPr>
      </p:pic>
      <p:pic>
        <p:nvPicPr>
          <p:cNvPr id="14" name="Picture 2"/>
          <p:cNvPicPr>
            <a:picLocks noChangeAspect="1" noChangeArrowheads="1"/>
          </p:cNvPicPr>
          <p:nvPr/>
        </p:nvPicPr>
        <p:blipFill>
          <a:blip r:embed="rId12" cstate="print"/>
          <a:srcRect l="19415" t="33028" r="58247" b="5199"/>
          <a:stretch>
            <a:fillRect/>
          </a:stretch>
        </p:blipFill>
        <p:spPr bwMode="auto">
          <a:xfrm>
            <a:off x="3886200" y="520250"/>
            <a:ext cx="123825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a:ln>
            <a:solidFill>
              <a:schemeClr val="tx1"/>
            </a:solidFill>
          </a:ln>
        </p:spPr>
        <p:txBody>
          <a:bodyPr>
            <a:normAutofit/>
          </a:bodyPr>
          <a:lstStyle/>
          <a:p>
            <a:r>
              <a:rPr lang="en-IN" sz="4000" b="1" dirty="0" smtClean="0">
                <a:latin typeface="Arial Black" pitchFamily="34" charset="0"/>
              </a:rPr>
              <a:t>OBJECTIVES </a:t>
            </a:r>
            <a:endParaRPr lang="en-IN" sz="4000" dirty="0">
              <a:latin typeface="Arial Black" pitchFamily="34" charset="0"/>
            </a:endParaRPr>
          </a:p>
        </p:txBody>
      </p:sp>
      <p:sp>
        <p:nvSpPr>
          <p:cNvPr id="3" name="Content Placeholder 2"/>
          <p:cNvSpPr>
            <a:spLocks noGrp="1"/>
          </p:cNvSpPr>
          <p:nvPr>
            <p:ph idx="1"/>
          </p:nvPr>
        </p:nvSpPr>
        <p:spPr>
          <a:xfrm>
            <a:off x="0" y="1219200"/>
            <a:ext cx="9144000" cy="5257800"/>
          </a:xfrm>
        </p:spPr>
        <p:txBody>
          <a:bodyPr>
            <a:noAutofit/>
          </a:bodyPr>
          <a:lstStyle/>
          <a:p>
            <a:pPr marL="514350" indent="-514350" algn="just" fontAlgn="base">
              <a:buFont typeface="+mj-lt"/>
              <a:buAutoNum type="arabicPeriod"/>
            </a:pPr>
            <a:r>
              <a:rPr lang="en-IN" sz="2400" b="1" dirty="0" smtClean="0">
                <a:latin typeface="Bodoni MT" pitchFamily="18" charset="0"/>
              </a:rPr>
              <a:t>Equity in access to health.</a:t>
            </a:r>
          </a:p>
          <a:p>
            <a:pPr marL="514350" indent="-514350" algn="just">
              <a:buFont typeface="+mj-lt"/>
              <a:buAutoNum type="arabicPeriod"/>
            </a:pPr>
            <a:r>
              <a:rPr lang="en-IN" sz="2400" b="1" dirty="0" smtClean="0">
                <a:latin typeface="Bodoni MT" pitchFamily="18" charset="0"/>
              </a:rPr>
              <a:t>Social Health Protection (Non-exclusion and non-discrimination).</a:t>
            </a:r>
          </a:p>
          <a:p>
            <a:pPr marL="514350" indent="-514350" algn="just">
              <a:buFont typeface="+mj-lt"/>
              <a:buAutoNum type="arabicPeriod"/>
            </a:pPr>
            <a:r>
              <a:rPr lang="en-IN" sz="2400" b="1" dirty="0" smtClean="0">
                <a:latin typeface="Bodoni MT" pitchFamily="18" charset="0"/>
              </a:rPr>
              <a:t>Universal Health Access for all.</a:t>
            </a:r>
          </a:p>
          <a:p>
            <a:pPr marL="514350" lvl="0" indent="-514350" algn="just">
              <a:buFont typeface="+mj-lt"/>
              <a:buAutoNum type="arabicPeriod"/>
            </a:pPr>
            <a:r>
              <a:rPr lang="en-IN" sz="2400" b="1" dirty="0" smtClean="0">
                <a:latin typeface="Bodoni MT" pitchFamily="18" charset="0"/>
              </a:rPr>
              <a:t>Comprehensive care that is rational and of good quality.</a:t>
            </a:r>
          </a:p>
          <a:p>
            <a:pPr marL="514350" lvl="0" indent="-514350" algn="just">
              <a:buFont typeface="+mj-lt"/>
              <a:buAutoNum type="arabicPeriod"/>
            </a:pPr>
            <a:r>
              <a:rPr lang="en-IN" sz="2400" b="1" dirty="0" smtClean="0">
                <a:latin typeface="Bodoni MT" pitchFamily="18" charset="0"/>
              </a:rPr>
              <a:t>Protection of patients’ rights that guarantee appropriateness of care, patient choice, portability and continuity of care (Insurance / PPP with public sector).</a:t>
            </a:r>
          </a:p>
          <a:p>
            <a:pPr marL="514350" lvl="0" indent="-514350" algn="just">
              <a:buFont typeface="+mj-lt"/>
              <a:buAutoNum type="arabicPeriod"/>
            </a:pPr>
            <a:r>
              <a:rPr lang="en-IN" sz="2400" b="1" dirty="0" smtClean="0">
                <a:latin typeface="Bodoni MT" pitchFamily="18" charset="0"/>
              </a:rPr>
              <a:t>Consolidated and strengthened public health provisioning.</a:t>
            </a:r>
          </a:p>
          <a:p>
            <a:pPr marL="514350" lvl="0" indent="-514350" algn="just">
              <a:buFont typeface="+mj-lt"/>
              <a:buAutoNum type="arabicPeriod"/>
            </a:pPr>
            <a:r>
              <a:rPr lang="en-IN" sz="2400" b="1" dirty="0" smtClean="0">
                <a:latin typeface="Bodoni MT" pitchFamily="18" charset="0"/>
              </a:rPr>
              <a:t>Accountability and transparency.</a:t>
            </a:r>
          </a:p>
          <a:p>
            <a:pPr marL="514350" lvl="0" indent="-514350" algn="just">
              <a:buFont typeface="+mj-lt"/>
              <a:buAutoNum type="arabicPeriod"/>
            </a:pPr>
            <a:r>
              <a:rPr lang="en-IN" sz="2400" b="1" dirty="0" smtClean="0">
                <a:latin typeface="Bodoni MT" pitchFamily="18" charset="0"/>
              </a:rPr>
              <a:t>Community participation and putting health in people’s hands</a:t>
            </a:r>
          </a:p>
          <a:p>
            <a:pPr marL="514350" lvl="0" indent="-514350" algn="just">
              <a:buFont typeface="+mj-lt"/>
              <a:buAutoNum type="arabicPeriod"/>
            </a:pPr>
            <a:r>
              <a:rPr lang="en-IN" sz="2400" b="1" dirty="0" smtClean="0">
                <a:latin typeface="Bodoni MT" pitchFamily="18" charset="0"/>
              </a:rPr>
              <a:t>Gender insensitivity and  solving gender discrimination issues.</a:t>
            </a:r>
          </a:p>
          <a:p>
            <a:pPr marL="514350" indent="-514350" algn="just">
              <a:buFont typeface="+mj-lt"/>
              <a:buAutoNum type="arabicPeriod"/>
            </a:pPr>
            <a:r>
              <a:rPr lang="en-IN" sz="2400" b="1" dirty="0" smtClean="0">
                <a:latin typeface="Bodoni MT" pitchFamily="18" charset="0"/>
              </a:rPr>
              <a:t>Financial-risk protection.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a:ln>
            <a:solidFill>
              <a:schemeClr val="tx1"/>
            </a:solidFill>
          </a:ln>
        </p:spPr>
        <p:txBody>
          <a:bodyPr>
            <a:noAutofit/>
          </a:bodyPr>
          <a:lstStyle/>
          <a:p>
            <a:r>
              <a:rPr lang="en-US" sz="3200" dirty="0" smtClean="0">
                <a:latin typeface="Arial Black" pitchFamily="34" charset="0"/>
              </a:rPr>
              <a:t>Key Health Achievements of Tripura</a:t>
            </a:r>
            <a:endParaRPr lang="en-US" sz="3200" dirty="0">
              <a:latin typeface="Arial Black" pitchFamily="34" charset="0"/>
            </a:endParaRPr>
          </a:p>
        </p:txBody>
      </p:sp>
      <p:sp>
        <p:nvSpPr>
          <p:cNvPr id="5" name="Content Placeholder 2"/>
          <p:cNvSpPr>
            <a:spLocks noGrp="1"/>
          </p:cNvSpPr>
          <p:nvPr>
            <p:ph idx="1"/>
          </p:nvPr>
        </p:nvSpPr>
        <p:spPr>
          <a:xfrm>
            <a:off x="76200" y="1600200"/>
            <a:ext cx="8991600" cy="4114800"/>
          </a:xfrm>
        </p:spPr>
        <p:txBody>
          <a:bodyPr>
            <a:normAutofit lnSpcReduction="10000"/>
          </a:bodyPr>
          <a:lstStyle/>
          <a:p>
            <a:pPr algn="just"/>
            <a:r>
              <a:rPr lang="en-US" sz="2800" b="1" dirty="0" smtClean="0">
                <a:latin typeface="Bodoni MT" pitchFamily="18" charset="0"/>
              </a:rPr>
              <a:t>Birth Rate </a:t>
            </a:r>
            <a:r>
              <a:rPr lang="en-US" sz="2800" dirty="0" smtClean="0">
                <a:latin typeface="Bodoni MT" pitchFamily="18" charset="0"/>
              </a:rPr>
              <a:t>reduced  from 16.6 (2006) to 13.9 (2012).</a:t>
            </a:r>
          </a:p>
          <a:p>
            <a:pPr algn="just"/>
            <a:r>
              <a:rPr lang="en-US" sz="2800" b="1" dirty="0" smtClean="0">
                <a:latin typeface="Bodoni MT" pitchFamily="18" charset="0"/>
              </a:rPr>
              <a:t>Death Rate </a:t>
            </a:r>
            <a:r>
              <a:rPr lang="en-US" sz="2800" dirty="0" smtClean="0">
                <a:latin typeface="Bodoni MT" pitchFamily="18" charset="0"/>
              </a:rPr>
              <a:t>reduced from 6.3 (2006) to 4.8 (2012).</a:t>
            </a:r>
          </a:p>
          <a:p>
            <a:pPr algn="just"/>
            <a:r>
              <a:rPr lang="en-US" sz="2800" b="1" dirty="0" smtClean="0">
                <a:latin typeface="Bodoni MT" pitchFamily="18" charset="0"/>
              </a:rPr>
              <a:t>Growth Rate </a:t>
            </a:r>
            <a:r>
              <a:rPr lang="en-US" sz="2800" dirty="0" smtClean="0">
                <a:latin typeface="Bodoni MT" pitchFamily="18" charset="0"/>
              </a:rPr>
              <a:t>reduced from 10.3 (2006) to 9.2 (2012).</a:t>
            </a:r>
          </a:p>
          <a:p>
            <a:pPr algn="just"/>
            <a:r>
              <a:rPr lang="en-US" sz="2800" b="1" dirty="0" smtClean="0">
                <a:latin typeface="Bodoni MT" pitchFamily="18" charset="0"/>
              </a:rPr>
              <a:t>Infant Mortality Rate </a:t>
            </a:r>
            <a:r>
              <a:rPr lang="en-US" sz="2800" dirty="0" smtClean="0">
                <a:latin typeface="Bodoni MT" pitchFamily="18" charset="0"/>
              </a:rPr>
              <a:t>reduced from </a:t>
            </a:r>
            <a:r>
              <a:rPr lang="en-US" sz="2600" dirty="0" smtClean="0">
                <a:latin typeface="Bodoni MT" pitchFamily="18" charset="0"/>
              </a:rPr>
              <a:t>36 (2006) to 28 (2012).</a:t>
            </a:r>
          </a:p>
          <a:p>
            <a:pPr algn="just"/>
            <a:r>
              <a:rPr lang="en-US" sz="2800" b="1" dirty="0" smtClean="0">
                <a:latin typeface="Bodoni MT" pitchFamily="18" charset="0"/>
              </a:rPr>
              <a:t>Total Fertility Rate </a:t>
            </a:r>
            <a:r>
              <a:rPr lang="en-US" sz="2800" dirty="0" smtClean="0">
                <a:latin typeface="Bodoni MT" pitchFamily="18" charset="0"/>
              </a:rPr>
              <a:t>is</a:t>
            </a:r>
            <a:r>
              <a:rPr lang="en-US" sz="2800" b="1" dirty="0" smtClean="0">
                <a:latin typeface="Bodoni MT" pitchFamily="18" charset="0"/>
              </a:rPr>
              <a:t> </a:t>
            </a:r>
            <a:r>
              <a:rPr lang="en-US" sz="2800" dirty="0" smtClean="0">
                <a:latin typeface="Bodoni MT" pitchFamily="18" charset="0"/>
              </a:rPr>
              <a:t>1.7 since 2007.</a:t>
            </a:r>
          </a:p>
          <a:p>
            <a:pPr algn="just"/>
            <a:r>
              <a:rPr lang="en-US" sz="2800" b="1" dirty="0" smtClean="0">
                <a:latin typeface="Bodoni MT" pitchFamily="18" charset="0"/>
              </a:rPr>
              <a:t>Maternal Mortality Ratio </a:t>
            </a:r>
            <a:r>
              <a:rPr lang="en-US" sz="2800" dirty="0" smtClean="0">
                <a:latin typeface="Bodoni MT" pitchFamily="18" charset="0"/>
              </a:rPr>
              <a:t>reduced from 160 </a:t>
            </a:r>
            <a:r>
              <a:rPr lang="en-US" sz="2600" dirty="0" smtClean="0">
                <a:latin typeface="Bodoni MT" pitchFamily="18" charset="0"/>
              </a:rPr>
              <a:t>(2007-09) </a:t>
            </a:r>
            <a:r>
              <a:rPr lang="en-US" sz="2800" dirty="0" smtClean="0">
                <a:latin typeface="Bodoni MT" pitchFamily="18" charset="0"/>
              </a:rPr>
              <a:t>to 136 </a:t>
            </a:r>
            <a:r>
              <a:rPr lang="en-US" sz="2600" dirty="0" smtClean="0">
                <a:latin typeface="Bodoni MT" pitchFamily="18" charset="0"/>
              </a:rPr>
              <a:t>(2010-12) per </a:t>
            </a:r>
            <a:r>
              <a:rPr lang="en-US" sz="2600" dirty="0" err="1" smtClean="0">
                <a:latin typeface="Bodoni MT" pitchFamily="18" charset="0"/>
              </a:rPr>
              <a:t>Lakh</a:t>
            </a:r>
            <a:r>
              <a:rPr lang="en-US" sz="2600" dirty="0" smtClean="0">
                <a:latin typeface="Bodoni MT" pitchFamily="18" charset="0"/>
              </a:rPr>
              <a:t> Live Birth, </a:t>
            </a:r>
            <a:r>
              <a:rPr lang="en-US" sz="2800" dirty="0" smtClean="0">
                <a:latin typeface="Bodoni MT" pitchFamily="18" charset="0"/>
              </a:rPr>
              <a:t>for other category of state.</a:t>
            </a:r>
          </a:p>
          <a:p>
            <a:pPr algn="just"/>
            <a:r>
              <a:rPr lang="en-US" sz="2800" b="1" dirty="0" smtClean="0">
                <a:latin typeface="Bodoni MT" pitchFamily="18" charset="0"/>
              </a:rPr>
              <a:t>Sex Ratio </a:t>
            </a:r>
            <a:r>
              <a:rPr lang="en-US" sz="2800" dirty="0" smtClean="0">
                <a:latin typeface="Bodoni MT" pitchFamily="18" charset="0"/>
              </a:rPr>
              <a:t>increased from 950 (2001) to 961 (2011).</a:t>
            </a:r>
          </a:p>
        </p:txBody>
      </p:sp>
      <p:sp>
        <p:nvSpPr>
          <p:cNvPr id="7" name="TextBox 6"/>
          <p:cNvSpPr txBox="1"/>
          <p:nvPr/>
        </p:nvSpPr>
        <p:spPr>
          <a:xfrm>
            <a:off x="7239000" y="6248400"/>
            <a:ext cx="1600200" cy="381000"/>
          </a:xfrm>
          <a:prstGeom prst="rect">
            <a:avLst/>
          </a:prstGeom>
          <a:noFill/>
        </p:spPr>
        <p:txBody>
          <a:bodyPr wrap="square" rtlCol="0">
            <a:spAutoFit/>
          </a:bodyPr>
          <a:lstStyle/>
          <a:p>
            <a:r>
              <a:rPr lang="en-US" dirty="0" smtClean="0"/>
              <a:t>Source: SRS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487362"/>
          </a:xfrm>
          <a:solidFill>
            <a:schemeClr val="accent1">
              <a:lumMod val="20000"/>
              <a:lumOff val="80000"/>
            </a:schemeClr>
          </a:solidFill>
        </p:spPr>
        <p:txBody>
          <a:bodyPr>
            <a:noAutofit/>
          </a:bodyPr>
          <a:lstStyle/>
          <a:p>
            <a:r>
              <a:rPr lang="en-US" sz="3600" dirty="0" smtClean="0">
                <a:latin typeface="Bodoni MT" pitchFamily="18" charset="0"/>
              </a:rPr>
              <a:t>Innovations in Health Sector.</a:t>
            </a:r>
            <a:endParaRPr lang="en-US" sz="3600" dirty="0">
              <a:latin typeface="Bodoni MT" pitchFamily="18" charset="0"/>
            </a:endParaRPr>
          </a:p>
        </p:txBody>
      </p:sp>
      <p:sp>
        <p:nvSpPr>
          <p:cNvPr id="3" name="Content Placeholder 2"/>
          <p:cNvSpPr>
            <a:spLocks noGrp="1"/>
          </p:cNvSpPr>
          <p:nvPr>
            <p:ph idx="1"/>
          </p:nvPr>
        </p:nvSpPr>
        <p:spPr>
          <a:xfrm>
            <a:off x="152400" y="609600"/>
            <a:ext cx="8839200" cy="6172200"/>
          </a:xfrm>
        </p:spPr>
        <p:txBody>
          <a:bodyPr>
            <a:noAutofit/>
          </a:bodyPr>
          <a:lstStyle/>
          <a:p>
            <a:pPr lvl="0" algn="just">
              <a:buFont typeface="+mj-lt"/>
              <a:buAutoNum type="arabicPeriod"/>
            </a:pPr>
            <a:r>
              <a:rPr lang="en-US" sz="2000" b="1" dirty="0" smtClean="0">
                <a:latin typeface="Bodoni MT" pitchFamily="18" charset="0"/>
              </a:rPr>
              <a:t>ASHA </a:t>
            </a:r>
            <a:r>
              <a:rPr lang="en-US" sz="2000" b="1" dirty="0" err="1" smtClean="0">
                <a:latin typeface="Bodoni MT" pitchFamily="18" charset="0"/>
              </a:rPr>
              <a:t>Varosa</a:t>
            </a:r>
            <a:r>
              <a:rPr lang="en-US" sz="2000" b="1" dirty="0" smtClean="0">
                <a:latin typeface="Bodoni MT" pitchFamily="18" charset="0"/>
              </a:rPr>
              <a:t> Divas :  </a:t>
            </a:r>
            <a:r>
              <a:rPr lang="en-IN" sz="2000" dirty="0" smtClean="0">
                <a:latin typeface="Bodoni MT" pitchFamily="18" charset="0"/>
              </a:rPr>
              <a:t>A</a:t>
            </a:r>
            <a:r>
              <a:rPr lang="en-US" sz="2000" dirty="0" smtClean="0">
                <a:latin typeface="Bodoni MT" pitchFamily="18" charset="0"/>
              </a:rPr>
              <a:t>SHA </a:t>
            </a:r>
            <a:r>
              <a:rPr lang="en-US" sz="2000" dirty="0" err="1" smtClean="0">
                <a:latin typeface="Bodoni MT" pitchFamily="18" charset="0"/>
              </a:rPr>
              <a:t>Varosha</a:t>
            </a:r>
            <a:r>
              <a:rPr lang="en-US" sz="2000" dirty="0" smtClean="0">
                <a:latin typeface="Bodoni MT" pitchFamily="18" charset="0"/>
              </a:rPr>
              <a:t> Divas</a:t>
            </a:r>
            <a:r>
              <a:rPr lang="en-IN" sz="2000" dirty="0" smtClean="0">
                <a:latin typeface="Bodoni MT" pitchFamily="18" charset="0"/>
              </a:rPr>
              <a:t> with single day payment system is organized </a:t>
            </a:r>
            <a:r>
              <a:rPr lang="en-US" sz="2000" dirty="0" smtClean="0">
                <a:latin typeface="Bodoni MT" pitchFamily="18" charset="0"/>
              </a:rPr>
              <a:t>in all Health Facilities on a fixed date of every month.</a:t>
            </a:r>
          </a:p>
          <a:p>
            <a:pPr lvl="0" algn="just">
              <a:buFont typeface="+mj-lt"/>
              <a:buAutoNum type="arabicPeriod"/>
            </a:pPr>
            <a:r>
              <a:rPr lang="en-US" sz="2000" b="1" dirty="0" smtClean="0">
                <a:latin typeface="Bodoni MT" pitchFamily="18" charset="0"/>
              </a:rPr>
              <a:t>Telemedicine: </a:t>
            </a:r>
            <a:r>
              <a:rPr lang="en-US" sz="2000" dirty="0" smtClean="0">
                <a:latin typeface="Bodoni MT" pitchFamily="18" charset="0"/>
              </a:rPr>
              <a:t>Telemedicine project tackle huge scarcity of specialists in Radiology &amp;  Orthopedics in Tripura. Total 21 nodal centre &amp; 3 referral centre are </a:t>
            </a:r>
            <a:r>
              <a:rPr lang="en-US" sz="2000" dirty="0" err="1" smtClean="0">
                <a:latin typeface="Bodoni MT" pitchFamily="18" charset="0"/>
              </a:rPr>
              <a:t>oerational</a:t>
            </a:r>
            <a:r>
              <a:rPr lang="en-US" sz="2000" dirty="0" smtClean="0">
                <a:latin typeface="Bodoni MT" pitchFamily="18" charset="0"/>
              </a:rPr>
              <a:t> covering all  8 districts.  Since inception, 42549 patients have been treated till 31</a:t>
            </a:r>
            <a:r>
              <a:rPr lang="en-US" sz="2000" baseline="30000" dirty="0" smtClean="0">
                <a:latin typeface="Bodoni MT" pitchFamily="18" charset="0"/>
              </a:rPr>
              <a:t>st</a:t>
            </a:r>
            <a:r>
              <a:rPr lang="en-US" sz="2000" dirty="0" smtClean="0">
                <a:latin typeface="Bodoni MT" pitchFamily="18" charset="0"/>
              </a:rPr>
              <a:t> December 2013. </a:t>
            </a:r>
          </a:p>
          <a:p>
            <a:pPr algn="just">
              <a:buFont typeface="+mj-lt"/>
              <a:buAutoNum type="arabicPeriod"/>
            </a:pPr>
            <a:r>
              <a:rPr lang="en-US" sz="2000" b="1" dirty="0" smtClean="0">
                <a:latin typeface="Bodoni MT" pitchFamily="18" charset="0"/>
              </a:rPr>
              <a:t>Tele-</a:t>
            </a:r>
            <a:r>
              <a:rPr lang="en-US" sz="2000" b="1" dirty="0" err="1">
                <a:latin typeface="Bodoni MT" pitchFamily="18" charset="0"/>
              </a:rPr>
              <a:t>O</a:t>
            </a:r>
            <a:r>
              <a:rPr lang="en-US" sz="2000" b="1" dirty="0" err="1" smtClean="0">
                <a:latin typeface="Bodoni MT" pitchFamily="18" charset="0"/>
              </a:rPr>
              <a:t>pthalmology</a:t>
            </a:r>
            <a:r>
              <a:rPr lang="en-US" sz="2000" b="1" dirty="0" smtClean="0">
                <a:latin typeface="Bodoni MT" pitchFamily="18" charset="0"/>
              </a:rPr>
              <a:t>: </a:t>
            </a:r>
            <a:r>
              <a:rPr lang="en-IN" sz="2000" dirty="0" smtClean="0">
                <a:latin typeface="Bodoni MT" pitchFamily="18" charset="0"/>
                <a:cs typeface="Times New Roman" pitchFamily="18" charset="0"/>
              </a:rPr>
              <a:t>The project serves the rural population size of 27.16 lakhs people  through 40 blocks Vision Centres in  all districts of Tripura. 5 new centres are in pipeline.</a:t>
            </a:r>
          </a:p>
          <a:p>
            <a:pPr algn="just">
              <a:buFont typeface="+mj-lt"/>
              <a:buAutoNum type="arabicPeriod"/>
            </a:pPr>
            <a:r>
              <a:rPr lang="en-US" sz="2000" b="1" dirty="0" smtClean="0">
                <a:latin typeface="Bodoni MT" pitchFamily="18" charset="0"/>
              </a:rPr>
              <a:t>VHND: </a:t>
            </a:r>
            <a:r>
              <a:rPr lang="en-US" sz="2000" dirty="0" smtClean="0">
                <a:latin typeface="Bodoni MT" pitchFamily="18" charset="0"/>
              </a:rPr>
              <a:t>Observed </a:t>
            </a:r>
            <a:r>
              <a:rPr lang="en-IN" sz="2000" dirty="0" smtClean="0">
                <a:latin typeface="Bodoni MT" pitchFamily="18" charset="0"/>
              </a:rPr>
              <a:t>four times in a month, in all 1038 GP / ADC Villages in the State. Nutritional support given to mother and children with support of all  departments involved for VHND. This programme has received “Prime Minister’s Award for excellence in Public Administration” for 2011-12   and also showcased in Planning Commission’s document.</a:t>
            </a:r>
            <a:endParaRPr lang="en-US" sz="2000" dirty="0">
              <a:latin typeface="Bodoni MT" pitchFamily="18" charset="0"/>
            </a:endParaRPr>
          </a:p>
          <a:p>
            <a:pPr algn="just">
              <a:buFont typeface="+mj-lt"/>
              <a:buAutoNum type="arabicPeriod"/>
            </a:pPr>
            <a:r>
              <a:rPr lang="en-US" sz="2000" b="1" dirty="0" smtClean="0">
                <a:latin typeface="Bodoni MT" pitchFamily="18" charset="0"/>
              </a:rPr>
              <a:t>Voluntary Blood Donation</a:t>
            </a:r>
            <a:r>
              <a:rPr lang="en-US" sz="2000" dirty="0" smtClean="0">
                <a:latin typeface="Bodoni MT" pitchFamily="18" charset="0"/>
              </a:rPr>
              <a:t>: Voluntary replacement is 99.06 %. In 2013-14 till December 583 camps organized through which 22680 unit blood collected.</a:t>
            </a:r>
          </a:p>
          <a:p>
            <a:pPr algn="just">
              <a:buFont typeface="+mj-lt"/>
              <a:buAutoNum type="arabicPeriod"/>
            </a:pPr>
            <a:r>
              <a:rPr lang="en-US" sz="2000" b="1" dirty="0" smtClean="0">
                <a:latin typeface="Bodoni MT" pitchFamily="18" charset="0"/>
              </a:rPr>
              <a:t>E-</a:t>
            </a:r>
            <a:r>
              <a:rPr lang="en-US" sz="2000" b="1" dirty="0" err="1" smtClean="0">
                <a:latin typeface="Bodoni MT" pitchFamily="18" charset="0"/>
              </a:rPr>
              <a:t>Janani</a:t>
            </a:r>
            <a:r>
              <a:rPr lang="en-US" sz="2000" b="1" dirty="0" smtClean="0">
                <a:latin typeface="Bodoni MT" pitchFamily="18" charset="0"/>
              </a:rPr>
              <a:t>: </a:t>
            </a:r>
            <a:r>
              <a:rPr lang="en-US" sz="2000" dirty="0" smtClean="0">
                <a:latin typeface="Bodoni MT" pitchFamily="18" charset="0"/>
              </a:rPr>
              <a:t>Tracking Mother-Child by using Android Mobile, real time data collection is going on referring ROR more authentically by identifying beneficiary.</a:t>
            </a:r>
          </a:p>
        </p:txBody>
      </p:sp>
    </p:spTree>
    <p:extLst>
      <p:ext uri="{BB962C8B-B14F-4D97-AF65-F5344CB8AC3E}">
        <p14:creationId xmlns:p14="http://schemas.microsoft.com/office/powerpoint/2010/main" val="400085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800" cy="3886200"/>
          </a:xfrm>
        </p:spPr>
        <p:txBody>
          <a:bodyPr>
            <a:noAutofit/>
          </a:bodyPr>
          <a:lstStyle/>
          <a:p>
            <a:r>
              <a:rPr lang="en-US" sz="2800" b="1" dirty="0" smtClean="0">
                <a:latin typeface="Bodoni MT" pitchFamily="18" charset="0"/>
              </a:rPr>
              <a:t>Total Population 				    : 58768</a:t>
            </a:r>
          </a:p>
          <a:p>
            <a:r>
              <a:rPr lang="en-US" sz="2800" b="1" dirty="0" smtClean="0">
                <a:latin typeface="Bodoni MT" pitchFamily="18" charset="0"/>
                <a:ea typeface="Times New Roman"/>
                <a:cs typeface="Times New Roman"/>
              </a:rPr>
              <a:t>ST population					    : </a:t>
            </a:r>
            <a:r>
              <a:rPr lang="en-US" sz="2800" b="1" dirty="0" smtClean="0">
                <a:latin typeface="Bodoni MT" pitchFamily="18" charset="0"/>
                <a:cs typeface="Arial" pitchFamily="34" charset="0"/>
              </a:rPr>
              <a:t>54654</a:t>
            </a:r>
            <a:endParaRPr lang="en-US" sz="2800" b="1" dirty="0" smtClean="0">
              <a:latin typeface="Bodoni MT" pitchFamily="18" charset="0"/>
              <a:ea typeface="Times New Roman"/>
              <a:cs typeface="Arial" pitchFamily="34" charset="0"/>
            </a:endParaRPr>
          </a:p>
          <a:p>
            <a:r>
              <a:rPr lang="en-US" sz="2800" b="1" dirty="0" smtClean="0">
                <a:latin typeface="Bodoni MT" pitchFamily="18" charset="0"/>
                <a:ea typeface="Times New Roman"/>
                <a:cs typeface="Times New Roman"/>
              </a:rPr>
              <a:t>No. of ADC village		</a:t>
            </a:r>
            <a:r>
              <a:rPr lang="en-US" sz="2800" b="1" dirty="0">
                <a:latin typeface="Bodoni MT" pitchFamily="18" charset="0"/>
                <a:ea typeface="Times New Roman"/>
                <a:cs typeface="Times New Roman"/>
              </a:rPr>
              <a:t> </a:t>
            </a:r>
            <a:r>
              <a:rPr lang="en-US" sz="2800" b="1" dirty="0" smtClean="0">
                <a:latin typeface="Bodoni MT" pitchFamily="18" charset="0"/>
                <a:ea typeface="Times New Roman"/>
                <a:cs typeface="Times New Roman"/>
              </a:rPr>
              <a:t>                        : 24</a:t>
            </a:r>
          </a:p>
          <a:p>
            <a:r>
              <a:rPr lang="en-US" sz="2800" b="1" dirty="0" smtClean="0">
                <a:latin typeface="Bodoni MT" pitchFamily="18" charset="0"/>
                <a:ea typeface="Times New Roman"/>
                <a:cs typeface="Times New Roman"/>
              </a:rPr>
              <a:t>No. of Primary Health Centre	    	    : 02</a:t>
            </a:r>
          </a:p>
          <a:p>
            <a:r>
              <a:rPr lang="en-US" sz="2800" b="1" dirty="0" smtClean="0">
                <a:latin typeface="Bodoni MT" pitchFamily="18" charset="0"/>
                <a:ea typeface="Times New Roman"/>
                <a:cs typeface="Times New Roman"/>
              </a:rPr>
              <a:t>Sub-Centre functioning		    	    : 20</a:t>
            </a:r>
          </a:p>
          <a:p>
            <a:r>
              <a:rPr lang="en-US" sz="2800" b="1" dirty="0" smtClean="0">
                <a:latin typeface="Bodoni MT" pitchFamily="18" charset="0"/>
                <a:ea typeface="Times New Roman"/>
                <a:cs typeface="Times New Roman"/>
              </a:rPr>
              <a:t>Sub-Centre under Construction    	   	    : 02</a:t>
            </a:r>
          </a:p>
          <a:p>
            <a:r>
              <a:rPr lang="en-US" sz="2800" b="1" dirty="0" smtClean="0">
                <a:latin typeface="Bodoni MT" pitchFamily="18" charset="0"/>
                <a:ea typeface="Times New Roman"/>
                <a:cs typeface="Times New Roman"/>
              </a:rPr>
              <a:t>No. of ASHA					    : 166</a:t>
            </a:r>
          </a:p>
          <a:p>
            <a:endParaRPr lang="en-US" b="1" dirty="0"/>
          </a:p>
        </p:txBody>
      </p:sp>
      <p:sp>
        <p:nvSpPr>
          <p:cNvPr id="4" name="Title 3"/>
          <p:cNvSpPr>
            <a:spLocks noGrp="1"/>
          </p:cNvSpPr>
          <p:nvPr>
            <p:ph type="title"/>
          </p:nvPr>
        </p:nvSpPr>
        <p:spPr>
          <a:xfrm>
            <a:off x="228600" y="228600"/>
            <a:ext cx="8686800" cy="1938992"/>
          </a:xfrm>
          <a:prstGeom prst="rect">
            <a:avLst/>
          </a:prstGeom>
          <a:ln>
            <a:solidFill>
              <a:schemeClr val="tx1"/>
            </a:solidFill>
          </a:ln>
        </p:spPr>
        <p:txBody>
          <a:bodyPr wrap="square">
            <a:spAutoFit/>
          </a:bodyPr>
          <a:lstStyle/>
          <a:p>
            <a:pPr lvl="0" algn="just"/>
            <a:r>
              <a:rPr lang="en-GB" sz="2400" dirty="0" smtClean="0">
                <a:latin typeface="Arial Black" pitchFamily="34" charset="0"/>
              </a:rPr>
              <a:t>The </a:t>
            </a:r>
            <a:r>
              <a:rPr lang="en-GB" sz="2400" dirty="0" err="1" smtClean="0">
                <a:latin typeface="Arial Black" pitchFamily="34" charset="0"/>
              </a:rPr>
              <a:t>Mandwi</a:t>
            </a:r>
            <a:r>
              <a:rPr lang="en-GB" sz="2400" dirty="0" smtClean="0">
                <a:latin typeface="Arial Black" pitchFamily="34" charset="0"/>
              </a:rPr>
              <a:t> block of West Tripura has been selected for the purpose of UHC pilot wherein we have already started focussing on providing Universal health care services to the people since 2012. The Salient profile of the Block is as below: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2087338"/>
              </p:ext>
            </p:extLst>
          </p:nvPr>
        </p:nvGraphicFramePr>
        <p:xfrm>
          <a:off x="228600" y="990600"/>
          <a:ext cx="8915400" cy="3497793"/>
        </p:xfrm>
        <a:graphic>
          <a:graphicData uri="http://schemas.openxmlformats.org/drawingml/2006/table">
            <a:tbl>
              <a:tblPr>
                <a:tableStyleId>{2D5ABB26-0587-4C30-8999-92F81FD0307C}</a:tableStyleId>
              </a:tblPr>
              <a:tblGrid>
                <a:gridCol w="5791200"/>
                <a:gridCol w="1066800"/>
                <a:gridCol w="2057400"/>
              </a:tblGrid>
              <a:tr h="693633">
                <a:tc>
                  <a:txBody>
                    <a:bodyPr/>
                    <a:lstStyle/>
                    <a:p>
                      <a:pPr marL="0" marR="0">
                        <a:lnSpc>
                          <a:spcPct val="115000"/>
                        </a:lnSpc>
                        <a:spcBef>
                          <a:spcPts val="0"/>
                        </a:spcBef>
                        <a:spcAft>
                          <a:spcPts val="0"/>
                        </a:spcAft>
                      </a:pPr>
                      <a:r>
                        <a:rPr lang="en-US" sz="2400" b="1" dirty="0" err="1" smtClean="0">
                          <a:latin typeface="Bodoni MT" pitchFamily="18" charset="0"/>
                        </a:rPr>
                        <a:t>Mandwi</a:t>
                      </a:r>
                      <a:r>
                        <a:rPr lang="en-US" sz="2400" b="1" dirty="0" smtClean="0">
                          <a:latin typeface="Bodoni MT" pitchFamily="18" charset="0"/>
                        </a:rPr>
                        <a:t> </a:t>
                      </a:r>
                      <a:r>
                        <a:rPr lang="en-US" sz="2400" b="1" dirty="0">
                          <a:latin typeface="Bodoni MT" pitchFamily="18" charset="0"/>
                        </a:rPr>
                        <a:t>Block (Source : Health MIS)</a:t>
                      </a:r>
                      <a:endParaRPr lang="en-US" sz="36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latin typeface="Bodoni MT" pitchFamily="18" charset="0"/>
                        </a:rPr>
                        <a:t>2012-13</a:t>
                      </a:r>
                      <a:endParaRPr lang="en-US" sz="28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latin typeface="Bodoni MT" pitchFamily="18" charset="0"/>
                        </a:rPr>
                        <a:t>2013-14 (as on December 2013)</a:t>
                      </a:r>
                      <a:endParaRPr lang="en-US" sz="2800" b="1" dirty="0">
                        <a:latin typeface="Bodoni MT" pitchFamily="18" charset="0"/>
                        <a:ea typeface="Calibri"/>
                        <a:cs typeface="Times New Roman"/>
                      </a:endParaRPr>
                    </a:p>
                  </a:txBody>
                  <a:tcPr marL="68580" marR="68580" marT="0" marB="0"/>
                </a:tc>
              </a:tr>
              <a:tr h="656847">
                <a:tc>
                  <a:txBody>
                    <a:bodyPr/>
                    <a:lstStyle/>
                    <a:p>
                      <a:pPr marL="0" marR="0">
                        <a:lnSpc>
                          <a:spcPct val="115000"/>
                        </a:lnSpc>
                        <a:spcBef>
                          <a:spcPts val="0"/>
                        </a:spcBef>
                        <a:spcAft>
                          <a:spcPts val="0"/>
                        </a:spcAft>
                        <a:buFont typeface="Arial" pitchFamily="34" charset="0"/>
                        <a:buNone/>
                      </a:pPr>
                      <a:r>
                        <a:rPr lang="en-US" sz="2000" dirty="0" smtClean="0">
                          <a:latin typeface="Bodoni MT" pitchFamily="18" charset="0"/>
                        </a:rPr>
                        <a:t>Pregnant Women </a:t>
                      </a:r>
                      <a:r>
                        <a:rPr lang="en-US" sz="2000" dirty="0">
                          <a:latin typeface="Bodoni MT" pitchFamily="18" charset="0"/>
                        </a:rPr>
                        <a:t>registered against the expected ANC</a:t>
                      </a:r>
                      <a:endParaRPr lang="en-US" sz="320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82 %</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99 %</a:t>
                      </a:r>
                      <a:endParaRPr lang="en-US" sz="3200" b="1" dirty="0">
                        <a:latin typeface="Bodoni MT" pitchFamily="18" charset="0"/>
                        <a:ea typeface="Calibri"/>
                        <a:cs typeface="Times New Roman"/>
                      </a:endParaRPr>
                    </a:p>
                  </a:txBody>
                  <a:tcPr marL="68580" marR="68580" marT="0" marB="0"/>
                </a:tc>
              </a:tr>
              <a:tr h="328423">
                <a:tc>
                  <a:txBody>
                    <a:bodyPr/>
                    <a:lstStyle/>
                    <a:p>
                      <a:pPr marL="0" marR="0">
                        <a:lnSpc>
                          <a:spcPct val="115000"/>
                        </a:lnSpc>
                        <a:spcBef>
                          <a:spcPts val="0"/>
                        </a:spcBef>
                        <a:spcAft>
                          <a:spcPts val="0"/>
                        </a:spcAft>
                        <a:buFont typeface="Arial" pitchFamily="34" charset="0"/>
                        <a:buNone/>
                      </a:pPr>
                      <a:r>
                        <a:rPr lang="en-US" sz="2000" dirty="0" smtClean="0">
                          <a:latin typeface="Bodoni MT" pitchFamily="18" charset="0"/>
                        </a:rPr>
                        <a:t>Institutional </a:t>
                      </a:r>
                      <a:r>
                        <a:rPr lang="en-US" sz="2000" dirty="0">
                          <a:latin typeface="Bodoni MT" pitchFamily="18" charset="0"/>
                        </a:rPr>
                        <a:t>delivery out of total delivery</a:t>
                      </a:r>
                      <a:endParaRPr lang="en-US" sz="320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78 %</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87 %</a:t>
                      </a:r>
                      <a:endParaRPr lang="en-US" sz="3200" b="1" dirty="0">
                        <a:latin typeface="Bodoni MT" pitchFamily="18" charset="0"/>
                        <a:ea typeface="Calibri"/>
                        <a:cs typeface="Times New Roman"/>
                      </a:endParaRPr>
                    </a:p>
                  </a:txBody>
                  <a:tcPr marL="68580" marR="68580" marT="0" marB="0"/>
                </a:tc>
              </a:tr>
              <a:tr h="328423">
                <a:tc>
                  <a:txBody>
                    <a:bodyPr/>
                    <a:lstStyle/>
                    <a:p>
                      <a:pPr marL="0" marR="0">
                        <a:lnSpc>
                          <a:spcPct val="115000"/>
                        </a:lnSpc>
                        <a:spcBef>
                          <a:spcPts val="0"/>
                        </a:spcBef>
                        <a:spcAft>
                          <a:spcPts val="0"/>
                        </a:spcAft>
                        <a:buFont typeface="Arial" pitchFamily="34" charset="0"/>
                        <a:buNone/>
                      </a:pPr>
                      <a:r>
                        <a:rPr lang="en-US" sz="2000" dirty="0" smtClean="0">
                          <a:latin typeface="Bodoni MT" pitchFamily="18" charset="0"/>
                        </a:rPr>
                        <a:t>Newborns </a:t>
                      </a:r>
                      <a:r>
                        <a:rPr lang="en-US" sz="2000" dirty="0">
                          <a:latin typeface="Bodoni MT" pitchFamily="18" charset="0"/>
                        </a:rPr>
                        <a:t>weighed at birth</a:t>
                      </a:r>
                      <a:endParaRPr lang="en-US" sz="320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92 %</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95 %</a:t>
                      </a:r>
                      <a:endParaRPr lang="en-US" sz="3200" b="1" dirty="0">
                        <a:latin typeface="Bodoni MT" pitchFamily="18" charset="0"/>
                        <a:ea typeface="Calibri"/>
                        <a:cs typeface="Times New Roman"/>
                      </a:endParaRPr>
                    </a:p>
                  </a:txBody>
                  <a:tcPr marL="68580" marR="68580" marT="0" marB="0"/>
                </a:tc>
              </a:tr>
              <a:tr h="656847">
                <a:tc>
                  <a:txBody>
                    <a:bodyPr/>
                    <a:lstStyle/>
                    <a:p>
                      <a:pPr marL="0" marR="0">
                        <a:lnSpc>
                          <a:spcPct val="115000"/>
                        </a:lnSpc>
                        <a:spcBef>
                          <a:spcPts val="0"/>
                        </a:spcBef>
                        <a:spcAft>
                          <a:spcPts val="0"/>
                        </a:spcAft>
                        <a:buFont typeface="Arial" pitchFamily="34" charset="0"/>
                        <a:buNone/>
                      </a:pPr>
                      <a:r>
                        <a:rPr lang="en-US" sz="2000" dirty="0" smtClean="0">
                          <a:latin typeface="Bodoni MT" pitchFamily="18" charset="0"/>
                        </a:rPr>
                        <a:t>Women </a:t>
                      </a:r>
                      <a:r>
                        <a:rPr lang="en-US" sz="2000" dirty="0">
                          <a:latin typeface="Bodoni MT" pitchFamily="18" charset="0"/>
                        </a:rPr>
                        <a:t>receiving post partum check-up within 48 hours after delivery</a:t>
                      </a:r>
                      <a:endParaRPr lang="en-US" sz="320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95 %</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Bodoni MT" pitchFamily="18" charset="0"/>
                        </a:rPr>
                        <a:t>100 %</a:t>
                      </a:r>
                      <a:endParaRPr lang="en-US" sz="3200" b="1" dirty="0">
                        <a:latin typeface="Bodoni MT" pitchFamily="18" charset="0"/>
                        <a:ea typeface="Calibri"/>
                        <a:cs typeface="Times New Roman"/>
                      </a:endParaRPr>
                    </a:p>
                  </a:txBody>
                  <a:tcPr marL="68580" marR="68580" marT="0" marB="0"/>
                </a:tc>
              </a:tr>
              <a:tr h="328423">
                <a:tc>
                  <a:txBody>
                    <a:bodyPr/>
                    <a:lstStyle/>
                    <a:p>
                      <a:pPr marL="0" marR="0" algn="l">
                        <a:lnSpc>
                          <a:spcPct val="115000"/>
                        </a:lnSpc>
                        <a:spcBef>
                          <a:spcPts val="0"/>
                        </a:spcBef>
                        <a:spcAft>
                          <a:spcPts val="0"/>
                        </a:spcAft>
                      </a:pPr>
                      <a:r>
                        <a:rPr lang="en-US" sz="2000" dirty="0" smtClean="0">
                          <a:latin typeface="Bodoni MT" pitchFamily="18" charset="0"/>
                        </a:rPr>
                        <a:t>Diarrhea </a:t>
                      </a:r>
                      <a:r>
                        <a:rPr lang="en-US" sz="2000" dirty="0">
                          <a:latin typeface="Bodoni MT" pitchFamily="18" charset="0"/>
                        </a:rPr>
                        <a:t>and dehydration</a:t>
                      </a:r>
                      <a:endParaRPr lang="en-US" sz="3200" b="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Bodoni MT" pitchFamily="18" charset="0"/>
                        </a:rPr>
                        <a:t>454</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Bodoni MT" pitchFamily="18" charset="0"/>
                        </a:rPr>
                        <a:t>168</a:t>
                      </a:r>
                      <a:endParaRPr lang="en-US" sz="3200" b="1" dirty="0">
                        <a:latin typeface="Bodoni MT" pitchFamily="18" charset="0"/>
                        <a:ea typeface="Calibri"/>
                        <a:cs typeface="Times New Roman"/>
                      </a:endParaRPr>
                    </a:p>
                  </a:txBody>
                  <a:tcPr marL="68580" marR="68580" marT="0" marB="0"/>
                </a:tc>
              </a:tr>
              <a:tr h="328423">
                <a:tc>
                  <a:txBody>
                    <a:bodyPr/>
                    <a:lstStyle/>
                    <a:p>
                      <a:pPr marL="0" marR="0" algn="l">
                        <a:lnSpc>
                          <a:spcPct val="115000"/>
                        </a:lnSpc>
                        <a:spcBef>
                          <a:spcPts val="0"/>
                        </a:spcBef>
                        <a:spcAft>
                          <a:spcPts val="0"/>
                        </a:spcAft>
                      </a:pPr>
                      <a:r>
                        <a:rPr lang="en-US" sz="2000" dirty="0">
                          <a:latin typeface="Bodoni MT" pitchFamily="18" charset="0"/>
                        </a:rPr>
                        <a:t>Malaria</a:t>
                      </a:r>
                      <a:endParaRPr lang="en-US" sz="3200" b="0"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Bodoni MT" pitchFamily="18" charset="0"/>
                        </a:rPr>
                        <a:t>6</a:t>
                      </a:r>
                      <a:endParaRPr lang="en-US" sz="3200" b="1" dirty="0">
                        <a:latin typeface="Bodoni MT"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Bodoni MT" pitchFamily="18" charset="0"/>
                        </a:rPr>
                        <a:t>2</a:t>
                      </a:r>
                      <a:endParaRPr lang="en-US" sz="3200" b="1" dirty="0">
                        <a:latin typeface="Bodoni MT" pitchFamily="18" charset="0"/>
                        <a:ea typeface="Calibri"/>
                        <a:cs typeface="Times New Roman"/>
                      </a:endParaRPr>
                    </a:p>
                  </a:txBody>
                  <a:tcPr marL="68580" marR="68580" marT="0" marB="0"/>
                </a:tc>
              </a:tr>
            </a:tbl>
          </a:graphicData>
        </a:graphic>
      </p:graphicFrame>
      <p:sp>
        <p:nvSpPr>
          <p:cNvPr id="5" name="Title 1"/>
          <p:cNvSpPr>
            <a:spLocks noGrp="1"/>
          </p:cNvSpPr>
          <p:nvPr>
            <p:ph type="title"/>
          </p:nvPr>
        </p:nvSpPr>
        <p:spPr>
          <a:xfrm>
            <a:off x="76200" y="76200"/>
            <a:ext cx="8991600" cy="685800"/>
          </a:xfrm>
          <a:ln>
            <a:solidFill>
              <a:schemeClr val="tx1"/>
            </a:solidFill>
          </a:ln>
        </p:spPr>
        <p:txBody>
          <a:bodyPr>
            <a:noAutofit/>
          </a:bodyPr>
          <a:lstStyle/>
          <a:p>
            <a:r>
              <a:rPr lang="en-GB" sz="3200" b="1" dirty="0" smtClean="0">
                <a:latin typeface="Arial Black" pitchFamily="34" charset="0"/>
              </a:rPr>
              <a:t>Health Status of </a:t>
            </a:r>
            <a:r>
              <a:rPr lang="en-GB" sz="3200" b="1" dirty="0" err="1" smtClean="0">
                <a:latin typeface="Arial Black" pitchFamily="34" charset="0"/>
              </a:rPr>
              <a:t>Mandwi</a:t>
            </a:r>
            <a:r>
              <a:rPr lang="en-GB" sz="3200" b="1" dirty="0" smtClean="0">
                <a:latin typeface="Arial Black" pitchFamily="34" charset="0"/>
              </a:rPr>
              <a:t> Block</a:t>
            </a:r>
            <a:endParaRPr lang="en-US" sz="3200" dirty="0"/>
          </a:p>
        </p:txBody>
      </p:sp>
      <p:sp>
        <p:nvSpPr>
          <p:cNvPr id="6" name="Rectangle 5"/>
          <p:cNvSpPr/>
          <p:nvPr/>
        </p:nvSpPr>
        <p:spPr>
          <a:xfrm>
            <a:off x="152400" y="4572000"/>
            <a:ext cx="8839200" cy="2154436"/>
          </a:xfrm>
          <a:prstGeom prst="rect">
            <a:avLst/>
          </a:prstGeom>
        </p:spPr>
        <p:txBody>
          <a:bodyPr wrap="square">
            <a:spAutoFit/>
          </a:bodyPr>
          <a:lstStyle/>
          <a:p>
            <a:pPr algn="just"/>
            <a:r>
              <a:rPr lang="en-US" sz="2400" b="1" u="sng" dirty="0" smtClean="0">
                <a:latin typeface="Bodoni MT" pitchFamily="18" charset="0"/>
              </a:rPr>
              <a:t>Communicable Diseases / Non Communicable Diseases:</a:t>
            </a:r>
          </a:p>
          <a:p>
            <a:pPr algn="just"/>
            <a:endParaRPr lang="en-US" sz="1000" b="1" u="sng" dirty="0" smtClean="0">
              <a:latin typeface="Bodoni MT" pitchFamily="18" charset="0"/>
            </a:endParaRPr>
          </a:p>
          <a:p>
            <a:pPr marL="342900" lvl="0" indent="-342900" algn="just">
              <a:buFont typeface="Arial" pitchFamily="34" charset="0"/>
              <a:buChar char="•"/>
            </a:pPr>
            <a:r>
              <a:rPr lang="en-US" sz="2000" dirty="0" smtClean="0">
                <a:latin typeface="Bodoni MT" pitchFamily="18" charset="0"/>
              </a:rPr>
              <a:t>Block is endemic area of Malaria, TB and Diarrhea.</a:t>
            </a:r>
          </a:p>
          <a:p>
            <a:pPr marL="342900" lvl="0" indent="-342900" algn="just">
              <a:buFont typeface="Arial" pitchFamily="34" charset="0"/>
              <a:buChar char="•"/>
            </a:pPr>
            <a:r>
              <a:rPr lang="en-US" sz="2000" dirty="0" smtClean="0">
                <a:latin typeface="Bodoni MT" pitchFamily="18" charset="0"/>
              </a:rPr>
              <a:t>25% to 35% of population suffers from various types of psychological issues because of myth and stigma.</a:t>
            </a:r>
          </a:p>
          <a:p>
            <a:pPr marL="342900" lvl="0" indent="-342900" algn="just">
              <a:buFont typeface="Arial" pitchFamily="34" charset="0"/>
              <a:buChar char="•"/>
            </a:pPr>
            <a:r>
              <a:rPr lang="en-US" sz="2000" dirty="0" smtClean="0">
                <a:latin typeface="Bodoni MT" pitchFamily="18" charset="0"/>
              </a:rPr>
              <a:t>Majority of cancer occurs in broad age group of 35 to 64 years.</a:t>
            </a:r>
          </a:p>
          <a:p>
            <a:pPr marL="342900" lvl="0" indent="-342900" algn="just">
              <a:buFont typeface="Arial" pitchFamily="34" charset="0"/>
              <a:buChar char="•"/>
            </a:pPr>
            <a:r>
              <a:rPr lang="en-US" sz="2000" dirty="0" smtClean="0">
                <a:latin typeface="Bodoni MT" pitchFamily="18" charset="0"/>
              </a:rPr>
              <a:t>Tobacco related cancers of head and neck region is around 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91200"/>
          </a:xfrm>
        </p:spPr>
        <p:txBody>
          <a:bodyPr>
            <a:noAutofit/>
          </a:bodyPr>
          <a:lstStyle/>
          <a:p>
            <a:pPr marL="457200" lvl="1" indent="-457200" algn="just">
              <a:buNone/>
            </a:pPr>
            <a:r>
              <a:rPr lang="en-US" sz="2400" b="1" dirty="0" smtClean="0">
                <a:latin typeface="Bodoni MT" pitchFamily="18" charset="0"/>
              </a:rPr>
              <a:t>1.  Convergence of Services Between NRHM &amp; ICDS.</a:t>
            </a:r>
          </a:p>
          <a:p>
            <a:pPr marL="457200" lvl="1" indent="-457200" algn="just">
              <a:buNone/>
            </a:pPr>
            <a:endParaRPr lang="en-US" sz="800" dirty="0" smtClean="0">
              <a:latin typeface="Bodoni MT" pitchFamily="18" charset="0"/>
            </a:endParaRPr>
          </a:p>
          <a:p>
            <a:pPr marL="342900" lvl="1" indent="-342900" algn="just">
              <a:buNone/>
            </a:pPr>
            <a:r>
              <a:rPr lang="en-US" sz="2400" b="1" dirty="0" smtClean="0">
                <a:latin typeface="Bodoni MT" pitchFamily="18" charset="0"/>
              </a:rPr>
              <a:t>2. Autonomy for Single Pool of Resources </a:t>
            </a:r>
            <a:r>
              <a:rPr lang="en-US" sz="2000" dirty="0" smtClean="0">
                <a:latin typeface="Bodoni MT" pitchFamily="18" charset="0"/>
              </a:rPr>
              <a:t>( like VHND, Health Camp, Untied Grant,  Procurement of Medicine / Drug) </a:t>
            </a:r>
            <a:r>
              <a:rPr lang="en-US" sz="2400" b="1" dirty="0" smtClean="0">
                <a:latin typeface="Bodoni MT" pitchFamily="18" charset="0"/>
              </a:rPr>
              <a:t>by </a:t>
            </a:r>
            <a:r>
              <a:rPr lang="en-US" sz="2400" b="1" u="sng" dirty="0" smtClean="0">
                <a:latin typeface="Bodoni MT" pitchFamily="18" charset="0"/>
              </a:rPr>
              <a:t>Block Care Committee</a:t>
            </a:r>
            <a:r>
              <a:rPr lang="en-US" sz="2400" dirty="0" smtClean="0">
                <a:latin typeface="Bodoni MT" pitchFamily="18" charset="0"/>
              </a:rPr>
              <a:t> through </a:t>
            </a:r>
            <a:r>
              <a:rPr lang="en-US" sz="2400" b="1" dirty="0" smtClean="0">
                <a:latin typeface="Bodoni MT" pitchFamily="18" charset="0"/>
              </a:rPr>
              <a:t>Joint Account.</a:t>
            </a:r>
          </a:p>
          <a:p>
            <a:pPr marL="342900" lvl="1" indent="-342900" algn="just">
              <a:buNone/>
            </a:pPr>
            <a:endParaRPr lang="en-US" sz="800" b="1" dirty="0" smtClean="0">
              <a:latin typeface="Bodoni MT" pitchFamily="18" charset="0"/>
            </a:endParaRPr>
          </a:p>
          <a:p>
            <a:pPr lvl="0" algn="just">
              <a:buNone/>
            </a:pPr>
            <a:r>
              <a:rPr lang="en-US" sz="2400" b="1" dirty="0" smtClean="0">
                <a:latin typeface="Bodoni MT" pitchFamily="18" charset="0"/>
              </a:rPr>
              <a:t>3. Tracking trough MCTS in order to achieve </a:t>
            </a:r>
            <a:r>
              <a:rPr lang="en-US" sz="2400" dirty="0" smtClean="0">
                <a:latin typeface="Bodoni MT" pitchFamily="18" charset="0"/>
              </a:rPr>
              <a:t>cent percent delivery of public services.</a:t>
            </a:r>
          </a:p>
          <a:p>
            <a:pPr lvl="0" algn="just">
              <a:buNone/>
            </a:pPr>
            <a:endParaRPr lang="en-US" sz="800" dirty="0" smtClean="0">
              <a:latin typeface="Bodoni MT" pitchFamily="18" charset="0"/>
            </a:endParaRPr>
          </a:p>
          <a:p>
            <a:pPr lvl="0" algn="just">
              <a:buNone/>
            </a:pPr>
            <a:r>
              <a:rPr lang="en-US" sz="2400" b="1" dirty="0" smtClean="0">
                <a:latin typeface="Bodoni MT" pitchFamily="18" charset="0"/>
              </a:rPr>
              <a:t>4.  Rewards / Appreciation : </a:t>
            </a:r>
          </a:p>
          <a:p>
            <a:pPr lvl="1" algn="just"/>
            <a:r>
              <a:rPr lang="en-US" sz="2000" dirty="0" smtClean="0">
                <a:latin typeface="Bodoni MT" pitchFamily="18" charset="0"/>
              </a:rPr>
              <a:t>Letter of Appreciation will be given to ASHA &amp; concern ASHA Facilitator  by ensuring  95 % coverage of ANC, Institutional Delivery, Home Based Neonatal Care, Immunization</a:t>
            </a:r>
            <a:r>
              <a:rPr lang="en-US" sz="2400" dirty="0" smtClean="0">
                <a:latin typeface="Bodoni MT" pitchFamily="18" charset="0"/>
              </a:rPr>
              <a:t>. </a:t>
            </a:r>
          </a:p>
          <a:p>
            <a:pPr lvl="1" algn="just">
              <a:buNone/>
            </a:pPr>
            <a:endParaRPr lang="en-US" sz="800" b="1" dirty="0" smtClean="0">
              <a:latin typeface="Bodoni MT" pitchFamily="18" charset="0"/>
            </a:endParaRPr>
          </a:p>
          <a:p>
            <a:pPr lvl="0" algn="just">
              <a:buNone/>
            </a:pPr>
            <a:r>
              <a:rPr lang="en-US" sz="2400" b="1" dirty="0" smtClean="0">
                <a:latin typeface="Bodoni MT" pitchFamily="18" charset="0"/>
              </a:rPr>
              <a:t>5.  Career Progression: </a:t>
            </a:r>
            <a:r>
              <a:rPr lang="en-US" sz="2400" dirty="0" smtClean="0">
                <a:latin typeface="Bodoni MT" pitchFamily="18" charset="0"/>
              </a:rPr>
              <a:t>10 % Seats has been reserved for ASHA for ANM training course</a:t>
            </a:r>
            <a:r>
              <a:rPr lang="en-US" sz="2400" b="1" dirty="0" smtClean="0">
                <a:latin typeface="Bodoni MT" pitchFamily="18" charset="0"/>
              </a:rPr>
              <a:t>. </a:t>
            </a:r>
            <a:r>
              <a:rPr lang="en-US" sz="2400" dirty="0" smtClean="0">
                <a:latin typeface="Bodoni MT" pitchFamily="18" charset="0"/>
              </a:rPr>
              <a:t>Preference will be given on </a:t>
            </a:r>
            <a:r>
              <a:rPr lang="en-US" sz="2400" b="1" u="sng" dirty="0" smtClean="0">
                <a:latin typeface="Bodoni MT" pitchFamily="18" charset="0"/>
              </a:rPr>
              <a:t>Appreciation letter.</a:t>
            </a:r>
            <a:endParaRPr lang="en-US" sz="2400" dirty="0" smtClean="0">
              <a:latin typeface="Bodoni MT" pitchFamily="18" charset="0"/>
            </a:endParaRPr>
          </a:p>
        </p:txBody>
      </p:sp>
      <p:sp>
        <p:nvSpPr>
          <p:cNvPr id="4" name="Rectangle 3"/>
          <p:cNvSpPr/>
          <p:nvPr/>
        </p:nvSpPr>
        <p:spPr>
          <a:xfrm>
            <a:off x="76200" y="152400"/>
            <a:ext cx="8991600" cy="584775"/>
          </a:xfrm>
          <a:prstGeom prst="rect">
            <a:avLst/>
          </a:prstGeom>
          <a:ln>
            <a:solidFill>
              <a:schemeClr val="tx1"/>
            </a:solidFill>
          </a:ln>
        </p:spPr>
        <p:txBody>
          <a:bodyPr wrap="square">
            <a:spAutoFit/>
          </a:bodyPr>
          <a:lstStyle/>
          <a:p>
            <a:pPr lvl="0" algn="ctr"/>
            <a:r>
              <a:rPr lang="en-US" sz="3200" b="1" dirty="0" smtClean="0">
                <a:latin typeface="Bodoni MT Black" pitchFamily="18" charset="0"/>
              </a:rPr>
              <a:t>Action Plan</a:t>
            </a:r>
            <a:r>
              <a:rPr lang="en-US" sz="3200" b="1" dirty="0">
                <a:latin typeface="Bodoni MT Black" pitchFamily="18" charset="0"/>
              </a:rPr>
              <a:t> </a:t>
            </a:r>
            <a:r>
              <a:rPr lang="en-US" sz="3200" b="1" dirty="0" smtClean="0">
                <a:latin typeface="Bodoni MT Black" pitchFamily="18" charset="0"/>
              </a:rPr>
              <a:t>to </a:t>
            </a:r>
            <a:r>
              <a:rPr lang="en-US" sz="3200" b="1" dirty="0" err="1">
                <a:latin typeface="Bodoni MT Black" pitchFamily="18" charset="0"/>
              </a:rPr>
              <a:t>O</a:t>
            </a:r>
            <a:r>
              <a:rPr lang="en-US" sz="3200" b="1" dirty="0" err="1" smtClean="0">
                <a:latin typeface="Bodoni MT Black" pitchFamily="18" charset="0"/>
              </a:rPr>
              <a:t>perationalise</a:t>
            </a:r>
            <a:r>
              <a:rPr lang="en-US" sz="3200" b="1" dirty="0" smtClean="0">
                <a:latin typeface="Bodoni MT Black" pitchFamily="18" charset="0"/>
              </a:rPr>
              <a:t> UHC</a:t>
            </a:r>
            <a:endParaRPr lang="en-US" sz="3200" b="1" dirty="0">
              <a:latin typeface="Bodoni MT Blac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15400" cy="5638800"/>
          </a:xfrm>
        </p:spPr>
        <p:txBody>
          <a:bodyPr>
            <a:noAutofit/>
          </a:bodyPr>
          <a:lstStyle/>
          <a:p>
            <a:pPr marL="0" indent="0" algn="just">
              <a:buNone/>
            </a:pPr>
            <a:r>
              <a:rPr lang="en-US" sz="2400" b="1" dirty="0" smtClean="0">
                <a:latin typeface="Bodoni MT" pitchFamily="18" charset="0"/>
              </a:rPr>
              <a:t>6. Required regulatory mechanisms </a:t>
            </a:r>
            <a:r>
              <a:rPr lang="en-US" sz="2400" dirty="0" smtClean="0">
                <a:latin typeface="Bodoni MT" pitchFamily="18" charset="0"/>
              </a:rPr>
              <a:t>are in place as:</a:t>
            </a:r>
          </a:p>
          <a:p>
            <a:pPr lvl="1" algn="just"/>
            <a:r>
              <a:rPr lang="en-US" sz="2000" dirty="0" smtClean="0">
                <a:solidFill>
                  <a:srgbClr val="000000"/>
                </a:solidFill>
                <a:latin typeface="Bodoni MT" pitchFamily="18" charset="0"/>
                <a:ea typeface="Times New Roman"/>
                <a:cs typeface="Calibri"/>
              </a:rPr>
              <a:t>Clinical Establishment Act.</a:t>
            </a:r>
          </a:p>
          <a:p>
            <a:pPr lvl="1" algn="just"/>
            <a:r>
              <a:rPr lang="en-US" sz="2000" dirty="0" smtClean="0">
                <a:solidFill>
                  <a:srgbClr val="000000"/>
                </a:solidFill>
                <a:latin typeface="Bodoni MT" pitchFamily="18" charset="0"/>
                <a:ea typeface="Times New Roman"/>
                <a:cs typeface="Calibri"/>
              </a:rPr>
              <a:t>Drugs &amp; Cosmetics Act. </a:t>
            </a:r>
          </a:p>
          <a:p>
            <a:pPr lvl="1" algn="just"/>
            <a:r>
              <a:rPr lang="en-US" sz="2000" dirty="0" smtClean="0">
                <a:solidFill>
                  <a:srgbClr val="000000"/>
                </a:solidFill>
                <a:latin typeface="Bodoni MT" pitchFamily="18" charset="0"/>
                <a:ea typeface="Times New Roman"/>
                <a:cs typeface="Calibri"/>
              </a:rPr>
              <a:t>PC &amp; PNDT Act. </a:t>
            </a:r>
          </a:p>
          <a:p>
            <a:pPr lvl="1" algn="just"/>
            <a:r>
              <a:rPr lang="en-US" sz="2000" dirty="0" smtClean="0">
                <a:solidFill>
                  <a:srgbClr val="000000"/>
                </a:solidFill>
                <a:latin typeface="Bodoni MT" pitchFamily="18" charset="0"/>
                <a:ea typeface="Times New Roman"/>
                <a:cs typeface="Calibri"/>
              </a:rPr>
              <a:t>Food Safety &amp; Standard Act, </a:t>
            </a:r>
          </a:p>
          <a:p>
            <a:pPr lvl="1" algn="just"/>
            <a:r>
              <a:rPr lang="en-US" sz="2000" dirty="0" smtClean="0">
                <a:solidFill>
                  <a:srgbClr val="000000"/>
                </a:solidFill>
                <a:latin typeface="Bodoni MT" pitchFamily="18" charset="0"/>
                <a:ea typeface="Times New Roman"/>
                <a:cs typeface="Calibri"/>
              </a:rPr>
              <a:t>Standard Treatment Protocol (STP) </a:t>
            </a:r>
          </a:p>
          <a:p>
            <a:pPr lvl="1" algn="just"/>
            <a:r>
              <a:rPr lang="en-US" sz="2000" dirty="0" smtClean="0">
                <a:solidFill>
                  <a:srgbClr val="000000"/>
                </a:solidFill>
                <a:latin typeface="Bodoni MT" pitchFamily="18" charset="0"/>
                <a:ea typeface="Times New Roman"/>
                <a:cs typeface="Calibri"/>
              </a:rPr>
              <a:t>Prescription Audit.</a:t>
            </a:r>
          </a:p>
          <a:p>
            <a:pPr lvl="1" algn="just"/>
            <a:r>
              <a:rPr lang="en-US" sz="2000" dirty="0" smtClean="0">
                <a:solidFill>
                  <a:srgbClr val="000000"/>
                </a:solidFill>
                <a:latin typeface="Bodoni MT" pitchFamily="18" charset="0"/>
                <a:ea typeface="Times New Roman"/>
                <a:cs typeface="Calibri"/>
              </a:rPr>
              <a:t> Civil Registration Act.</a:t>
            </a:r>
          </a:p>
          <a:p>
            <a:pPr lvl="1" algn="just"/>
            <a:r>
              <a:rPr lang="en-US" sz="2000" dirty="0" smtClean="0">
                <a:latin typeface="Bodoni MT" pitchFamily="18" charset="0"/>
                <a:ea typeface="Times New Roman"/>
              </a:rPr>
              <a:t>State Drugs Testing Laboratory (SDTL)</a:t>
            </a:r>
            <a:r>
              <a:rPr lang="en-US" dirty="0" smtClean="0">
                <a:latin typeface="Bodoni MT" pitchFamily="18" charset="0"/>
                <a:ea typeface="Times New Roman"/>
              </a:rPr>
              <a:t>.</a:t>
            </a:r>
          </a:p>
          <a:p>
            <a:pPr marL="0" indent="0" algn="just">
              <a:buNone/>
            </a:pPr>
            <a:r>
              <a:rPr lang="en-US" sz="2400" b="1" dirty="0" smtClean="0">
                <a:latin typeface="Bodoni MT" pitchFamily="18" charset="0"/>
              </a:rPr>
              <a:t>7.  To Strengthen existing Health Administration &amp; Services</a:t>
            </a:r>
            <a:r>
              <a:rPr lang="en-US" sz="2400" dirty="0" smtClean="0">
                <a:latin typeface="Bodoni MT" pitchFamily="18" charset="0"/>
              </a:rPr>
              <a:t>, along with Block Medical Officer, supportive staff with infrastructure &amp; necessary equipments have been proposed.</a:t>
            </a:r>
          </a:p>
          <a:p>
            <a:pPr marL="0" indent="0" algn="just">
              <a:buNone/>
            </a:pPr>
            <a:r>
              <a:rPr lang="en-US" sz="2400" b="1" dirty="0" smtClean="0">
                <a:latin typeface="Bodoni MT" pitchFamily="18" charset="0"/>
              </a:rPr>
              <a:t>8. Ownership &amp; joint monitoring by PRI </a:t>
            </a:r>
            <a:r>
              <a:rPr lang="en-US" sz="2400" dirty="0" smtClean="0">
                <a:latin typeface="Bodoni MT" pitchFamily="18" charset="0"/>
              </a:rPr>
              <a:t>: Active involvement of  PRIs for vibrant monitoring of Health Care Institutions in Tripura.</a:t>
            </a:r>
            <a:endParaRPr lang="en-US" sz="2400" dirty="0">
              <a:latin typeface="Bodoni MT" pitchFamily="18" charset="0"/>
            </a:endParaRPr>
          </a:p>
        </p:txBody>
      </p:sp>
      <p:sp>
        <p:nvSpPr>
          <p:cNvPr id="4" name="Title 3"/>
          <p:cNvSpPr>
            <a:spLocks noGrp="1"/>
          </p:cNvSpPr>
          <p:nvPr>
            <p:ph type="title"/>
          </p:nvPr>
        </p:nvSpPr>
        <p:spPr>
          <a:xfrm>
            <a:off x="152400" y="87124"/>
            <a:ext cx="8915400" cy="892552"/>
          </a:xfrm>
          <a:prstGeom prst="rect">
            <a:avLst/>
          </a:prstGeom>
          <a:ln>
            <a:solidFill>
              <a:schemeClr val="tx1"/>
            </a:solidFill>
          </a:ln>
        </p:spPr>
        <p:txBody>
          <a:bodyPr wrap="square">
            <a:spAutoFit/>
          </a:bodyPr>
          <a:lstStyle/>
          <a:p>
            <a:pPr lvl="0"/>
            <a:r>
              <a:rPr lang="en-US" sz="3200" b="1" dirty="0">
                <a:latin typeface="Bodoni MT Black" pitchFamily="18" charset="0"/>
              </a:rPr>
              <a:t>Action Plan to </a:t>
            </a:r>
            <a:r>
              <a:rPr lang="en-US" sz="3200" b="1" dirty="0" err="1">
                <a:latin typeface="Bodoni MT Black" pitchFamily="18" charset="0"/>
              </a:rPr>
              <a:t>Operationalise</a:t>
            </a:r>
            <a:r>
              <a:rPr lang="en-US" sz="3200" b="1" dirty="0">
                <a:latin typeface="Bodoni MT Black" pitchFamily="18" charset="0"/>
              </a:rPr>
              <a:t> </a:t>
            </a:r>
            <a:r>
              <a:rPr lang="en-US" sz="3200" b="1" dirty="0" smtClean="0">
                <a:latin typeface="Bodoni MT Black" pitchFamily="18" charset="0"/>
              </a:rPr>
              <a:t>UHC   </a:t>
            </a:r>
            <a:r>
              <a:rPr lang="en-US" sz="2000" b="1" dirty="0" smtClean="0">
                <a:latin typeface="Bodoni MT Black" pitchFamily="18" charset="0"/>
              </a:rPr>
              <a:t>Continued..</a:t>
            </a:r>
            <a:endParaRPr lang="en-US" sz="2000" b="1"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4343400" cy="5334000"/>
          </a:xfrm>
          <a:ln>
            <a:solidFill>
              <a:schemeClr val="accent1"/>
            </a:solidFill>
          </a:ln>
        </p:spPr>
        <p:txBody>
          <a:bodyPr>
            <a:noAutofit/>
          </a:bodyPr>
          <a:lstStyle/>
          <a:p>
            <a:pPr algn="just">
              <a:buFont typeface="+mj-lt"/>
              <a:buAutoNum type="arabicPeriod"/>
            </a:pPr>
            <a:r>
              <a:rPr lang="en-US" sz="1900" b="1" dirty="0" smtClean="0">
                <a:latin typeface="Bodoni MT" pitchFamily="18" charset="0"/>
              </a:rPr>
              <a:t>Safe Pregnancy  &amp; Delivery (Maternal and Reproductive Health Services ).</a:t>
            </a:r>
          </a:p>
          <a:p>
            <a:pPr algn="just">
              <a:buFont typeface="+mj-lt"/>
              <a:buAutoNum type="arabicPeriod"/>
            </a:pPr>
            <a:r>
              <a:rPr lang="en-US" sz="1900" b="1" dirty="0" smtClean="0">
                <a:latin typeface="Bodoni MT" pitchFamily="18" charset="0"/>
              </a:rPr>
              <a:t>Newborn, Infant and Child Health Services.</a:t>
            </a:r>
          </a:p>
          <a:p>
            <a:pPr algn="just">
              <a:buFont typeface="+mj-lt"/>
              <a:buAutoNum type="arabicPeriod"/>
            </a:pPr>
            <a:r>
              <a:rPr lang="en-US" sz="1900" b="1" dirty="0" smtClean="0">
                <a:latin typeface="Bodoni MT" pitchFamily="18" charset="0"/>
              </a:rPr>
              <a:t>Immunization.</a:t>
            </a:r>
          </a:p>
          <a:p>
            <a:pPr algn="just">
              <a:buFont typeface="+mj-lt"/>
              <a:buAutoNum type="arabicPeriod"/>
            </a:pPr>
            <a:r>
              <a:rPr lang="en-US" sz="1900" b="1" dirty="0" smtClean="0">
                <a:latin typeface="Bodoni MT" pitchFamily="18" charset="0"/>
              </a:rPr>
              <a:t>Nutrition Related Services.</a:t>
            </a:r>
          </a:p>
          <a:p>
            <a:pPr algn="just">
              <a:buFont typeface="+mj-lt"/>
              <a:buAutoNum type="arabicPeriod"/>
            </a:pPr>
            <a:r>
              <a:rPr lang="en-US" sz="1900" b="1" dirty="0" smtClean="0">
                <a:latin typeface="Bodoni MT" pitchFamily="18" charset="0"/>
              </a:rPr>
              <a:t>Contraceptive Services.</a:t>
            </a:r>
          </a:p>
          <a:p>
            <a:pPr algn="just">
              <a:buFont typeface="+mj-lt"/>
              <a:buAutoNum type="arabicPeriod"/>
            </a:pPr>
            <a:r>
              <a:rPr lang="en-US" sz="1900" b="1" dirty="0" smtClean="0">
                <a:latin typeface="Bodoni MT" pitchFamily="18" charset="0"/>
              </a:rPr>
              <a:t>School &amp; Adolescent Health Services.</a:t>
            </a:r>
          </a:p>
          <a:p>
            <a:pPr algn="just">
              <a:buFont typeface="+mj-lt"/>
              <a:buAutoNum type="arabicPeriod"/>
            </a:pPr>
            <a:r>
              <a:rPr lang="en-US" sz="1900" b="1" dirty="0" smtClean="0"/>
              <a:t>Emergency Response and Patient Transport Services</a:t>
            </a:r>
            <a:r>
              <a:rPr lang="en-US" sz="1900" dirty="0" smtClean="0"/>
              <a:t> </a:t>
            </a:r>
            <a:endParaRPr lang="en-US" sz="1900" b="1" dirty="0" smtClean="0">
              <a:latin typeface="Bodoni MT" pitchFamily="18" charset="0"/>
            </a:endParaRPr>
          </a:p>
          <a:p>
            <a:pPr algn="just">
              <a:buFont typeface="+mj-lt"/>
              <a:buAutoNum type="arabicPeriod"/>
            </a:pPr>
            <a:r>
              <a:rPr lang="en-US" sz="1900" b="1" dirty="0" smtClean="0">
                <a:latin typeface="Bodoni MT" pitchFamily="18" charset="0"/>
              </a:rPr>
              <a:t>Emergency Care.</a:t>
            </a:r>
          </a:p>
          <a:p>
            <a:pPr algn="just">
              <a:buFont typeface="+mj-lt"/>
              <a:buAutoNum type="arabicPeriod"/>
            </a:pPr>
            <a:r>
              <a:rPr lang="en-US" sz="1900" b="1" dirty="0" smtClean="0">
                <a:latin typeface="Bodoni MT" pitchFamily="18" charset="0"/>
              </a:rPr>
              <a:t>Acute Communicable Disease:  Fevers.</a:t>
            </a:r>
          </a:p>
          <a:p>
            <a:pPr algn="just">
              <a:buFont typeface="+mj-lt"/>
              <a:buAutoNum type="arabicPeriod"/>
            </a:pPr>
            <a:r>
              <a:rPr lang="en-US" sz="1900" b="1" dirty="0" smtClean="0">
                <a:latin typeface="Bodoni MT" pitchFamily="18" charset="0"/>
              </a:rPr>
              <a:t>Acute Communicable Disease- Gastro-intestinal.</a:t>
            </a:r>
          </a:p>
          <a:p>
            <a:pPr algn="just">
              <a:buFont typeface="+mj-lt"/>
              <a:buAutoNum type="arabicPeriod"/>
            </a:pPr>
            <a:r>
              <a:rPr lang="en-US" sz="2000" b="1" dirty="0" smtClean="0">
                <a:latin typeface="Bodoni MT" pitchFamily="18" charset="0"/>
              </a:rPr>
              <a:t>Chronic Communicable Disease-TB and Leprosy.</a:t>
            </a:r>
            <a:endParaRPr lang="en-US" sz="1900" b="1" dirty="0" smtClean="0">
              <a:latin typeface="Bodoni MT" pitchFamily="18" charset="0"/>
            </a:endParaRPr>
          </a:p>
        </p:txBody>
      </p:sp>
      <p:sp>
        <p:nvSpPr>
          <p:cNvPr id="5" name="Content Placeholder 2"/>
          <p:cNvSpPr txBox="1">
            <a:spLocks/>
          </p:cNvSpPr>
          <p:nvPr/>
        </p:nvSpPr>
        <p:spPr>
          <a:xfrm>
            <a:off x="4495800" y="1447800"/>
            <a:ext cx="4495800" cy="5334000"/>
          </a:xfrm>
          <a:prstGeom prst="rect">
            <a:avLst/>
          </a:prstGeom>
          <a:ln>
            <a:solidFill>
              <a:schemeClr val="accent1"/>
            </a:solidFill>
          </a:ln>
        </p:spPr>
        <p:txBody>
          <a:bodyPr vert="horz" lIns="91440" tIns="45720" rIns="91440" bIns="45720" rtlCol="0">
            <a:noAutofit/>
          </a:bodyPr>
          <a:lstStyle/>
          <a:p>
            <a:pPr algn="just">
              <a:spcBef>
                <a:spcPct val="20000"/>
              </a:spcBef>
              <a:defRPr/>
            </a:pPr>
            <a:endParaRPr lang="en-US" b="1" dirty="0" smtClean="0">
              <a:latin typeface="Bodoni MT" pitchFamily="18" charset="0"/>
            </a:endParaRPr>
          </a:p>
          <a:p>
            <a:pPr marL="457200" lvl="0" indent="-457200" algn="just">
              <a:spcBef>
                <a:spcPct val="20000"/>
              </a:spcBef>
              <a:buFont typeface="+mj-lt"/>
              <a:buAutoNum type="arabicPeriod" startAt="12"/>
              <a:defRPr/>
            </a:pPr>
            <a:r>
              <a:rPr lang="en-US" sz="1900" b="1" dirty="0" smtClean="0">
                <a:latin typeface="Bodoni MT" pitchFamily="18" charset="0"/>
              </a:rPr>
              <a:t>Chronic Communicable Disease: HIV</a:t>
            </a:r>
            <a:endParaRPr kumimoji="0" lang="en-US" sz="1900" b="1" i="0" u="none" strike="noStrike" kern="1200" cap="none" spc="0" normalizeH="0" baseline="0" noProof="0" dirty="0" smtClean="0">
              <a:ln>
                <a:noFill/>
              </a:ln>
              <a:solidFill>
                <a:schemeClr val="tx1"/>
              </a:solidFill>
              <a:effectLst/>
              <a:uLnTx/>
              <a:uFillTx/>
              <a:latin typeface="Bodoni MT"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In Chronic Non- Communicable Disease: Hypertension, Diabetes, Epilepsy, Chronic Obstructive Pulmonary disease (COPD), Asthma.</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Endemic/ Occupational problems (State Specific:  e.g. JE, fluorosis, Meningococcal Meningitis etc) as appropriate.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NCD- Mental Health.</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NCD- Cancers.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Eye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Dental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Basic Surgical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900" b="1" i="0" u="none" strike="noStrike" kern="1200" cap="none" spc="0" normalizeH="0" baseline="0" noProof="0" dirty="0" smtClean="0">
                <a:ln>
                  <a:noFill/>
                </a:ln>
                <a:solidFill>
                  <a:schemeClr val="tx1"/>
                </a:solidFill>
                <a:effectLst/>
                <a:uLnTx/>
                <a:uFillTx/>
                <a:latin typeface="Bodoni MT" pitchFamily="18" charset="0"/>
              </a:rPr>
              <a:t>General OPD.</a:t>
            </a:r>
            <a:endParaRPr kumimoji="0" lang="en-US" sz="1900" b="0" i="0" u="none" strike="noStrike" kern="1200" cap="none" spc="0" normalizeH="0" baseline="0" noProof="0" dirty="0">
              <a:ln>
                <a:noFill/>
              </a:ln>
              <a:solidFill>
                <a:schemeClr val="tx1"/>
              </a:solidFill>
              <a:effectLst/>
              <a:uLnTx/>
              <a:uFillTx/>
              <a:latin typeface="Bodoni MT" pitchFamily="18" charset="0"/>
            </a:endParaRPr>
          </a:p>
        </p:txBody>
      </p:sp>
      <p:sp>
        <p:nvSpPr>
          <p:cNvPr id="6" name="Title 1"/>
          <p:cNvSpPr>
            <a:spLocks noGrp="1"/>
          </p:cNvSpPr>
          <p:nvPr>
            <p:ph type="title"/>
          </p:nvPr>
        </p:nvSpPr>
        <p:spPr>
          <a:xfrm>
            <a:off x="76200" y="914400"/>
            <a:ext cx="8915400" cy="533400"/>
          </a:xfrm>
        </p:spPr>
        <p:txBody>
          <a:bodyPr>
            <a:noAutofit/>
          </a:bodyPr>
          <a:lstStyle/>
          <a:p>
            <a:pPr lvl="0" algn="just"/>
            <a:r>
              <a:rPr lang="en-US" sz="1800" dirty="0" smtClean="0">
                <a:latin typeface="Arial Black" pitchFamily="34" charset="0"/>
              </a:rPr>
              <a:t>9.  20 Essential Packages of Services will be provided</a:t>
            </a:r>
            <a:endParaRPr lang="en-US" sz="1800" dirty="0">
              <a:latin typeface="Arial Black" pitchFamily="34" charset="0"/>
            </a:endParaRPr>
          </a:p>
        </p:txBody>
      </p:sp>
      <p:sp>
        <p:nvSpPr>
          <p:cNvPr id="7" name="Title 3"/>
          <p:cNvSpPr txBox="1">
            <a:spLocks/>
          </p:cNvSpPr>
          <p:nvPr/>
        </p:nvSpPr>
        <p:spPr>
          <a:xfrm>
            <a:off x="76200" y="49024"/>
            <a:ext cx="8915400" cy="892552"/>
          </a:xfrm>
          <a:prstGeom prst="rect">
            <a:avLst/>
          </a:prstGeom>
          <a:ln>
            <a:solidFill>
              <a:schemeClr val="tx1"/>
            </a:solidFill>
          </a:ln>
        </p:spPr>
        <p:txBody>
          <a:bodyPr vert="horz" wrap="square" lIns="91440" tIns="45720" rIns="91440" bIns="45720" rtlCol="0" anchor="ctr">
            <a:spAutoFit/>
          </a:bodyPr>
          <a:lstStyle/>
          <a:p>
            <a:pPr lvl="0" algn="ctr">
              <a:spcBef>
                <a:spcPct val="0"/>
              </a:spcBef>
              <a:defRPr/>
            </a:pPr>
            <a:r>
              <a:rPr lang="en-US" sz="3200" b="1" dirty="0">
                <a:latin typeface="Bodoni MT Black" pitchFamily="18" charset="0"/>
              </a:rPr>
              <a:t>Action Plan to </a:t>
            </a:r>
            <a:r>
              <a:rPr lang="en-US" sz="3200" b="1" dirty="0" err="1">
                <a:latin typeface="Bodoni MT Black" pitchFamily="18" charset="0"/>
              </a:rPr>
              <a:t>Operationalise</a:t>
            </a:r>
            <a:r>
              <a:rPr lang="en-US" sz="3200" b="1" dirty="0">
                <a:latin typeface="Bodoni MT Black" pitchFamily="18" charset="0"/>
              </a:rPr>
              <a:t> UHC   </a:t>
            </a:r>
            <a:r>
              <a:rPr lang="en-US" sz="2000" b="1" dirty="0">
                <a:latin typeface="Bodoni MT Black" pitchFamily="18" charset="0"/>
              </a:rPr>
              <a:t>Continued..</a:t>
            </a:r>
            <a:endPar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1066</Words>
  <Application>Microsoft Office PowerPoint</Application>
  <PresentationFormat>On-screen Show (4:3)</PresentationFormat>
  <Paragraphs>122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OBJECTIVES </vt:lpstr>
      <vt:lpstr>Key Health Achievements of Tripura</vt:lpstr>
      <vt:lpstr>Innovations in Health Sector.</vt:lpstr>
      <vt:lpstr>The Mandwi block of West Tripura has been selected for the purpose of UHC pilot wherein we have already started focussing on providing Universal health care services to the people since 2012. The Salient profile of the Block is as below:</vt:lpstr>
      <vt:lpstr>Health Status of Mandwi Block</vt:lpstr>
      <vt:lpstr>PowerPoint Presentation</vt:lpstr>
      <vt:lpstr>Action Plan to Operationalise UHC   Continued..</vt:lpstr>
      <vt:lpstr>9.  20 Essential Packages of Services will be provided</vt:lpstr>
      <vt:lpstr>Assistance we needed from GoI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HCL</cp:lastModifiedBy>
  <cp:revision>105</cp:revision>
  <cp:lastPrinted>2014-01-18T03:56:25Z</cp:lastPrinted>
  <dcterms:created xsi:type="dcterms:W3CDTF">2006-08-16T00:00:00Z</dcterms:created>
  <dcterms:modified xsi:type="dcterms:W3CDTF">2014-01-18T03:56:40Z</dcterms:modified>
</cp:coreProperties>
</file>