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71" r:id="rId11"/>
    <p:sldId id="265" r:id="rId12"/>
    <p:sldId id="267" r:id="rId13"/>
    <p:sldId id="268" r:id="rId14"/>
    <p:sldId id="269" r:id="rId15"/>
    <p:sldId id="272" r:id="rId16"/>
    <p:sldId id="276" r:id="rId17"/>
    <p:sldId id="278" r:id="rId18"/>
    <p:sldId id="277" r:id="rId19"/>
    <p:sldId id="270" r:id="rId20"/>
  </p:sldIdLst>
  <p:sldSz cx="9144000" cy="6858000" type="screen4x3"/>
  <p:notesSz cx="7045325" cy="934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208" y="-2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7095D-9278-4F33-8A3A-B2F3BE8915AE}"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B6DB577-FA78-4B0C-8274-99EC5C6CEDD8}">
      <dgm:prSet custT="1"/>
      <dgm:spPr/>
      <dgm:t>
        <a:bodyPr/>
        <a:lstStyle/>
        <a:p>
          <a:pPr algn="just" rtl="0"/>
          <a:r>
            <a:rPr lang="en-GB" sz="1800" b="1" dirty="0" smtClean="0">
              <a:solidFill>
                <a:srgbClr val="000000"/>
              </a:solidFill>
              <a:latin typeface="Bodoni MT" pitchFamily="18" charset="0"/>
            </a:rPr>
            <a:t>In the first phase, in Tripura on a pilot basis </a:t>
          </a:r>
          <a:r>
            <a:rPr lang="en-GB" sz="1800" b="1" dirty="0" err="1" smtClean="0">
              <a:solidFill>
                <a:srgbClr val="000000"/>
              </a:solidFill>
              <a:latin typeface="Bodoni MT" pitchFamily="18" charset="0"/>
            </a:rPr>
            <a:t>Mandwi</a:t>
          </a:r>
          <a:r>
            <a:rPr lang="en-GB" sz="1800" b="1" dirty="0" smtClean="0">
              <a:solidFill>
                <a:srgbClr val="000000"/>
              </a:solidFill>
              <a:latin typeface="Bodoni MT" pitchFamily="18" charset="0"/>
            </a:rPr>
            <a:t> Block has been chosen as the block was an obscure village located about 30 km north east of </a:t>
          </a:r>
          <a:r>
            <a:rPr lang="en-GB" sz="1800" b="1" dirty="0" err="1" smtClean="0">
              <a:solidFill>
                <a:srgbClr val="000000"/>
              </a:solidFill>
              <a:latin typeface="Bodoni MT" pitchFamily="18" charset="0"/>
            </a:rPr>
            <a:t>Agartala</a:t>
          </a:r>
          <a:r>
            <a:rPr lang="en-GB" sz="1800" b="1" dirty="0" smtClean="0">
              <a:solidFill>
                <a:srgbClr val="000000"/>
              </a:solidFill>
              <a:latin typeface="Bodoni MT" pitchFamily="18" charset="0"/>
            </a:rPr>
            <a:t>. The block was inhabited both by the Bengali  and the </a:t>
          </a:r>
          <a:r>
            <a:rPr lang="en-GB" sz="1800" b="1" dirty="0" err="1" smtClean="0">
              <a:solidFill>
                <a:srgbClr val="000000"/>
              </a:solidFill>
              <a:latin typeface="Bodoni MT" pitchFamily="18" charset="0"/>
            </a:rPr>
            <a:t>Tribals</a:t>
          </a:r>
          <a:r>
            <a:rPr lang="en-GB" sz="1800" b="1" dirty="0" smtClean="0">
              <a:solidFill>
                <a:srgbClr val="000000"/>
              </a:solidFill>
              <a:latin typeface="Bodoni MT" pitchFamily="18" charset="0"/>
            </a:rPr>
            <a:t>.</a:t>
          </a:r>
        </a:p>
      </dgm:t>
    </dgm:pt>
    <dgm:pt modelId="{D5B99B03-6EF0-4085-A1E5-318A3F1133E9}" type="parTrans" cxnId="{CFA2E325-E1C6-4A6E-8AD7-006B7DD73328}">
      <dgm:prSet/>
      <dgm:spPr/>
      <dgm:t>
        <a:bodyPr/>
        <a:lstStyle/>
        <a:p>
          <a:pPr algn="just"/>
          <a:endParaRPr lang="en-US" sz="1800" b="1">
            <a:latin typeface="Bodoni MT" pitchFamily="18" charset="0"/>
          </a:endParaRPr>
        </a:p>
      </dgm:t>
    </dgm:pt>
    <dgm:pt modelId="{FB6F5524-A0C3-47A5-8A57-4620B6F17383}" type="sibTrans" cxnId="{CFA2E325-E1C6-4A6E-8AD7-006B7DD73328}">
      <dgm:prSet/>
      <dgm:spPr/>
      <dgm:t>
        <a:bodyPr/>
        <a:lstStyle/>
        <a:p>
          <a:pPr algn="just"/>
          <a:endParaRPr lang="en-US" sz="1800" b="1">
            <a:latin typeface="Bodoni MT" pitchFamily="18" charset="0"/>
          </a:endParaRPr>
        </a:p>
      </dgm:t>
    </dgm:pt>
    <dgm:pt modelId="{83E0D337-4BAF-4300-9A7B-C9F89E56F98E}" type="pres">
      <dgm:prSet presAssocID="{95F7095D-9278-4F33-8A3A-B2F3BE8915AE}" presName="Name0" presStyleCnt="0">
        <dgm:presLayoutVars>
          <dgm:chMax val="7"/>
          <dgm:dir/>
          <dgm:animLvl val="lvl"/>
          <dgm:resizeHandles val="exact"/>
        </dgm:presLayoutVars>
      </dgm:prSet>
      <dgm:spPr/>
      <dgm:t>
        <a:bodyPr/>
        <a:lstStyle/>
        <a:p>
          <a:endParaRPr lang="en-US"/>
        </a:p>
      </dgm:t>
    </dgm:pt>
    <dgm:pt modelId="{23B47C09-7A97-4551-A021-4D3CC00C1030}" type="pres">
      <dgm:prSet presAssocID="{AB6DB577-FA78-4B0C-8274-99EC5C6CEDD8}" presName="circle1" presStyleLbl="node1" presStyleIdx="0" presStyleCnt="1"/>
      <dgm:spPr/>
    </dgm:pt>
    <dgm:pt modelId="{9D6F73FA-117C-4D48-96DF-5846AB2943A9}" type="pres">
      <dgm:prSet presAssocID="{AB6DB577-FA78-4B0C-8274-99EC5C6CEDD8}" presName="space" presStyleCnt="0"/>
      <dgm:spPr/>
    </dgm:pt>
    <dgm:pt modelId="{42C030D1-495E-4108-86CC-C7AE5755AB53}" type="pres">
      <dgm:prSet presAssocID="{AB6DB577-FA78-4B0C-8274-99EC5C6CEDD8}" presName="rect1" presStyleLbl="alignAcc1" presStyleIdx="0" presStyleCnt="1"/>
      <dgm:spPr/>
      <dgm:t>
        <a:bodyPr/>
        <a:lstStyle/>
        <a:p>
          <a:endParaRPr lang="en-US"/>
        </a:p>
      </dgm:t>
    </dgm:pt>
    <dgm:pt modelId="{5677E12F-ECF0-42D1-8BA2-E794089F241C}" type="pres">
      <dgm:prSet presAssocID="{AB6DB577-FA78-4B0C-8274-99EC5C6CEDD8}" presName="rect1ParTxNoCh" presStyleLbl="alignAcc1" presStyleIdx="0" presStyleCnt="1">
        <dgm:presLayoutVars>
          <dgm:chMax val="1"/>
          <dgm:bulletEnabled val="1"/>
        </dgm:presLayoutVars>
      </dgm:prSet>
      <dgm:spPr/>
      <dgm:t>
        <a:bodyPr/>
        <a:lstStyle/>
        <a:p>
          <a:endParaRPr lang="en-US"/>
        </a:p>
      </dgm:t>
    </dgm:pt>
  </dgm:ptLst>
  <dgm:cxnLst>
    <dgm:cxn modelId="{D5291585-FF99-4586-976E-00A3EF9DFA6B}" type="presOf" srcId="{AB6DB577-FA78-4B0C-8274-99EC5C6CEDD8}" destId="{42C030D1-495E-4108-86CC-C7AE5755AB53}" srcOrd="0" destOrd="0" presId="urn:microsoft.com/office/officeart/2005/8/layout/target3"/>
    <dgm:cxn modelId="{93F11821-5630-4E17-9F0E-B448A5D2DE40}" type="presOf" srcId="{AB6DB577-FA78-4B0C-8274-99EC5C6CEDD8}" destId="{5677E12F-ECF0-42D1-8BA2-E794089F241C}" srcOrd="1" destOrd="0" presId="urn:microsoft.com/office/officeart/2005/8/layout/target3"/>
    <dgm:cxn modelId="{EDA94222-5064-4886-B093-BB55002F84C3}" type="presOf" srcId="{95F7095D-9278-4F33-8A3A-B2F3BE8915AE}" destId="{83E0D337-4BAF-4300-9A7B-C9F89E56F98E}" srcOrd="0" destOrd="0" presId="urn:microsoft.com/office/officeart/2005/8/layout/target3"/>
    <dgm:cxn modelId="{CFA2E325-E1C6-4A6E-8AD7-006B7DD73328}" srcId="{95F7095D-9278-4F33-8A3A-B2F3BE8915AE}" destId="{AB6DB577-FA78-4B0C-8274-99EC5C6CEDD8}" srcOrd="0" destOrd="0" parTransId="{D5B99B03-6EF0-4085-A1E5-318A3F1133E9}" sibTransId="{FB6F5524-A0C3-47A5-8A57-4620B6F17383}"/>
    <dgm:cxn modelId="{11D2F419-5B7A-42E5-84F2-701873D242EE}" type="presParOf" srcId="{83E0D337-4BAF-4300-9A7B-C9F89E56F98E}" destId="{23B47C09-7A97-4551-A021-4D3CC00C1030}" srcOrd="0" destOrd="0" presId="urn:microsoft.com/office/officeart/2005/8/layout/target3"/>
    <dgm:cxn modelId="{0A5B947B-AD2B-4733-8F69-C3E75AF7CAD4}" type="presParOf" srcId="{83E0D337-4BAF-4300-9A7B-C9F89E56F98E}" destId="{9D6F73FA-117C-4D48-96DF-5846AB2943A9}" srcOrd="1" destOrd="0" presId="urn:microsoft.com/office/officeart/2005/8/layout/target3"/>
    <dgm:cxn modelId="{D4AD9D59-C67D-494E-B169-CB2F9A7F6996}" type="presParOf" srcId="{83E0D337-4BAF-4300-9A7B-C9F89E56F98E}" destId="{42C030D1-495E-4108-86CC-C7AE5755AB53}" srcOrd="2" destOrd="0" presId="urn:microsoft.com/office/officeart/2005/8/layout/target3"/>
    <dgm:cxn modelId="{22C3AA42-E688-4BDD-9FC0-8CAE15902882}" type="presParOf" srcId="{83E0D337-4BAF-4300-9A7B-C9F89E56F98E}" destId="{5677E12F-ECF0-42D1-8BA2-E794089F241C}"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40696E-C1D6-4DF9-ACEC-9B063B13043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127132A-DEF8-40FC-B284-9E6F30C20A9C}">
      <dgm:prSet custT="1"/>
      <dgm:spPr>
        <a:solidFill>
          <a:srgbClr val="C6D9F1"/>
        </a:solidFill>
      </dgm:spPr>
      <dgm:t>
        <a:bodyPr/>
        <a:lstStyle/>
        <a:p>
          <a:pPr algn="ctr" rtl="0"/>
          <a:r>
            <a:rPr lang="en-US" sz="2800" dirty="0" smtClean="0">
              <a:latin typeface="Bodoni MT Black" pitchFamily="18" charset="0"/>
            </a:rPr>
            <a:t>INNOVATIONS UNDER UHC</a:t>
          </a:r>
          <a:endParaRPr lang="en-US" sz="2800" dirty="0">
            <a:latin typeface="Bodoni MT Black" pitchFamily="18" charset="0"/>
          </a:endParaRPr>
        </a:p>
      </dgm:t>
    </dgm:pt>
    <dgm:pt modelId="{F2E82615-AD68-4DEF-8981-F48A262E82B2}" type="parTrans" cxnId="{6B7F055E-EEF7-4860-A770-63DB10B43156}">
      <dgm:prSet/>
      <dgm:spPr/>
      <dgm:t>
        <a:bodyPr/>
        <a:lstStyle/>
        <a:p>
          <a:endParaRPr lang="en-US"/>
        </a:p>
      </dgm:t>
    </dgm:pt>
    <dgm:pt modelId="{70786B96-7DA2-4802-8202-FD6D0BA0B31F}" type="sibTrans" cxnId="{6B7F055E-EEF7-4860-A770-63DB10B43156}">
      <dgm:prSet/>
      <dgm:spPr/>
      <dgm:t>
        <a:bodyPr/>
        <a:lstStyle/>
        <a:p>
          <a:endParaRPr lang="en-US"/>
        </a:p>
      </dgm:t>
    </dgm:pt>
    <dgm:pt modelId="{30FF3B7F-BE66-4A86-BB1A-FE2393FF64BB}" type="pres">
      <dgm:prSet presAssocID="{F940696E-C1D6-4DF9-ACEC-9B063B130432}" presName="linear" presStyleCnt="0">
        <dgm:presLayoutVars>
          <dgm:animLvl val="lvl"/>
          <dgm:resizeHandles val="exact"/>
        </dgm:presLayoutVars>
      </dgm:prSet>
      <dgm:spPr/>
      <dgm:t>
        <a:bodyPr/>
        <a:lstStyle/>
        <a:p>
          <a:endParaRPr lang="en-US"/>
        </a:p>
      </dgm:t>
    </dgm:pt>
    <dgm:pt modelId="{0D0DD851-9808-46B5-BB2B-3CD4232DD0E7}" type="pres">
      <dgm:prSet presAssocID="{D127132A-DEF8-40FC-B284-9E6F30C20A9C}" presName="parentText" presStyleLbl="node1" presStyleIdx="0" presStyleCnt="1" custLinFactNeighborY="-15673">
        <dgm:presLayoutVars>
          <dgm:chMax val="0"/>
          <dgm:bulletEnabled val="1"/>
        </dgm:presLayoutVars>
      </dgm:prSet>
      <dgm:spPr/>
      <dgm:t>
        <a:bodyPr/>
        <a:lstStyle/>
        <a:p>
          <a:endParaRPr lang="en-US"/>
        </a:p>
      </dgm:t>
    </dgm:pt>
  </dgm:ptLst>
  <dgm:cxnLst>
    <dgm:cxn modelId="{4DAD88FB-745C-43CA-AA3F-85C7473E3E6A}" type="presOf" srcId="{F940696E-C1D6-4DF9-ACEC-9B063B130432}" destId="{30FF3B7F-BE66-4A86-BB1A-FE2393FF64BB}" srcOrd="0" destOrd="0" presId="urn:microsoft.com/office/officeart/2005/8/layout/vList2"/>
    <dgm:cxn modelId="{88C89415-34E5-4D82-B6DE-70718B353D06}" type="presOf" srcId="{D127132A-DEF8-40FC-B284-9E6F30C20A9C}" destId="{0D0DD851-9808-46B5-BB2B-3CD4232DD0E7}" srcOrd="0" destOrd="0" presId="urn:microsoft.com/office/officeart/2005/8/layout/vList2"/>
    <dgm:cxn modelId="{6B7F055E-EEF7-4860-A770-63DB10B43156}" srcId="{F940696E-C1D6-4DF9-ACEC-9B063B130432}" destId="{D127132A-DEF8-40FC-B284-9E6F30C20A9C}" srcOrd="0" destOrd="0" parTransId="{F2E82615-AD68-4DEF-8981-F48A262E82B2}" sibTransId="{70786B96-7DA2-4802-8202-FD6D0BA0B31F}"/>
    <dgm:cxn modelId="{FD807064-36EB-4CF7-A966-83891DC8A18F}" type="presParOf" srcId="{30FF3B7F-BE66-4A86-BB1A-FE2393FF64BB}" destId="{0D0DD851-9808-46B5-BB2B-3CD4232DD0E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40696E-C1D6-4DF9-ACEC-9B063B13043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127132A-DEF8-40FC-B284-9E6F30C20A9C}">
      <dgm:prSet custT="1"/>
      <dgm:spPr>
        <a:solidFill>
          <a:srgbClr val="C6D9F1"/>
        </a:solidFill>
      </dgm:spPr>
      <dgm:t>
        <a:bodyPr/>
        <a:lstStyle/>
        <a:p>
          <a:pPr algn="ctr" rtl="0"/>
          <a:r>
            <a:rPr lang="en-US" sz="2800" dirty="0" smtClean="0">
              <a:latin typeface="Bodoni MT Black" pitchFamily="18" charset="0"/>
            </a:rPr>
            <a:t>INNOVATIONS UNDER UHC</a:t>
          </a:r>
          <a:endParaRPr lang="en-US" sz="2800" dirty="0">
            <a:latin typeface="Bodoni MT Black" pitchFamily="18" charset="0"/>
          </a:endParaRPr>
        </a:p>
      </dgm:t>
    </dgm:pt>
    <dgm:pt modelId="{F2E82615-AD68-4DEF-8981-F48A262E82B2}" type="parTrans" cxnId="{6B7F055E-EEF7-4860-A770-63DB10B43156}">
      <dgm:prSet/>
      <dgm:spPr/>
      <dgm:t>
        <a:bodyPr/>
        <a:lstStyle/>
        <a:p>
          <a:endParaRPr lang="en-US"/>
        </a:p>
      </dgm:t>
    </dgm:pt>
    <dgm:pt modelId="{70786B96-7DA2-4802-8202-FD6D0BA0B31F}" type="sibTrans" cxnId="{6B7F055E-EEF7-4860-A770-63DB10B43156}">
      <dgm:prSet/>
      <dgm:spPr/>
      <dgm:t>
        <a:bodyPr/>
        <a:lstStyle/>
        <a:p>
          <a:endParaRPr lang="en-US"/>
        </a:p>
      </dgm:t>
    </dgm:pt>
    <dgm:pt modelId="{30FF3B7F-BE66-4A86-BB1A-FE2393FF64BB}" type="pres">
      <dgm:prSet presAssocID="{F940696E-C1D6-4DF9-ACEC-9B063B130432}" presName="linear" presStyleCnt="0">
        <dgm:presLayoutVars>
          <dgm:animLvl val="lvl"/>
          <dgm:resizeHandles val="exact"/>
        </dgm:presLayoutVars>
      </dgm:prSet>
      <dgm:spPr/>
      <dgm:t>
        <a:bodyPr/>
        <a:lstStyle/>
        <a:p>
          <a:endParaRPr lang="en-US"/>
        </a:p>
      </dgm:t>
    </dgm:pt>
    <dgm:pt modelId="{0D0DD851-9808-46B5-BB2B-3CD4232DD0E7}" type="pres">
      <dgm:prSet presAssocID="{D127132A-DEF8-40FC-B284-9E6F30C20A9C}" presName="parentText" presStyleLbl="node1" presStyleIdx="0" presStyleCnt="1" custLinFactNeighborY="-9481">
        <dgm:presLayoutVars>
          <dgm:chMax val="0"/>
          <dgm:bulletEnabled val="1"/>
        </dgm:presLayoutVars>
      </dgm:prSet>
      <dgm:spPr/>
      <dgm:t>
        <a:bodyPr/>
        <a:lstStyle/>
        <a:p>
          <a:endParaRPr lang="en-US"/>
        </a:p>
      </dgm:t>
    </dgm:pt>
  </dgm:ptLst>
  <dgm:cxnLst>
    <dgm:cxn modelId="{C968DB35-1F7E-4E3C-8C0F-BC348AE983C8}" type="presOf" srcId="{D127132A-DEF8-40FC-B284-9E6F30C20A9C}" destId="{0D0DD851-9808-46B5-BB2B-3CD4232DD0E7}" srcOrd="0" destOrd="0" presId="urn:microsoft.com/office/officeart/2005/8/layout/vList2"/>
    <dgm:cxn modelId="{DAFCFB55-5993-4432-872A-C3BBDE9B2C33}" type="presOf" srcId="{F940696E-C1D6-4DF9-ACEC-9B063B130432}" destId="{30FF3B7F-BE66-4A86-BB1A-FE2393FF64BB}" srcOrd="0" destOrd="0" presId="urn:microsoft.com/office/officeart/2005/8/layout/vList2"/>
    <dgm:cxn modelId="{6B7F055E-EEF7-4860-A770-63DB10B43156}" srcId="{F940696E-C1D6-4DF9-ACEC-9B063B130432}" destId="{D127132A-DEF8-40FC-B284-9E6F30C20A9C}" srcOrd="0" destOrd="0" parTransId="{F2E82615-AD68-4DEF-8981-F48A262E82B2}" sibTransId="{70786B96-7DA2-4802-8202-FD6D0BA0B31F}"/>
    <dgm:cxn modelId="{4E821EB6-7C26-42BE-8D5E-95B5DEC51613}" type="presParOf" srcId="{30FF3B7F-BE66-4A86-BB1A-FE2393FF64BB}" destId="{0D0DD851-9808-46B5-BB2B-3CD4232DD0E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6C0E0D3-8058-4AE5-B1BE-F92AC975EF7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5C6C1594-CB25-4162-A1F4-169B713F049B}">
      <dgm:prSet/>
      <dgm:spPr>
        <a:solidFill>
          <a:srgbClr val="C6D9F1"/>
        </a:solidFill>
      </dgm:spPr>
      <dgm:t>
        <a:bodyPr/>
        <a:lstStyle/>
        <a:p>
          <a:pPr rtl="0"/>
          <a:r>
            <a:rPr lang="en-US" b="1" dirty="0" smtClean="0">
              <a:latin typeface="Bodoni MT" pitchFamily="18" charset="0"/>
            </a:rPr>
            <a:t>Access to Medicine / Vaccines &amp; Diagnostic Facilities : Supply Chain Management:-</a:t>
          </a:r>
          <a:endParaRPr lang="en-US" dirty="0">
            <a:latin typeface="Bodoni MT" pitchFamily="18" charset="0"/>
          </a:endParaRPr>
        </a:p>
      </dgm:t>
    </dgm:pt>
    <dgm:pt modelId="{9CFA0EB0-ED52-4EF1-8E0F-4BE1F400FE35}" type="parTrans" cxnId="{316B0085-209C-4A2A-9944-589AB5E4D7AF}">
      <dgm:prSet/>
      <dgm:spPr/>
      <dgm:t>
        <a:bodyPr/>
        <a:lstStyle/>
        <a:p>
          <a:endParaRPr lang="en-US"/>
        </a:p>
      </dgm:t>
    </dgm:pt>
    <dgm:pt modelId="{256472FA-6825-4CA6-B234-999D13668F78}" type="sibTrans" cxnId="{316B0085-209C-4A2A-9944-589AB5E4D7AF}">
      <dgm:prSet/>
      <dgm:spPr/>
      <dgm:t>
        <a:bodyPr/>
        <a:lstStyle/>
        <a:p>
          <a:endParaRPr lang="en-US"/>
        </a:p>
      </dgm:t>
    </dgm:pt>
    <dgm:pt modelId="{2411A138-E057-4608-9F7B-6CED2E5D2FE9}" type="pres">
      <dgm:prSet presAssocID="{06C0E0D3-8058-4AE5-B1BE-F92AC975EF79}" presName="linear" presStyleCnt="0">
        <dgm:presLayoutVars>
          <dgm:animLvl val="lvl"/>
          <dgm:resizeHandles val="exact"/>
        </dgm:presLayoutVars>
      </dgm:prSet>
      <dgm:spPr/>
      <dgm:t>
        <a:bodyPr/>
        <a:lstStyle/>
        <a:p>
          <a:endParaRPr lang="en-US"/>
        </a:p>
      </dgm:t>
    </dgm:pt>
    <dgm:pt modelId="{C4EE7163-E7BC-4167-83EE-C766F00674BA}" type="pres">
      <dgm:prSet presAssocID="{5C6C1594-CB25-4162-A1F4-169B713F049B}" presName="parentText" presStyleLbl="node1" presStyleIdx="0" presStyleCnt="1" custLinFactNeighborY="-6651">
        <dgm:presLayoutVars>
          <dgm:chMax val="0"/>
          <dgm:bulletEnabled val="1"/>
        </dgm:presLayoutVars>
      </dgm:prSet>
      <dgm:spPr/>
      <dgm:t>
        <a:bodyPr/>
        <a:lstStyle/>
        <a:p>
          <a:endParaRPr lang="en-US"/>
        </a:p>
      </dgm:t>
    </dgm:pt>
  </dgm:ptLst>
  <dgm:cxnLst>
    <dgm:cxn modelId="{316B0085-209C-4A2A-9944-589AB5E4D7AF}" srcId="{06C0E0D3-8058-4AE5-B1BE-F92AC975EF79}" destId="{5C6C1594-CB25-4162-A1F4-169B713F049B}" srcOrd="0" destOrd="0" parTransId="{9CFA0EB0-ED52-4EF1-8E0F-4BE1F400FE35}" sibTransId="{256472FA-6825-4CA6-B234-999D13668F78}"/>
    <dgm:cxn modelId="{D74B0C7C-0B17-43F4-8B96-9EB728934E75}" type="presOf" srcId="{5C6C1594-CB25-4162-A1F4-169B713F049B}" destId="{C4EE7163-E7BC-4167-83EE-C766F00674BA}" srcOrd="0" destOrd="0" presId="urn:microsoft.com/office/officeart/2005/8/layout/vList2"/>
    <dgm:cxn modelId="{2C4E5E27-15AD-46FF-8725-63007BECF31E}" type="presOf" srcId="{06C0E0D3-8058-4AE5-B1BE-F92AC975EF79}" destId="{2411A138-E057-4608-9F7B-6CED2E5D2FE9}" srcOrd="0" destOrd="0" presId="urn:microsoft.com/office/officeart/2005/8/layout/vList2"/>
    <dgm:cxn modelId="{020DE30C-1FFC-4A5E-A108-C2FACBBE3622}" type="presParOf" srcId="{2411A138-E057-4608-9F7B-6CED2E5D2FE9}" destId="{C4EE7163-E7BC-4167-83EE-C766F00674B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76B5A2E-764E-416D-A65D-18256A5578F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FA335101-90A9-4DC4-BC76-0EF6D6B845EA}">
      <dgm:prSet custT="1"/>
      <dgm:spPr>
        <a:solidFill>
          <a:srgbClr val="C6D9F1"/>
        </a:solidFill>
      </dgm:spPr>
      <dgm:t>
        <a:bodyPr/>
        <a:lstStyle/>
        <a:p>
          <a:pPr algn="ctr" rtl="0"/>
          <a:r>
            <a:rPr lang="en-US" sz="2800" b="1" dirty="0" smtClean="0">
              <a:latin typeface="Bodoni MT" pitchFamily="18" charset="0"/>
            </a:rPr>
            <a:t>HEALTH FINANCING</a:t>
          </a:r>
          <a:endParaRPr lang="en-US" sz="2800" dirty="0">
            <a:latin typeface="Bodoni MT" pitchFamily="18" charset="0"/>
          </a:endParaRPr>
        </a:p>
      </dgm:t>
    </dgm:pt>
    <dgm:pt modelId="{BAB75CD2-C0B9-4CDF-9869-265A3AA41750}" type="parTrans" cxnId="{79DA92BA-A3FA-4EF3-B3AA-32A37FE67764}">
      <dgm:prSet/>
      <dgm:spPr/>
      <dgm:t>
        <a:bodyPr/>
        <a:lstStyle/>
        <a:p>
          <a:endParaRPr lang="en-US" sz="2800"/>
        </a:p>
      </dgm:t>
    </dgm:pt>
    <dgm:pt modelId="{B6AA1958-20FC-4A20-B355-928D9C162D85}" type="sibTrans" cxnId="{79DA92BA-A3FA-4EF3-B3AA-32A37FE67764}">
      <dgm:prSet/>
      <dgm:spPr/>
      <dgm:t>
        <a:bodyPr/>
        <a:lstStyle/>
        <a:p>
          <a:endParaRPr lang="en-US" sz="2800"/>
        </a:p>
      </dgm:t>
    </dgm:pt>
    <dgm:pt modelId="{FDB09BD8-87EB-4F53-812A-059C91278964}" type="pres">
      <dgm:prSet presAssocID="{E76B5A2E-764E-416D-A65D-18256A5578F3}" presName="linear" presStyleCnt="0">
        <dgm:presLayoutVars>
          <dgm:animLvl val="lvl"/>
          <dgm:resizeHandles val="exact"/>
        </dgm:presLayoutVars>
      </dgm:prSet>
      <dgm:spPr/>
      <dgm:t>
        <a:bodyPr/>
        <a:lstStyle/>
        <a:p>
          <a:endParaRPr lang="en-US"/>
        </a:p>
      </dgm:t>
    </dgm:pt>
    <dgm:pt modelId="{7B9F47EA-774A-4B64-83BA-5D8022898EFB}" type="pres">
      <dgm:prSet presAssocID="{FA335101-90A9-4DC4-BC76-0EF6D6B845EA}" presName="parentText" presStyleLbl="node1" presStyleIdx="0" presStyleCnt="1" custScaleY="176238" custLinFactNeighborX="2679" custLinFactNeighborY="-8405">
        <dgm:presLayoutVars>
          <dgm:chMax val="0"/>
          <dgm:bulletEnabled val="1"/>
        </dgm:presLayoutVars>
      </dgm:prSet>
      <dgm:spPr/>
      <dgm:t>
        <a:bodyPr/>
        <a:lstStyle/>
        <a:p>
          <a:endParaRPr lang="en-US"/>
        </a:p>
      </dgm:t>
    </dgm:pt>
  </dgm:ptLst>
  <dgm:cxnLst>
    <dgm:cxn modelId="{E9C7ACEB-F8B5-4B4B-817C-DB81A22B249C}" type="presOf" srcId="{E76B5A2E-764E-416D-A65D-18256A5578F3}" destId="{FDB09BD8-87EB-4F53-812A-059C91278964}" srcOrd="0" destOrd="0" presId="urn:microsoft.com/office/officeart/2005/8/layout/vList2"/>
    <dgm:cxn modelId="{79DA92BA-A3FA-4EF3-B3AA-32A37FE67764}" srcId="{E76B5A2E-764E-416D-A65D-18256A5578F3}" destId="{FA335101-90A9-4DC4-BC76-0EF6D6B845EA}" srcOrd="0" destOrd="0" parTransId="{BAB75CD2-C0B9-4CDF-9869-265A3AA41750}" sibTransId="{B6AA1958-20FC-4A20-B355-928D9C162D85}"/>
    <dgm:cxn modelId="{3AE41032-B1BC-497C-B180-564EB57C3473}" type="presOf" srcId="{FA335101-90A9-4DC4-BC76-0EF6D6B845EA}" destId="{7B9F47EA-774A-4B64-83BA-5D8022898EFB}" srcOrd="0" destOrd="0" presId="urn:microsoft.com/office/officeart/2005/8/layout/vList2"/>
    <dgm:cxn modelId="{2EC36B21-30C1-4E08-AEAF-249A88302D35}" type="presParOf" srcId="{FDB09BD8-87EB-4F53-812A-059C91278964}" destId="{7B9F47EA-774A-4B64-83BA-5D8022898EF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DE8EC19-E430-4C38-BB36-1F33EA25909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F8507C39-3FD6-4102-BAA9-CA94CFC61E6F}">
      <dgm:prSet/>
      <dgm:spPr/>
      <dgm:t>
        <a:bodyPr/>
        <a:lstStyle/>
        <a:p>
          <a:pPr algn="ctr" rtl="0"/>
          <a:r>
            <a:rPr lang="en-US" b="1" dirty="0" smtClean="0"/>
            <a:t>Thank YOU</a:t>
          </a:r>
          <a:endParaRPr lang="en-US" b="1" dirty="0"/>
        </a:p>
      </dgm:t>
    </dgm:pt>
    <dgm:pt modelId="{DC8E65A8-1DEB-4023-AFA1-37A3917EA841}" type="parTrans" cxnId="{677E61EB-BF7F-47A9-B07F-D758A7A18A01}">
      <dgm:prSet/>
      <dgm:spPr/>
      <dgm:t>
        <a:bodyPr/>
        <a:lstStyle/>
        <a:p>
          <a:endParaRPr lang="en-US"/>
        </a:p>
      </dgm:t>
    </dgm:pt>
    <dgm:pt modelId="{B2CB98D8-85B0-48C6-BC69-033DB8EF4B84}" type="sibTrans" cxnId="{677E61EB-BF7F-47A9-B07F-D758A7A18A01}">
      <dgm:prSet/>
      <dgm:spPr/>
      <dgm:t>
        <a:bodyPr/>
        <a:lstStyle/>
        <a:p>
          <a:endParaRPr lang="en-US"/>
        </a:p>
      </dgm:t>
    </dgm:pt>
    <dgm:pt modelId="{4976C74C-731C-4528-B5AF-B749C6482B1E}" type="pres">
      <dgm:prSet presAssocID="{BDE8EC19-E430-4C38-BB36-1F33EA259091}" presName="linear" presStyleCnt="0">
        <dgm:presLayoutVars>
          <dgm:animLvl val="lvl"/>
          <dgm:resizeHandles val="exact"/>
        </dgm:presLayoutVars>
      </dgm:prSet>
      <dgm:spPr/>
      <dgm:t>
        <a:bodyPr/>
        <a:lstStyle/>
        <a:p>
          <a:endParaRPr lang="en-US"/>
        </a:p>
      </dgm:t>
    </dgm:pt>
    <dgm:pt modelId="{FD087A15-FFF3-4AE5-B539-D353F625DEBB}" type="pres">
      <dgm:prSet presAssocID="{F8507C39-3FD6-4102-BAA9-CA94CFC61E6F}" presName="parentText" presStyleLbl="node1" presStyleIdx="0" presStyleCnt="1">
        <dgm:presLayoutVars>
          <dgm:chMax val="0"/>
          <dgm:bulletEnabled val="1"/>
        </dgm:presLayoutVars>
      </dgm:prSet>
      <dgm:spPr/>
      <dgm:t>
        <a:bodyPr/>
        <a:lstStyle/>
        <a:p>
          <a:endParaRPr lang="en-US"/>
        </a:p>
      </dgm:t>
    </dgm:pt>
  </dgm:ptLst>
  <dgm:cxnLst>
    <dgm:cxn modelId="{F79FEB1E-5E47-4F75-AFED-5FF1E2A99AA0}" type="presOf" srcId="{BDE8EC19-E430-4C38-BB36-1F33EA259091}" destId="{4976C74C-731C-4528-B5AF-B749C6482B1E}" srcOrd="0" destOrd="0" presId="urn:microsoft.com/office/officeart/2005/8/layout/vList2"/>
    <dgm:cxn modelId="{677E61EB-BF7F-47A9-B07F-D758A7A18A01}" srcId="{BDE8EC19-E430-4C38-BB36-1F33EA259091}" destId="{F8507C39-3FD6-4102-BAA9-CA94CFC61E6F}" srcOrd="0" destOrd="0" parTransId="{DC8E65A8-1DEB-4023-AFA1-37A3917EA841}" sibTransId="{B2CB98D8-85B0-48C6-BC69-033DB8EF4B84}"/>
    <dgm:cxn modelId="{D4688567-4623-4969-8ED5-D6E86D644127}" type="presOf" srcId="{F8507C39-3FD6-4102-BAA9-CA94CFC61E6F}" destId="{FD087A15-FFF3-4AE5-B539-D353F625DEBB}" srcOrd="0" destOrd="0" presId="urn:microsoft.com/office/officeart/2005/8/layout/vList2"/>
    <dgm:cxn modelId="{90887C35-B62D-4283-BB10-002DD77A49F2}" type="presParOf" srcId="{4976C74C-731C-4528-B5AF-B749C6482B1E}" destId="{FD087A15-FFF3-4AE5-B539-D353F625DEB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910CC0-76F1-401F-9C7B-EF754663CBA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E0F25B8-CA7E-4943-A205-E60F4D79DB0D}">
      <dgm:prSet/>
      <dgm:spPr/>
      <dgm:t>
        <a:bodyPr/>
        <a:lstStyle/>
        <a:p>
          <a:pPr rtl="0"/>
          <a:r>
            <a:rPr lang="en-US" b="1" i="0" u="sng" baseline="0" dirty="0" smtClean="0"/>
            <a:t>Demography:</a:t>
          </a:r>
          <a:endParaRPr lang="en-US" b="0" i="0" baseline="0" dirty="0"/>
        </a:p>
      </dgm:t>
    </dgm:pt>
    <dgm:pt modelId="{3816C55E-CB84-486B-BB1F-CADC3B94D5E3}" type="parTrans" cxnId="{B1C8C680-FF17-467D-B207-47450084A999}">
      <dgm:prSet/>
      <dgm:spPr/>
      <dgm:t>
        <a:bodyPr/>
        <a:lstStyle/>
        <a:p>
          <a:endParaRPr lang="en-US"/>
        </a:p>
      </dgm:t>
    </dgm:pt>
    <dgm:pt modelId="{3BA092EB-1825-4031-8252-5A22F53A67B7}" type="sibTrans" cxnId="{B1C8C680-FF17-467D-B207-47450084A999}">
      <dgm:prSet/>
      <dgm:spPr/>
      <dgm:t>
        <a:bodyPr/>
        <a:lstStyle/>
        <a:p>
          <a:endParaRPr lang="en-US"/>
        </a:p>
      </dgm:t>
    </dgm:pt>
    <dgm:pt modelId="{37A93E6F-01E6-44F5-9041-2009EB99BC50}" type="pres">
      <dgm:prSet presAssocID="{1C910CC0-76F1-401F-9C7B-EF754663CBA9}" presName="linear" presStyleCnt="0">
        <dgm:presLayoutVars>
          <dgm:animLvl val="lvl"/>
          <dgm:resizeHandles val="exact"/>
        </dgm:presLayoutVars>
      </dgm:prSet>
      <dgm:spPr/>
      <dgm:t>
        <a:bodyPr/>
        <a:lstStyle/>
        <a:p>
          <a:endParaRPr lang="en-US"/>
        </a:p>
      </dgm:t>
    </dgm:pt>
    <dgm:pt modelId="{9D2DC7DE-1D58-4016-AA20-CE56E6BFFC47}" type="pres">
      <dgm:prSet presAssocID="{FE0F25B8-CA7E-4943-A205-E60F4D79DB0D}" presName="parentText" presStyleLbl="node1" presStyleIdx="0" presStyleCnt="1" custLinFactNeighborY="16884">
        <dgm:presLayoutVars>
          <dgm:chMax val="0"/>
          <dgm:bulletEnabled val="1"/>
        </dgm:presLayoutVars>
      </dgm:prSet>
      <dgm:spPr/>
      <dgm:t>
        <a:bodyPr/>
        <a:lstStyle/>
        <a:p>
          <a:endParaRPr lang="en-US"/>
        </a:p>
      </dgm:t>
    </dgm:pt>
  </dgm:ptLst>
  <dgm:cxnLst>
    <dgm:cxn modelId="{1CD26AAB-03AD-4561-8FB1-B311FE51A38C}" type="presOf" srcId="{1C910CC0-76F1-401F-9C7B-EF754663CBA9}" destId="{37A93E6F-01E6-44F5-9041-2009EB99BC50}" srcOrd="0" destOrd="0" presId="urn:microsoft.com/office/officeart/2005/8/layout/vList2"/>
    <dgm:cxn modelId="{F912A49A-08E9-49A5-B2CE-BBCAE2AFD5AD}" type="presOf" srcId="{FE0F25B8-CA7E-4943-A205-E60F4D79DB0D}" destId="{9D2DC7DE-1D58-4016-AA20-CE56E6BFFC47}" srcOrd="0" destOrd="0" presId="urn:microsoft.com/office/officeart/2005/8/layout/vList2"/>
    <dgm:cxn modelId="{B1C8C680-FF17-467D-B207-47450084A999}" srcId="{1C910CC0-76F1-401F-9C7B-EF754663CBA9}" destId="{FE0F25B8-CA7E-4943-A205-E60F4D79DB0D}" srcOrd="0" destOrd="0" parTransId="{3816C55E-CB84-486B-BB1F-CADC3B94D5E3}" sibTransId="{3BA092EB-1825-4031-8252-5A22F53A67B7}"/>
    <dgm:cxn modelId="{646FBBDF-66D0-4A5D-B5C9-75716DC06E75}" type="presParOf" srcId="{37A93E6F-01E6-44F5-9041-2009EB99BC50}" destId="{9D2DC7DE-1D58-4016-AA20-CE56E6BFFC47}"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B03EEB-2915-4810-972D-C3A74F6567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7E36EE8-CA93-4771-A139-39774C781E8F}">
      <dgm:prSet custT="1"/>
      <dgm:spPr/>
      <dgm:t>
        <a:bodyPr/>
        <a:lstStyle/>
        <a:p>
          <a:pPr algn="l" rtl="0"/>
          <a:r>
            <a:rPr lang="en-US" sz="2400" b="1" i="0" u="none" baseline="0" dirty="0" smtClean="0">
              <a:latin typeface="Bodoni MT" pitchFamily="18" charset="0"/>
            </a:rPr>
            <a:t>Socio Economic Status</a:t>
          </a:r>
          <a:r>
            <a:rPr lang="en-US" sz="2400" b="1" i="0" u="sng" baseline="0" dirty="0" smtClean="0">
              <a:latin typeface="Bodoni MT" pitchFamily="18" charset="0"/>
            </a:rPr>
            <a:t>:</a:t>
          </a:r>
          <a:endParaRPr lang="en-GB" sz="2400" b="0" i="0" baseline="0" dirty="0">
            <a:latin typeface="Bodoni MT" pitchFamily="18" charset="0"/>
          </a:endParaRPr>
        </a:p>
      </dgm:t>
    </dgm:pt>
    <dgm:pt modelId="{E1B9E5A0-C69D-4759-AFF2-B2CEC25F02F3}" type="parTrans" cxnId="{385B145E-7A91-4C76-8180-000F7DCFE033}">
      <dgm:prSet/>
      <dgm:spPr/>
      <dgm:t>
        <a:bodyPr/>
        <a:lstStyle/>
        <a:p>
          <a:endParaRPr lang="en-US" sz="2400">
            <a:latin typeface="Bodoni MT" pitchFamily="18" charset="0"/>
          </a:endParaRPr>
        </a:p>
      </dgm:t>
    </dgm:pt>
    <dgm:pt modelId="{0EFF236D-CAD4-44F4-AFF9-E511F3AE0D5B}" type="sibTrans" cxnId="{385B145E-7A91-4C76-8180-000F7DCFE033}">
      <dgm:prSet/>
      <dgm:spPr/>
      <dgm:t>
        <a:bodyPr/>
        <a:lstStyle/>
        <a:p>
          <a:endParaRPr lang="en-US" sz="2400">
            <a:latin typeface="Bodoni MT" pitchFamily="18" charset="0"/>
          </a:endParaRPr>
        </a:p>
      </dgm:t>
    </dgm:pt>
    <dgm:pt modelId="{85753FE5-CD74-45D9-9403-B20F946CCA0A}" type="pres">
      <dgm:prSet presAssocID="{F4B03EEB-2915-4810-972D-C3A74F656764}" presName="linear" presStyleCnt="0">
        <dgm:presLayoutVars>
          <dgm:animLvl val="lvl"/>
          <dgm:resizeHandles val="exact"/>
        </dgm:presLayoutVars>
      </dgm:prSet>
      <dgm:spPr/>
      <dgm:t>
        <a:bodyPr/>
        <a:lstStyle/>
        <a:p>
          <a:endParaRPr lang="en-US"/>
        </a:p>
      </dgm:t>
    </dgm:pt>
    <dgm:pt modelId="{2E7ECE3E-7F04-498E-AFBD-99650E4B2CCF}" type="pres">
      <dgm:prSet presAssocID="{D7E36EE8-CA93-4771-A139-39774C781E8F}" presName="parentText" presStyleLbl="node1" presStyleIdx="0" presStyleCnt="1" custLinFactNeighborY="13602">
        <dgm:presLayoutVars>
          <dgm:chMax val="0"/>
          <dgm:bulletEnabled val="1"/>
        </dgm:presLayoutVars>
      </dgm:prSet>
      <dgm:spPr/>
      <dgm:t>
        <a:bodyPr/>
        <a:lstStyle/>
        <a:p>
          <a:endParaRPr lang="en-US"/>
        </a:p>
      </dgm:t>
    </dgm:pt>
  </dgm:ptLst>
  <dgm:cxnLst>
    <dgm:cxn modelId="{CA487DB8-2755-4CEE-B4B8-5177C875E7AE}" type="presOf" srcId="{F4B03EEB-2915-4810-972D-C3A74F656764}" destId="{85753FE5-CD74-45D9-9403-B20F946CCA0A}" srcOrd="0" destOrd="0" presId="urn:microsoft.com/office/officeart/2005/8/layout/vList2"/>
    <dgm:cxn modelId="{1CFB7C01-304D-460C-AD94-6E8D6C68A359}" type="presOf" srcId="{D7E36EE8-CA93-4771-A139-39774C781E8F}" destId="{2E7ECE3E-7F04-498E-AFBD-99650E4B2CCF}" srcOrd="0" destOrd="0" presId="urn:microsoft.com/office/officeart/2005/8/layout/vList2"/>
    <dgm:cxn modelId="{385B145E-7A91-4C76-8180-000F7DCFE033}" srcId="{F4B03EEB-2915-4810-972D-C3A74F656764}" destId="{D7E36EE8-CA93-4771-A139-39774C781E8F}" srcOrd="0" destOrd="0" parTransId="{E1B9E5A0-C69D-4759-AFF2-B2CEC25F02F3}" sibTransId="{0EFF236D-CAD4-44F4-AFF9-E511F3AE0D5B}"/>
    <dgm:cxn modelId="{BFEE48E0-D54D-4A13-B13A-E696EBE1C630}" type="presParOf" srcId="{85753FE5-CD74-45D9-9403-B20F946CCA0A}" destId="{2E7ECE3E-7F04-498E-AFBD-99650E4B2CC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F3AF87-4237-4518-A7B4-D8CA0FB63D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3A00D5-C15A-45DB-9DAE-8A587E0519A1}">
      <dgm:prSet custT="1"/>
      <dgm:spPr/>
      <dgm:t>
        <a:bodyPr/>
        <a:lstStyle/>
        <a:p>
          <a:pPr algn="l" rtl="0"/>
          <a:r>
            <a:rPr lang="en-GB" sz="2000" b="1" dirty="0" smtClean="0">
              <a:latin typeface="Bodoni MT" pitchFamily="18" charset="0"/>
            </a:rPr>
            <a:t>Facility strength / Equipment / Human Resource / Daily load: </a:t>
          </a:r>
        </a:p>
        <a:p>
          <a:pPr algn="r" rtl="0"/>
          <a:r>
            <a:rPr lang="en-GB" sz="1400" b="1" dirty="0" smtClean="0">
              <a:latin typeface="Bodoni MT" pitchFamily="18" charset="0"/>
            </a:rPr>
            <a:t>(Data Year: 2012-13)</a:t>
          </a:r>
          <a:endParaRPr lang="en-GB" sz="1400" dirty="0">
            <a:latin typeface="Bodoni MT" pitchFamily="18" charset="0"/>
          </a:endParaRPr>
        </a:p>
      </dgm:t>
    </dgm:pt>
    <dgm:pt modelId="{AE885DCF-A530-43BE-9458-08CD7E0D09E2}" type="parTrans" cxnId="{B7CDAD49-0A2E-496A-B3DB-5EA87BF2F46A}">
      <dgm:prSet/>
      <dgm:spPr/>
      <dgm:t>
        <a:bodyPr/>
        <a:lstStyle/>
        <a:p>
          <a:endParaRPr lang="en-US" sz="2000">
            <a:latin typeface="Bodoni MT" pitchFamily="18" charset="0"/>
          </a:endParaRPr>
        </a:p>
      </dgm:t>
    </dgm:pt>
    <dgm:pt modelId="{474A5378-1D43-4FE9-8CAE-1F3E4BC49466}" type="sibTrans" cxnId="{B7CDAD49-0A2E-496A-B3DB-5EA87BF2F46A}">
      <dgm:prSet/>
      <dgm:spPr/>
      <dgm:t>
        <a:bodyPr/>
        <a:lstStyle/>
        <a:p>
          <a:endParaRPr lang="en-US" sz="2000">
            <a:latin typeface="Bodoni MT" pitchFamily="18" charset="0"/>
          </a:endParaRPr>
        </a:p>
      </dgm:t>
    </dgm:pt>
    <dgm:pt modelId="{3711FC8A-DB17-4680-9E18-5AF339256BFD}" type="pres">
      <dgm:prSet presAssocID="{D2F3AF87-4237-4518-A7B4-D8CA0FB63DBF}" presName="linear" presStyleCnt="0">
        <dgm:presLayoutVars>
          <dgm:animLvl val="lvl"/>
          <dgm:resizeHandles val="exact"/>
        </dgm:presLayoutVars>
      </dgm:prSet>
      <dgm:spPr/>
      <dgm:t>
        <a:bodyPr/>
        <a:lstStyle/>
        <a:p>
          <a:endParaRPr lang="en-US"/>
        </a:p>
      </dgm:t>
    </dgm:pt>
    <dgm:pt modelId="{3F553DE6-EC7D-43FF-A36B-998500178816}" type="pres">
      <dgm:prSet presAssocID="{EC3A00D5-C15A-45DB-9DAE-8A587E0519A1}" presName="parentText" presStyleLbl="node1" presStyleIdx="0" presStyleCnt="1" custScaleY="239036" custLinFactNeighborY="21869">
        <dgm:presLayoutVars>
          <dgm:chMax val="0"/>
          <dgm:bulletEnabled val="1"/>
        </dgm:presLayoutVars>
      </dgm:prSet>
      <dgm:spPr/>
      <dgm:t>
        <a:bodyPr/>
        <a:lstStyle/>
        <a:p>
          <a:endParaRPr lang="en-US"/>
        </a:p>
      </dgm:t>
    </dgm:pt>
  </dgm:ptLst>
  <dgm:cxnLst>
    <dgm:cxn modelId="{B7CDAD49-0A2E-496A-B3DB-5EA87BF2F46A}" srcId="{D2F3AF87-4237-4518-A7B4-D8CA0FB63DBF}" destId="{EC3A00D5-C15A-45DB-9DAE-8A587E0519A1}" srcOrd="0" destOrd="0" parTransId="{AE885DCF-A530-43BE-9458-08CD7E0D09E2}" sibTransId="{474A5378-1D43-4FE9-8CAE-1F3E4BC49466}"/>
    <dgm:cxn modelId="{8B20322A-290C-4533-BEC8-030481499B4A}" type="presOf" srcId="{D2F3AF87-4237-4518-A7B4-D8CA0FB63DBF}" destId="{3711FC8A-DB17-4680-9E18-5AF339256BFD}" srcOrd="0" destOrd="0" presId="urn:microsoft.com/office/officeart/2005/8/layout/vList2"/>
    <dgm:cxn modelId="{73167524-DDBB-4CD6-8AE4-A2FD44080386}" type="presOf" srcId="{EC3A00D5-C15A-45DB-9DAE-8A587E0519A1}" destId="{3F553DE6-EC7D-43FF-A36B-998500178816}" srcOrd="0" destOrd="0" presId="urn:microsoft.com/office/officeart/2005/8/layout/vList2"/>
    <dgm:cxn modelId="{0AC82605-B567-4D51-84E1-4CD6BA1F419F}" type="presParOf" srcId="{3711FC8A-DB17-4680-9E18-5AF339256BFD}" destId="{3F553DE6-EC7D-43FF-A36B-99850017881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5D1CC6-2490-4BCD-B431-F4EF4B3E68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FADD999-C890-4B2D-9F35-15A0C7EB6274}">
      <dgm:prSet custT="1"/>
      <dgm:spPr>
        <a:solidFill>
          <a:srgbClr val="C6D9F1"/>
        </a:solidFill>
      </dgm:spPr>
      <dgm:t>
        <a:bodyPr/>
        <a:lstStyle/>
        <a:p>
          <a:pPr algn="ctr" rtl="0"/>
          <a:r>
            <a:rPr lang="en-US" sz="2800" dirty="0" smtClean="0">
              <a:solidFill>
                <a:srgbClr val="000000"/>
              </a:solidFill>
              <a:latin typeface="Bodoni MT Black" pitchFamily="18" charset="0"/>
            </a:rPr>
            <a:t>Key Deliverables : </a:t>
          </a:r>
          <a:r>
            <a:rPr lang="en-US" sz="2800" b="1" u="sng" dirty="0" smtClean="0">
              <a:solidFill>
                <a:srgbClr val="000000"/>
              </a:solidFill>
              <a:latin typeface="Bodoni MT" pitchFamily="18" charset="0"/>
            </a:rPr>
            <a:t>Health Situation Analysis:</a:t>
          </a:r>
          <a:endParaRPr lang="en-US" sz="2800" dirty="0">
            <a:solidFill>
              <a:srgbClr val="000000"/>
            </a:solidFill>
            <a:latin typeface="Bodoni MT Black" pitchFamily="18" charset="0"/>
          </a:endParaRPr>
        </a:p>
      </dgm:t>
    </dgm:pt>
    <dgm:pt modelId="{035D76E3-5339-4E64-BCF2-CA82B2BED579}" type="parTrans" cxnId="{EF607259-4EED-4AF4-9799-807FACF0AE12}">
      <dgm:prSet/>
      <dgm:spPr/>
      <dgm:t>
        <a:bodyPr/>
        <a:lstStyle/>
        <a:p>
          <a:endParaRPr lang="en-US" sz="2800">
            <a:latin typeface="Bodoni MT Black" pitchFamily="18" charset="0"/>
          </a:endParaRPr>
        </a:p>
      </dgm:t>
    </dgm:pt>
    <dgm:pt modelId="{B90F7F9E-6F30-46E6-8CE4-7187F61D8F8A}" type="sibTrans" cxnId="{EF607259-4EED-4AF4-9799-807FACF0AE12}">
      <dgm:prSet/>
      <dgm:spPr/>
      <dgm:t>
        <a:bodyPr/>
        <a:lstStyle/>
        <a:p>
          <a:endParaRPr lang="en-US" sz="2800">
            <a:latin typeface="Bodoni MT Black" pitchFamily="18" charset="0"/>
          </a:endParaRPr>
        </a:p>
      </dgm:t>
    </dgm:pt>
    <dgm:pt modelId="{61AD961D-DC4A-4ACE-A7EF-F975F4A55B75}" type="pres">
      <dgm:prSet presAssocID="{125D1CC6-2490-4BCD-B431-F4EF4B3E6873}" presName="linear" presStyleCnt="0">
        <dgm:presLayoutVars>
          <dgm:animLvl val="lvl"/>
          <dgm:resizeHandles val="exact"/>
        </dgm:presLayoutVars>
      </dgm:prSet>
      <dgm:spPr/>
      <dgm:t>
        <a:bodyPr/>
        <a:lstStyle/>
        <a:p>
          <a:endParaRPr lang="en-US"/>
        </a:p>
      </dgm:t>
    </dgm:pt>
    <dgm:pt modelId="{6CDC1903-DB9B-4A5D-9C62-E609D66FD2A8}" type="pres">
      <dgm:prSet presAssocID="{4FADD999-C890-4B2D-9F35-15A0C7EB6274}" presName="parentText" presStyleLbl="node1" presStyleIdx="0" presStyleCnt="1">
        <dgm:presLayoutVars>
          <dgm:chMax val="0"/>
          <dgm:bulletEnabled val="1"/>
        </dgm:presLayoutVars>
      </dgm:prSet>
      <dgm:spPr/>
      <dgm:t>
        <a:bodyPr/>
        <a:lstStyle/>
        <a:p>
          <a:endParaRPr lang="en-US"/>
        </a:p>
      </dgm:t>
    </dgm:pt>
  </dgm:ptLst>
  <dgm:cxnLst>
    <dgm:cxn modelId="{030D3455-A490-42AA-A878-78A00BB3D20D}" type="presOf" srcId="{125D1CC6-2490-4BCD-B431-F4EF4B3E6873}" destId="{61AD961D-DC4A-4ACE-A7EF-F975F4A55B75}" srcOrd="0" destOrd="0" presId="urn:microsoft.com/office/officeart/2005/8/layout/vList2"/>
    <dgm:cxn modelId="{EF607259-4EED-4AF4-9799-807FACF0AE12}" srcId="{125D1CC6-2490-4BCD-B431-F4EF4B3E6873}" destId="{4FADD999-C890-4B2D-9F35-15A0C7EB6274}" srcOrd="0" destOrd="0" parTransId="{035D76E3-5339-4E64-BCF2-CA82B2BED579}" sibTransId="{B90F7F9E-6F30-46E6-8CE4-7187F61D8F8A}"/>
    <dgm:cxn modelId="{71468509-E956-4ED5-9BA2-25C9C0FF633D}" type="presOf" srcId="{4FADD999-C890-4B2D-9F35-15A0C7EB6274}" destId="{6CDC1903-DB9B-4A5D-9C62-E609D66FD2A8}" srcOrd="0" destOrd="0" presId="urn:microsoft.com/office/officeart/2005/8/layout/vList2"/>
    <dgm:cxn modelId="{A143595A-B866-4DDF-B5AD-FE6FEE2AB9B3}" type="presParOf" srcId="{61AD961D-DC4A-4ACE-A7EF-F975F4A55B75}" destId="{6CDC1903-DB9B-4A5D-9C62-E609D66FD2A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96EC6F-7947-493D-9A10-0A4EF95F4E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A6755C5-6787-4802-9A02-EDDEB8126E6A}">
      <dgm:prSet custT="1"/>
      <dgm:spPr>
        <a:solidFill>
          <a:srgbClr val="C6D9F1"/>
        </a:solidFill>
      </dgm:spPr>
      <dgm:t>
        <a:bodyPr/>
        <a:lstStyle/>
        <a:p>
          <a:pPr rtl="0"/>
          <a:r>
            <a:rPr lang="en-US" sz="3200" b="0" u="none" dirty="0" smtClean="0">
              <a:solidFill>
                <a:srgbClr val="000000"/>
              </a:solidFill>
              <a:latin typeface="Bodoni MT Black" pitchFamily="18" charset="0"/>
            </a:rPr>
            <a:t>Estimated Target (Baseline Assessment):</a:t>
          </a:r>
          <a:endParaRPr lang="en-US" sz="3200" b="0" u="none" dirty="0">
            <a:solidFill>
              <a:srgbClr val="000000"/>
            </a:solidFill>
            <a:latin typeface="Bodoni MT Black" pitchFamily="18" charset="0"/>
          </a:endParaRPr>
        </a:p>
      </dgm:t>
    </dgm:pt>
    <dgm:pt modelId="{1C18EFEB-880C-4CD3-B419-8BFDD00F1E37}" type="parTrans" cxnId="{709A29A5-B2F8-4CB5-B167-88E8CA29A5B9}">
      <dgm:prSet/>
      <dgm:spPr/>
      <dgm:t>
        <a:bodyPr/>
        <a:lstStyle/>
        <a:p>
          <a:endParaRPr lang="en-US"/>
        </a:p>
      </dgm:t>
    </dgm:pt>
    <dgm:pt modelId="{6659EC12-0542-42DC-9F9F-15BE6327B149}" type="sibTrans" cxnId="{709A29A5-B2F8-4CB5-B167-88E8CA29A5B9}">
      <dgm:prSet/>
      <dgm:spPr/>
      <dgm:t>
        <a:bodyPr/>
        <a:lstStyle/>
        <a:p>
          <a:endParaRPr lang="en-US"/>
        </a:p>
      </dgm:t>
    </dgm:pt>
    <dgm:pt modelId="{D87FB137-EE71-47C7-99F1-088FF65B4A9B}" type="pres">
      <dgm:prSet presAssocID="{1596EC6F-7947-493D-9A10-0A4EF95F4E1B}" presName="linear" presStyleCnt="0">
        <dgm:presLayoutVars>
          <dgm:animLvl val="lvl"/>
          <dgm:resizeHandles val="exact"/>
        </dgm:presLayoutVars>
      </dgm:prSet>
      <dgm:spPr/>
      <dgm:t>
        <a:bodyPr/>
        <a:lstStyle/>
        <a:p>
          <a:endParaRPr lang="en-US"/>
        </a:p>
      </dgm:t>
    </dgm:pt>
    <dgm:pt modelId="{60A5733B-32A4-4A01-BCF0-03FD0A8A1182}" type="pres">
      <dgm:prSet presAssocID="{BA6755C5-6787-4802-9A02-EDDEB8126E6A}" presName="parentText" presStyleLbl="node1" presStyleIdx="0" presStyleCnt="1">
        <dgm:presLayoutVars>
          <dgm:chMax val="0"/>
          <dgm:bulletEnabled val="1"/>
        </dgm:presLayoutVars>
      </dgm:prSet>
      <dgm:spPr/>
      <dgm:t>
        <a:bodyPr/>
        <a:lstStyle/>
        <a:p>
          <a:endParaRPr lang="en-US"/>
        </a:p>
      </dgm:t>
    </dgm:pt>
  </dgm:ptLst>
  <dgm:cxnLst>
    <dgm:cxn modelId="{709A29A5-B2F8-4CB5-B167-88E8CA29A5B9}" srcId="{1596EC6F-7947-493D-9A10-0A4EF95F4E1B}" destId="{BA6755C5-6787-4802-9A02-EDDEB8126E6A}" srcOrd="0" destOrd="0" parTransId="{1C18EFEB-880C-4CD3-B419-8BFDD00F1E37}" sibTransId="{6659EC12-0542-42DC-9F9F-15BE6327B149}"/>
    <dgm:cxn modelId="{DD370B22-2AA2-4F76-A291-824CAB0BFEB8}" type="presOf" srcId="{BA6755C5-6787-4802-9A02-EDDEB8126E6A}" destId="{60A5733B-32A4-4A01-BCF0-03FD0A8A1182}" srcOrd="0" destOrd="0" presId="urn:microsoft.com/office/officeart/2005/8/layout/vList2"/>
    <dgm:cxn modelId="{BB5A363A-5EA6-4AD9-A16D-61BD31C09CF9}" type="presOf" srcId="{1596EC6F-7947-493D-9A10-0A4EF95F4E1B}" destId="{D87FB137-EE71-47C7-99F1-088FF65B4A9B}" srcOrd="0" destOrd="0" presId="urn:microsoft.com/office/officeart/2005/8/layout/vList2"/>
    <dgm:cxn modelId="{A1009265-CF8C-4188-9592-70E078B9DFBB}" type="presParOf" srcId="{D87FB137-EE71-47C7-99F1-088FF65B4A9B}" destId="{60A5733B-32A4-4A01-BCF0-03FD0A8A1182}" srcOrd="0" destOrd="0" presId="urn:microsoft.com/office/officeart/2005/8/layout/vList2"/>
  </dgm:cxnLst>
  <dgm:bg>
    <a:solidFill>
      <a:srgbClr val="C6D9F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1681F8-85C7-4BD6-8C2B-189F889C59E5}"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F2ADED0B-381E-4218-B371-E034A223DE53}">
      <dgm:prSet custT="1"/>
      <dgm:spPr>
        <a:solidFill>
          <a:srgbClr val="C6D9F1"/>
        </a:solidFill>
      </dgm:spPr>
      <dgm:t>
        <a:bodyPr/>
        <a:lstStyle/>
        <a:p>
          <a:pPr rtl="0"/>
          <a:r>
            <a:rPr lang="en-US" sz="2400" b="1" dirty="0" smtClean="0">
              <a:latin typeface="Bodoni MT" pitchFamily="18" charset="0"/>
            </a:rPr>
            <a:t>The 20 Essential Package of Services to be assured under UHC Phase-</a:t>
          </a:r>
          <a:r>
            <a:rPr lang="en-US" sz="2400" b="1" dirty="0" smtClean="0">
              <a:latin typeface="Bodoni MT" pitchFamily="18" charset="0"/>
            </a:rPr>
            <a:t>1 at </a:t>
          </a:r>
          <a:r>
            <a:rPr lang="en-US" sz="2400" b="1" dirty="0" err="1" smtClean="0">
              <a:latin typeface="Bodoni MT" pitchFamily="18" charset="0"/>
            </a:rPr>
            <a:t>Mandwi</a:t>
          </a:r>
          <a:r>
            <a:rPr lang="en-US" sz="2400" b="1" dirty="0" smtClean="0">
              <a:latin typeface="Bodoni MT" pitchFamily="18" charset="0"/>
            </a:rPr>
            <a:t> Block:</a:t>
          </a:r>
          <a:endParaRPr lang="en-US" sz="2400" dirty="0">
            <a:latin typeface="Bodoni MT" pitchFamily="18" charset="0"/>
          </a:endParaRPr>
        </a:p>
      </dgm:t>
    </dgm:pt>
    <dgm:pt modelId="{D23CA47B-62DC-4583-8DA8-B94653500A1B}" type="parTrans" cxnId="{68837526-DEE9-445E-A2FB-7B33F4E2D301}">
      <dgm:prSet/>
      <dgm:spPr/>
      <dgm:t>
        <a:bodyPr/>
        <a:lstStyle/>
        <a:p>
          <a:endParaRPr lang="en-US" sz="2400">
            <a:latin typeface="Bodoni MT" pitchFamily="18" charset="0"/>
          </a:endParaRPr>
        </a:p>
      </dgm:t>
    </dgm:pt>
    <dgm:pt modelId="{83E1ECCD-89BF-4A4E-AA94-1AF13F7F1027}" type="sibTrans" cxnId="{68837526-DEE9-445E-A2FB-7B33F4E2D301}">
      <dgm:prSet/>
      <dgm:spPr/>
      <dgm:t>
        <a:bodyPr/>
        <a:lstStyle/>
        <a:p>
          <a:endParaRPr lang="en-US" sz="2400">
            <a:latin typeface="Bodoni MT" pitchFamily="18" charset="0"/>
          </a:endParaRPr>
        </a:p>
      </dgm:t>
    </dgm:pt>
    <dgm:pt modelId="{991DFC95-C9BD-4947-B34B-15E4D6FC2C55}" type="pres">
      <dgm:prSet presAssocID="{741681F8-85C7-4BD6-8C2B-189F889C59E5}" presName="linear" presStyleCnt="0">
        <dgm:presLayoutVars>
          <dgm:animLvl val="lvl"/>
          <dgm:resizeHandles val="exact"/>
        </dgm:presLayoutVars>
      </dgm:prSet>
      <dgm:spPr/>
      <dgm:t>
        <a:bodyPr/>
        <a:lstStyle/>
        <a:p>
          <a:endParaRPr lang="en-US"/>
        </a:p>
      </dgm:t>
    </dgm:pt>
    <dgm:pt modelId="{97449DF4-8529-4B9C-9B5F-F4A60CA72F55}" type="pres">
      <dgm:prSet presAssocID="{F2ADED0B-381E-4218-B371-E034A223DE53}" presName="parentText" presStyleLbl="node1" presStyleIdx="0" presStyleCnt="1" custLinFactNeighborY="-5843">
        <dgm:presLayoutVars>
          <dgm:chMax val="0"/>
          <dgm:bulletEnabled val="1"/>
        </dgm:presLayoutVars>
      </dgm:prSet>
      <dgm:spPr/>
      <dgm:t>
        <a:bodyPr/>
        <a:lstStyle/>
        <a:p>
          <a:endParaRPr lang="en-US"/>
        </a:p>
      </dgm:t>
    </dgm:pt>
  </dgm:ptLst>
  <dgm:cxnLst>
    <dgm:cxn modelId="{8AD293D6-C2F7-47FB-A672-AAAB3629A60A}" type="presOf" srcId="{F2ADED0B-381E-4218-B371-E034A223DE53}" destId="{97449DF4-8529-4B9C-9B5F-F4A60CA72F55}" srcOrd="0" destOrd="0" presId="urn:microsoft.com/office/officeart/2005/8/layout/vList2"/>
    <dgm:cxn modelId="{B3DC6834-3D0E-4C22-9420-F9BE80AD1FB6}" type="presOf" srcId="{741681F8-85C7-4BD6-8C2B-189F889C59E5}" destId="{991DFC95-C9BD-4947-B34B-15E4D6FC2C55}" srcOrd="0" destOrd="0" presId="urn:microsoft.com/office/officeart/2005/8/layout/vList2"/>
    <dgm:cxn modelId="{68837526-DEE9-445E-A2FB-7B33F4E2D301}" srcId="{741681F8-85C7-4BD6-8C2B-189F889C59E5}" destId="{F2ADED0B-381E-4218-B371-E034A223DE53}" srcOrd="0" destOrd="0" parTransId="{D23CA47B-62DC-4583-8DA8-B94653500A1B}" sibTransId="{83E1ECCD-89BF-4A4E-AA94-1AF13F7F1027}"/>
    <dgm:cxn modelId="{A94C27A3-33BC-4DE8-9239-586C1F986FF7}" type="presParOf" srcId="{991DFC95-C9BD-4947-B34B-15E4D6FC2C55}" destId="{97449DF4-8529-4B9C-9B5F-F4A60CA72F5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930B99-28F0-46D2-86DB-DFEF7EBD663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97C6BF1D-A01B-48CB-91DE-A4DC25873001}">
      <dgm:prSet custT="1"/>
      <dgm:spPr>
        <a:solidFill>
          <a:srgbClr val="C6D9F1"/>
        </a:solidFill>
      </dgm:spPr>
      <dgm:t>
        <a:bodyPr/>
        <a:lstStyle/>
        <a:p>
          <a:pPr algn="ctr" rtl="0"/>
          <a:r>
            <a:rPr lang="en-US" sz="2800" b="1" dirty="0" smtClean="0">
              <a:latin typeface="Bodoni MT" pitchFamily="18" charset="0"/>
            </a:rPr>
            <a:t>Regulatory Aspects:</a:t>
          </a:r>
          <a:endParaRPr lang="en-US" sz="2800" dirty="0">
            <a:latin typeface="Bodoni MT" pitchFamily="18" charset="0"/>
          </a:endParaRPr>
        </a:p>
      </dgm:t>
    </dgm:pt>
    <dgm:pt modelId="{57881C28-DED6-49CA-8F4D-2B699C55FC7C}" type="parTrans" cxnId="{1E6FD79B-2D78-42DD-87E0-C8F79854AE64}">
      <dgm:prSet/>
      <dgm:spPr/>
      <dgm:t>
        <a:bodyPr/>
        <a:lstStyle/>
        <a:p>
          <a:endParaRPr lang="en-US" sz="2800">
            <a:latin typeface="Bodoni MT" pitchFamily="18" charset="0"/>
          </a:endParaRPr>
        </a:p>
      </dgm:t>
    </dgm:pt>
    <dgm:pt modelId="{F3613A86-31DE-43EF-A09B-C8BD0987E60C}" type="sibTrans" cxnId="{1E6FD79B-2D78-42DD-87E0-C8F79854AE64}">
      <dgm:prSet/>
      <dgm:spPr/>
      <dgm:t>
        <a:bodyPr/>
        <a:lstStyle/>
        <a:p>
          <a:endParaRPr lang="en-US" sz="2800">
            <a:latin typeface="Bodoni MT" pitchFamily="18" charset="0"/>
          </a:endParaRPr>
        </a:p>
      </dgm:t>
    </dgm:pt>
    <dgm:pt modelId="{7727686E-E61D-4450-BF64-F15983D2F2AB}" type="pres">
      <dgm:prSet presAssocID="{03930B99-28F0-46D2-86DB-DFEF7EBD663F}" presName="linear" presStyleCnt="0">
        <dgm:presLayoutVars>
          <dgm:animLvl val="lvl"/>
          <dgm:resizeHandles val="exact"/>
        </dgm:presLayoutVars>
      </dgm:prSet>
      <dgm:spPr/>
      <dgm:t>
        <a:bodyPr/>
        <a:lstStyle/>
        <a:p>
          <a:endParaRPr lang="en-US"/>
        </a:p>
      </dgm:t>
    </dgm:pt>
    <dgm:pt modelId="{8E330055-313D-40D6-B58F-55ADD3BE82FC}" type="pres">
      <dgm:prSet presAssocID="{97C6BF1D-A01B-48CB-91DE-A4DC25873001}" presName="parentText" presStyleLbl="node1" presStyleIdx="0" presStyleCnt="1" custLinFactNeighborX="-6122" custLinFactNeighborY="-4445">
        <dgm:presLayoutVars>
          <dgm:chMax val="0"/>
          <dgm:bulletEnabled val="1"/>
        </dgm:presLayoutVars>
      </dgm:prSet>
      <dgm:spPr/>
      <dgm:t>
        <a:bodyPr/>
        <a:lstStyle/>
        <a:p>
          <a:endParaRPr lang="en-US"/>
        </a:p>
      </dgm:t>
    </dgm:pt>
  </dgm:ptLst>
  <dgm:cxnLst>
    <dgm:cxn modelId="{1E6FD79B-2D78-42DD-87E0-C8F79854AE64}" srcId="{03930B99-28F0-46D2-86DB-DFEF7EBD663F}" destId="{97C6BF1D-A01B-48CB-91DE-A4DC25873001}" srcOrd="0" destOrd="0" parTransId="{57881C28-DED6-49CA-8F4D-2B699C55FC7C}" sibTransId="{F3613A86-31DE-43EF-A09B-C8BD0987E60C}"/>
    <dgm:cxn modelId="{06519DF6-647D-407A-AC5E-1B996BC460C5}" type="presOf" srcId="{97C6BF1D-A01B-48CB-91DE-A4DC25873001}" destId="{8E330055-313D-40D6-B58F-55ADD3BE82FC}" srcOrd="0" destOrd="0" presId="urn:microsoft.com/office/officeart/2005/8/layout/vList2"/>
    <dgm:cxn modelId="{46AE8CF6-29FE-4187-A69F-19E29EB8FD9C}" type="presOf" srcId="{03930B99-28F0-46D2-86DB-DFEF7EBD663F}" destId="{7727686E-E61D-4450-BF64-F15983D2F2AB}" srcOrd="0" destOrd="0" presId="urn:microsoft.com/office/officeart/2005/8/layout/vList2"/>
    <dgm:cxn modelId="{2D812A84-8B98-49B2-AF18-664CBA1A46DE}" type="presParOf" srcId="{7727686E-E61D-4450-BF64-F15983D2F2AB}" destId="{8E330055-313D-40D6-B58F-55ADD3BE82F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FBC8E9-BB5C-40E7-AEAA-E9DB08AEA41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DCD88BC-166D-4E30-A263-17CE3864BC3E}">
      <dgm:prSet custT="1"/>
      <dgm:spPr>
        <a:solidFill>
          <a:srgbClr val="C6D9F1"/>
        </a:solidFill>
      </dgm:spPr>
      <dgm:t>
        <a:bodyPr/>
        <a:lstStyle/>
        <a:p>
          <a:pPr algn="ctr" rtl="0"/>
          <a:r>
            <a:rPr lang="en-US" sz="2600" b="1" dirty="0" smtClean="0">
              <a:latin typeface="Bodoni MT" pitchFamily="18" charset="0"/>
            </a:rPr>
            <a:t>PROPOSED HEALTH ADMINISTRATION FOR UHC:</a:t>
          </a:r>
          <a:endParaRPr lang="en-US" sz="2600" dirty="0">
            <a:latin typeface="Bodoni MT" pitchFamily="18" charset="0"/>
          </a:endParaRPr>
        </a:p>
      </dgm:t>
    </dgm:pt>
    <dgm:pt modelId="{E521E7E4-1B72-421B-8FB2-2A0BB71ED6B0}" type="parTrans" cxnId="{54C34961-90EA-4338-9F38-F7B1613C9EB7}">
      <dgm:prSet/>
      <dgm:spPr/>
      <dgm:t>
        <a:bodyPr/>
        <a:lstStyle/>
        <a:p>
          <a:endParaRPr lang="en-US" sz="2600"/>
        </a:p>
      </dgm:t>
    </dgm:pt>
    <dgm:pt modelId="{500FB0E9-0320-47C3-80DB-473C7A4F2FD4}" type="sibTrans" cxnId="{54C34961-90EA-4338-9F38-F7B1613C9EB7}">
      <dgm:prSet/>
      <dgm:spPr/>
      <dgm:t>
        <a:bodyPr/>
        <a:lstStyle/>
        <a:p>
          <a:endParaRPr lang="en-US" sz="2600"/>
        </a:p>
      </dgm:t>
    </dgm:pt>
    <dgm:pt modelId="{8D3D86C4-58BD-4FAE-A596-F905C059944F}" type="pres">
      <dgm:prSet presAssocID="{5DFBC8E9-BB5C-40E7-AEAA-E9DB08AEA41E}" presName="linear" presStyleCnt="0">
        <dgm:presLayoutVars>
          <dgm:animLvl val="lvl"/>
          <dgm:resizeHandles val="exact"/>
        </dgm:presLayoutVars>
      </dgm:prSet>
      <dgm:spPr/>
      <dgm:t>
        <a:bodyPr/>
        <a:lstStyle/>
        <a:p>
          <a:endParaRPr lang="en-US"/>
        </a:p>
      </dgm:t>
    </dgm:pt>
    <dgm:pt modelId="{38F00B83-7FEA-4B50-A675-F801A0BB5BD6}" type="pres">
      <dgm:prSet presAssocID="{6DCD88BC-166D-4E30-A263-17CE3864BC3E}" presName="parentText" presStyleLbl="node1" presStyleIdx="0" presStyleCnt="1">
        <dgm:presLayoutVars>
          <dgm:chMax val="0"/>
          <dgm:bulletEnabled val="1"/>
        </dgm:presLayoutVars>
      </dgm:prSet>
      <dgm:spPr/>
      <dgm:t>
        <a:bodyPr/>
        <a:lstStyle/>
        <a:p>
          <a:endParaRPr lang="en-US"/>
        </a:p>
      </dgm:t>
    </dgm:pt>
  </dgm:ptLst>
  <dgm:cxnLst>
    <dgm:cxn modelId="{54C34961-90EA-4338-9F38-F7B1613C9EB7}" srcId="{5DFBC8E9-BB5C-40E7-AEAA-E9DB08AEA41E}" destId="{6DCD88BC-166D-4E30-A263-17CE3864BC3E}" srcOrd="0" destOrd="0" parTransId="{E521E7E4-1B72-421B-8FB2-2A0BB71ED6B0}" sibTransId="{500FB0E9-0320-47C3-80DB-473C7A4F2FD4}"/>
    <dgm:cxn modelId="{BFF06DC9-CEA7-40F5-A098-A502190145F2}" type="presOf" srcId="{6DCD88BC-166D-4E30-A263-17CE3864BC3E}" destId="{38F00B83-7FEA-4B50-A675-F801A0BB5BD6}" srcOrd="0" destOrd="0" presId="urn:microsoft.com/office/officeart/2005/8/layout/vList2"/>
    <dgm:cxn modelId="{EF17E7B7-6B7A-4CD7-ADDB-A69342D936CF}" type="presOf" srcId="{5DFBC8E9-BB5C-40E7-AEAA-E9DB08AEA41E}" destId="{8D3D86C4-58BD-4FAE-A596-F905C059944F}" srcOrd="0" destOrd="0" presId="urn:microsoft.com/office/officeart/2005/8/layout/vList2"/>
    <dgm:cxn modelId="{F7FFC46F-B645-4CED-B8E4-65EB4CD5A9BA}" type="presParOf" srcId="{8D3D86C4-58BD-4FAE-A596-F905C059944F}" destId="{38F00B83-7FEA-4B50-A675-F801A0BB5BD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47C09-7A97-4551-A021-4D3CC00C1030}">
      <dsp:nvSpPr>
        <dsp:cNvPr id="0" name=""/>
        <dsp:cNvSpPr/>
      </dsp:nvSpPr>
      <dsp:spPr>
        <a:xfrm>
          <a:off x="0" y="0"/>
          <a:ext cx="1143000" cy="1143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C030D1-495E-4108-86CC-C7AE5755AB53}">
      <dsp:nvSpPr>
        <dsp:cNvPr id="0" name=""/>
        <dsp:cNvSpPr/>
      </dsp:nvSpPr>
      <dsp:spPr>
        <a:xfrm>
          <a:off x="571500" y="0"/>
          <a:ext cx="8420100" cy="114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GB" sz="1800" b="1" kern="1200" dirty="0" smtClean="0">
              <a:solidFill>
                <a:srgbClr val="000000"/>
              </a:solidFill>
              <a:latin typeface="Bodoni MT" pitchFamily="18" charset="0"/>
            </a:rPr>
            <a:t>In the first phase, in Tripura on a pilot basis </a:t>
          </a:r>
          <a:r>
            <a:rPr lang="en-GB" sz="1800" b="1" kern="1200" dirty="0" err="1" smtClean="0">
              <a:solidFill>
                <a:srgbClr val="000000"/>
              </a:solidFill>
              <a:latin typeface="Bodoni MT" pitchFamily="18" charset="0"/>
            </a:rPr>
            <a:t>Mandwi</a:t>
          </a:r>
          <a:r>
            <a:rPr lang="en-GB" sz="1800" b="1" kern="1200" dirty="0" smtClean="0">
              <a:solidFill>
                <a:srgbClr val="000000"/>
              </a:solidFill>
              <a:latin typeface="Bodoni MT" pitchFamily="18" charset="0"/>
            </a:rPr>
            <a:t> Block has been chosen as the block was an obscure village located about 30 km north east of </a:t>
          </a:r>
          <a:r>
            <a:rPr lang="en-GB" sz="1800" b="1" kern="1200" dirty="0" err="1" smtClean="0">
              <a:solidFill>
                <a:srgbClr val="000000"/>
              </a:solidFill>
              <a:latin typeface="Bodoni MT" pitchFamily="18" charset="0"/>
            </a:rPr>
            <a:t>Agartala</a:t>
          </a:r>
          <a:r>
            <a:rPr lang="en-GB" sz="1800" b="1" kern="1200" dirty="0" smtClean="0">
              <a:solidFill>
                <a:srgbClr val="000000"/>
              </a:solidFill>
              <a:latin typeface="Bodoni MT" pitchFamily="18" charset="0"/>
            </a:rPr>
            <a:t>. The block was inhabited both by the Bengali  and the </a:t>
          </a:r>
          <a:r>
            <a:rPr lang="en-GB" sz="1800" b="1" kern="1200" dirty="0" err="1" smtClean="0">
              <a:solidFill>
                <a:srgbClr val="000000"/>
              </a:solidFill>
              <a:latin typeface="Bodoni MT" pitchFamily="18" charset="0"/>
            </a:rPr>
            <a:t>Tribals</a:t>
          </a:r>
          <a:r>
            <a:rPr lang="en-GB" sz="1800" b="1" kern="1200" dirty="0" smtClean="0">
              <a:solidFill>
                <a:srgbClr val="000000"/>
              </a:solidFill>
              <a:latin typeface="Bodoni MT" pitchFamily="18" charset="0"/>
            </a:rPr>
            <a:t>.</a:t>
          </a:r>
        </a:p>
      </dsp:txBody>
      <dsp:txXfrm>
        <a:off x="571500" y="0"/>
        <a:ext cx="8420100" cy="1143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DD851-9808-46B5-BB2B-3CD4232DD0E7}">
      <dsp:nvSpPr>
        <dsp:cNvPr id="0" name=""/>
        <dsp:cNvSpPr/>
      </dsp:nvSpPr>
      <dsp:spPr>
        <a:xfrm>
          <a:off x="0" y="0"/>
          <a:ext cx="8229600" cy="487081"/>
        </a:xfrm>
        <a:prstGeom prst="roundRect">
          <a:avLst/>
        </a:prstGeom>
        <a:solidFill>
          <a:srgbClr val="C6D9F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Bodoni MT Black" pitchFamily="18" charset="0"/>
            </a:rPr>
            <a:t>INNOVATIONS UNDER UHC</a:t>
          </a:r>
          <a:endParaRPr lang="en-US" sz="2800" kern="1200" dirty="0">
            <a:latin typeface="Bodoni MT Black" pitchFamily="18" charset="0"/>
          </a:endParaRPr>
        </a:p>
      </dsp:txBody>
      <dsp:txXfrm>
        <a:off x="23777" y="23777"/>
        <a:ext cx="8182046" cy="4395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DD851-9808-46B5-BB2B-3CD4232DD0E7}">
      <dsp:nvSpPr>
        <dsp:cNvPr id="0" name=""/>
        <dsp:cNvSpPr/>
      </dsp:nvSpPr>
      <dsp:spPr>
        <a:xfrm>
          <a:off x="0" y="0"/>
          <a:ext cx="8229600" cy="487081"/>
        </a:xfrm>
        <a:prstGeom prst="roundRect">
          <a:avLst/>
        </a:prstGeom>
        <a:solidFill>
          <a:srgbClr val="C6D9F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latin typeface="Bodoni MT Black" pitchFamily="18" charset="0"/>
            </a:rPr>
            <a:t>INNOVATIONS UNDER UHC</a:t>
          </a:r>
          <a:endParaRPr lang="en-US" sz="2800" kern="1200" dirty="0">
            <a:latin typeface="Bodoni MT Black" pitchFamily="18" charset="0"/>
          </a:endParaRPr>
        </a:p>
      </dsp:txBody>
      <dsp:txXfrm>
        <a:off x="23777" y="23777"/>
        <a:ext cx="8182046" cy="4395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E7163-E7BC-4167-83EE-C766F00674BA}">
      <dsp:nvSpPr>
        <dsp:cNvPr id="0" name=""/>
        <dsp:cNvSpPr/>
      </dsp:nvSpPr>
      <dsp:spPr>
        <a:xfrm>
          <a:off x="0" y="0"/>
          <a:ext cx="8686800" cy="914940"/>
        </a:xfrm>
        <a:prstGeom prst="roundRect">
          <a:avLst/>
        </a:prstGeom>
        <a:solidFill>
          <a:srgbClr val="C6D9F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smtClean="0">
              <a:latin typeface="Bodoni MT" pitchFamily="18" charset="0"/>
            </a:rPr>
            <a:t>Access to Medicine / Vaccines &amp; Diagnostic Facilities : Supply Chain Management:-</a:t>
          </a:r>
          <a:endParaRPr lang="en-US" sz="2300" kern="1200" dirty="0">
            <a:latin typeface="Bodoni MT" pitchFamily="18" charset="0"/>
          </a:endParaRPr>
        </a:p>
      </dsp:txBody>
      <dsp:txXfrm>
        <a:off x="44664" y="44664"/>
        <a:ext cx="8597472" cy="8256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F47EA-774A-4B64-83BA-5D8022898EFB}">
      <dsp:nvSpPr>
        <dsp:cNvPr id="0" name=""/>
        <dsp:cNvSpPr/>
      </dsp:nvSpPr>
      <dsp:spPr>
        <a:xfrm>
          <a:off x="0" y="0"/>
          <a:ext cx="8686800" cy="562988"/>
        </a:xfrm>
        <a:prstGeom prst="roundRect">
          <a:avLst/>
        </a:prstGeom>
        <a:solidFill>
          <a:srgbClr val="C6D9F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latin typeface="Bodoni MT" pitchFamily="18" charset="0"/>
            </a:rPr>
            <a:t>HEALTH FINANCING</a:t>
          </a:r>
          <a:endParaRPr lang="en-US" sz="2800" kern="1200" dirty="0">
            <a:latin typeface="Bodoni MT" pitchFamily="18" charset="0"/>
          </a:endParaRPr>
        </a:p>
      </dsp:txBody>
      <dsp:txXfrm>
        <a:off x="27483" y="27483"/>
        <a:ext cx="8631834" cy="5080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87A15-FFF3-4AE5-B539-D353F625DEBB}">
      <dsp:nvSpPr>
        <dsp:cNvPr id="0" name=""/>
        <dsp:cNvSpPr/>
      </dsp:nvSpPr>
      <dsp:spPr>
        <a:xfrm>
          <a:off x="0" y="7852"/>
          <a:ext cx="8382000" cy="112729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en-US" sz="4700" b="1" kern="1200" dirty="0" smtClean="0"/>
            <a:t>Thank YOU</a:t>
          </a:r>
          <a:endParaRPr lang="en-US" sz="4700" b="1" kern="1200" dirty="0"/>
        </a:p>
      </dsp:txBody>
      <dsp:txXfrm>
        <a:off x="55030" y="62882"/>
        <a:ext cx="8271940" cy="1017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DC7DE-1D58-4016-AA20-CE56E6BFFC47}">
      <dsp:nvSpPr>
        <dsp:cNvPr id="0" name=""/>
        <dsp:cNvSpPr/>
      </dsp:nvSpPr>
      <dsp:spPr>
        <a:xfrm>
          <a:off x="0" y="1484"/>
          <a:ext cx="8686800"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i="0" u="sng" kern="1200" baseline="0" dirty="0" smtClean="0"/>
            <a:t>Demography:</a:t>
          </a:r>
          <a:endParaRPr lang="en-US" sz="1900" b="0" i="0" kern="1200" baseline="0" dirty="0"/>
        </a:p>
      </dsp:txBody>
      <dsp:txXfrm>
        <a:off x="22246" y="23730"/>
        <a:ext cx="8642308" cy="411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ECE3E-7F04-498E-AFBD-99650E4B2CCF}">
      <dsp:nvSpPr>
        <dsp:cNvPr id="0" name=""/>
        <dsp:cNvSpPr/>
      </dsp:nvSpPr>
      <dsp:spPr>
        <a:xfrm>
          <a:off x="0" y="10559"/>
          <a:ext cx="8686800" cy="599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u="none" kern="1200" baseline="0" dirty="0" smtClean="0">
              <a:latin typeface="Bodoni MT" pitchFamily="18" charset="0"/>
            </a:rPr>
            <a:t>Socio Economic Status</a:t>
          </a:r>
          <a:r>
            <a:rPr lang="en-US" sz="2400" b="1" i="0" u="sng" kern="1200" baseline="0" dirty="0" smtClean="0">
              <a:latin typeface="Bodoni MT" pitchFamily="18" charset="0"/>
            </a:rPr>
            <a:t>:</a:t>
          </a:r>
          <a:endParaRPr lang="en-GB" sz="2400" b="0" i="0" kern="1200" baseline="0" dirty="0">
            <a:latin typeface="Bodoni MT" pitchFamily="18" charset="0"/>
          </a:endParaRPr>
        </a:p>
      </dsp:txBody>
      <dsp:txXfrm>
        <a:off x="29243" y="39802"/>
        <a:ext cx="8628314" cy="5405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53DE6-EC7D-43FF-A36B-998500178816}">
      <dsp:nvSpPr>
        <dsp:cNvPr id="0" name=""/>
        <dsp:cNvSpPr/>
      </dsp:nvSpPr>
      <dsp:spPr>
        <a:xfrm>
          <a:off x="0" y="818"/>
          <a:ext cx="8686800" cy="8373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smtClean="0">
              <a:latin typeface="Bodoni MT" pitchFamily="18" charset="0"/>
            </a:rPr>
            <a:t>Facility strength / Equipment / Human Resource / Daily load: </a:t>
          </a:r>
        </a:p>
        <a:p>
          <a:pPr lvl="0" algn="r" defTabSz="889000" rtl="0">
            <a:lnSpc>
              <a:spcPct val="90000"/>
            </a:lnSpc>
            <a:spcBef>
              <a:spcPct val="0"/>
            </a:spcBef>
            <a:spcAft>
              <a:spcPct val="35000"/>
            </a:spcAft>
          </a:pPr>
          <a:r>
            <a:rPr lang="en-GB" sz="1400" b="1" kern="1200" dirty="0" smtClean="0">
              <a:latin typeface="Bodoni MT" pitchFamily="18" charset="0"/>
            </a:rPr>
            <a:t>(Data Year: 2012-13)</a:t>
          </a:r>
          <a:endParaRPr lang="en-GB" sz="1400" kern="1200" dirty="0">
            <a:latin typeface="Bodoni MT" pitchFamily="18" charset="0"/>
          </a:endParaRPr>
        </a:p>
      </dsp:txBody>
      <dsp:txXfrm>
        <a:off x="40878" y="41696"/>
        <a:ext cx="8605044" cy="7556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C1903-DB9B-4A5D-9C62-E609D66FD2A8}">
      <dsp:nvSpPr>
        <dsp:cNvPr id="0" name=""/>
        <dsp:cNvSpPr/>
      </dsp:nvSpPr>
      <dsp:spPr>
        <a:xfrm>
          <a:off x="0" y="135"/>
          <a:ext cx="8229600" cy="563291"/>
        </a:xfrm>
        <a:prstGeom prst="roundRect">
          <a:avLst/>
        </a:prstGeom>
        <a:solidFill>
          <a:srgbClr val="C6D9F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rgbClr val="000000"/>
              </a:solidFill>
              <a:latin typeface="Bodoni MT Black" pitchFamily="18" charset="0"/>
            </a:rPr>
            <a:t>Key Deliverables : </a:t>
          </a:r>
          <a:r>
            <a:rPr lang="en-US" sz="2800" b="1" u="sng" kern="1200" dirty="0" smtClean="0">
              <a:solidFill>
                <a:srgbClr val="000000"/>
              </a:solidFill>
              <a:latin typeface="Bodoni MT" pitchFamily="18" charset="0"/>
            </a:rPr>
            <a:t>Health Situation Analysis:</a:t>
          </a:r>
          <a:endParaRPr lang="en-US" sz="2800" kern="1200" dirty="0">
            <a:solidFill>
              <a:srgbClr val="000000"/>
            </a:solidFill>
            <a:latin typeface="Bodoni MT Black" pitchFamily="18" charset="0"/>
          </a:endParaRPr>
        </a:p>
      </dsp:txBody>
      <dsp:txXfrm>
        <a:off x="27498" y="27633"/>
        <a:ext cx="8174604" cy="5082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5733B-32A4-4A01-BCF0-03FD0A8A1182}">
      <dsp:nvSpPr>
        <dsp:cNvPr id="0" name=""/>
        <dsp:cNvSpPr/>
      </dsp:nvSpPr>
      <dsp:spPr>
        <a:xfrm>
          <a:off x="0" y="112280"/>
          <a:ext cx="8229600" cy="491400"/>
        </a:xfrm>
        <a:prstGeom prst="roundRect">
          <a:avLst/>
        </a:prstGeom>
        <a:solidFill>
          <a:srgbClr val="C6D9F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0" u="none" kern="1200" dirty="0" smtClean="0">
              <a:solidFill>
                <a:srgbClr val="000000"/>
              </a:solidFill>
              <a:latin typeface="Bodoni MT Black" pitchFamily="18" charset="0"/>
            </a:rPr>
            <a:t>Estimated Target (Baseline Assessment):</a:t>
          </a:r>
          <a:endParaRPr lang="en-US" sz="3200" b="0" u="none" kern="1200" dirty="0">
            <a:solidFill>
              <a:srgbClr val="000000"/>
            </a:solidFill>
            <a:latin typeface="Bodoni MT Black" pitchFamily="18" charset="0"/>
          </a:endParaRPr>
        </a:p>
      </dsp:txBody>
      <dsp:txXfrm>
        <a:off x="23988" y="136268"/>
        <a:ext cx="8181624" cy="4434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49DF4-8529-4B9C-9B5F-F4A60CA72F55}">
      <dsp:nvSpPr>
        <dsp:cNvPr id="0" name=""/>
        <dsp:cNvSpPr/>
      </dsp:nvSpPr>
      <dsp:spPr>
        <a:xfrm>
          <a:off x="0" y="0"/>
          <a:ext cx="8686800" cy="684884"/>
        </a:xfrm>
        <a:prstGeom prst="roundRect">
          <a:avLst/>
        </a:prstGeom>
        <a:solidFill>
          <a:srgbClr val="C6D9F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latin typeface="Bodoni MT" pitchFamily="18" charset="0"/>
            </a:rPr>
            <a:t>The 20 Essential Package of Services to be assured under UHC Phase-</a:t>
          </a:r>
          <a:r>
            <a:rPr lang="en-US" sz="2400" b="1" kern="1200" dirty="0" smtClean="0">
              <a:latin typeface="Bodoni MT" pitchFamily="18" charset="0"/>
            </a:rPr>
            <a:t>1 at </a:t>
          </a:r>
          <a:r>
            <a:rPr lang="en-US" sz="2400" b="1" kern="1200" dirty="0" err="1" smtClean="0">
              <a:latin typeface="Bodoni MT" pitchFamily="18" charset="0"/>
            </a:rPr>
            <a:t>Mandwi</a:t>
          </a:r>
          <a:r>
            <a:rPr lang="en-US" sz="2400" b="1" kern="1200" dirty="0" smtClean="0">
              <a:latin typeface="Bodoni MT" pitchFamily="18" charset="0"/>
            </a:rPr>
            <a:t> Block:</a:t>
          </a:r>
          <a:endParaRPr lang="en-US" sz="2400" kern="1200" dirty="0">
            <a:latin typeface="Bodoni MT" pitchFamily="18" charset="0"/>
          </a:endParaRPr>
        </a:p>
      </dsp:txBody>
      <dsp:txXfrm>
        <a:off x="33433" y="33433"/>
        <a:ext cx="8619934" cy="6180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30055-313D-40D6-B58F-55ADD3BE82FC}">
      <dsp:nvSpPr>
        <dsp:cNvPr id="0" name=""/>
        <dsp:cNvSpPr/>
      </dsp:nvSpPr>
      <dsp:spPr>
        <a:xfrm>
          <a:off x="0" y="0"/>
          <a:ext cx="8752114" cy="410916"/>
        </a:xfrm>
        <a:prstGeom prst="roundRect">
          <a:avLst/>
        </a:prstGeom>
        <a:solidFill>
          <a:srgbClr val="C6D9F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latin typeface="Bodoni MT" pitchFamily="18" charset="0"/>
            </a:rPr>
            <a:t>Regulatory Aspects:</a:t>
          </a:r>
          <a:endParaRPr lang="en-US" sz="2800" kern="1200" dirty="0">
            <a:latin typeface="Bodoni MT" pitchFamily="18" charset="0"/>
          </a:endParaRPr>
        </a:p>
      </dsp:txBody>
      <dsp:txXfrm>
        <a:off x="20059" y="20059"/>
        <a:ext cx="8711996" cy="3707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00B83-7FEA-4B50-A675-F801A0BB5BD6}">
      <dsp:nvSpPr>
        <dsp:cNvPr id="0" name=""/>
        <dsp:cNvSpPr/>
      </dsp:nvSpPr>
      <dsp:spPr>
        <a:xfrm>
          <a:off x="0" y="124"/>
          <a:ext cx="8229600" cy="563313"/>
        </a:xfrm>
        <a:prstGeom prst="roundRect">
          <a:avLst/>
        </a:prstGeom>
        <a:solidFill>
          <a:srgbClr val="C6D9F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latin typeface="Bodoni MT" pitchFamily="18" charset="0"/>
            </a:rPr>
            <a:t>PROPOSED HEALTH ADMINISTRATION FOR UHC:</a:t>
          </a:r>
          <a:endParaRPr lang="en-US" sz="2600" kern="1200" dirty="0">
            <a:latin typeface="Bodoni MT" pitchFamily="18" charset="0"/>
          </a:endParaRPr>
        </a:p>
      </dsp:txBody>
      <dsp:txXfrm>
        <a:off x="27499" y="27623"/>
        <a:ext cx="8174602" cy="50831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0975" y="0"/>
            <a:ext cx="3052763" cy="466725"/>
          </a:xfrm>
          <a:prstGeom prst="rect">
            <a:avLst/>
          </a:prstGeom>
        </p:spPr>
        <p:txBody>
          <a:bodyPr vert="horz" lIns="91440" tIns="45720" rIns="91440" bIns="45720" rtlCol="0"/>
          <a:lstStyle>
            <a:lvl1pPr algn="r">
              <a:defRPr sz="1200"/>
            </a:lvl1pPr>
          </a:lstStyle>
          <a:p>
            <a:fld id="{8E1F7F6A-BCC1-4E78-8A02-86CFC72C72F0}" type="datetimeFigureOut">
              <a:rPr lang="en-US" smtClean="0"/>
              <a:pPr/>
              <a:t>08/01/14</a:t>
            </a:fld>
            <a:endParaRPr lang="en-US"/>
          </a:p>
        </p:txBody>
      </p:sp>
      <p:sp>
        <p:nvSpPr>
          <p:cNvPr id="4" name="Footer Placeholder 3"/>
          <p:cNvSpPr>
            <a:spLocks noGrp="1"/>
          </p:cNvSpPr>
          <p:nvPr>
            <p:ph type="ftr" sz="quarter" idx="2"/>
          </p:nvPr>
        </p:nvSpPr>
        <p:spPr>
          <a:xfrm>
            <a:off x="0" y="8877300"/>
            <a:ext cx="305276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0975" y="8877300"/>
            <a:ext cx="3052763" cy="466725"/>
          </a:xfrm>
          <a:prstGeom prst="rect">
            <a:avLst/>
          </a:prstGeom>
        </p:spPr>
        <p:txBody>
          <a:bodyPr vert="horz" lIns="91440" tIns="45720" rIns="91440" bIns="45720" rtlCol="0" anchor="b"/>
          <a:lstStyle>
            <a:lvl1pPr algn="r">
              <a:defRPr sz="1200"/>
            </a:lvl1pPr>
          </a:lstStyle>
          <a:p>
            <a:fld id="{9EB72186-F997-44FF-BBC3-E8799D7C95A9}" type="slidenum">
              <a:rPr lang="en-US" smtClean="0"/>
              <a:pPr/>
              <a:t>‹#›</a:t>
            </a:fld>
            <a:endParaRPr lang="en-US"/>
          </a:p>
        </p:txBody>
      </p:sp>
    </p:spTree>
    <p:extLst>
      <p:ext uri="{BB962C8B-B14F-4D97-AF65-F5344CB8AC3E}">
        <p14:creationId xmlns:p14="http://schemas.microsoft.com/office/powerpoint/2010/main" val="3201773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0975" y="0"/>
            <a:ext cx="3052763" cy="466725"/>
          </a:xfrm>
          <a:prstGeom prst="rect">
            <a:avLst/>
          </a:prstGeom>
        </p:spPr>
        <p:txBody>
          <a:bodyPr vert="horz" lIns="91440" tIns="45720" rIns="91440" bIns="45720" rtlCol="0"/>
          <a:lstStyle>
            <a:lvl1pPr algn="r">
              <a:defRPr sz="1200"/>
            </a:lvl1pPr>
          </a:lstStyle>
          <a:p>
            <a:fld id="{0F6AEB8D-A235-441A-8D86-3BC2028DBF6D}" type="datetimeFigureOut">
              <a:rPr lang="en-US" smtClean="0"/>
              <a:pPr/>
              <a:t>08/01/14</a:t>
            </a:fld>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38650"/>
            <a:ext cx="5635625" cy="42052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77300"/>
            <a:ext cx="305276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0975" y="8877300"/>
            <a:ext cx="3052763" cy="466725"/>
          </a:xfrm>
          <a:prstGeom prst="rect">
            <a:avLst/>
          </a:prstGeom>
        </p:spPr>
        <p:txBody>
          <a:bodyPr vert="horz" lIns="91440" tIns="45720" rIns="91440" bIns="45720" rtlCol="0" anchor="b"/>
          <a:lstStyle>
            <a:lvl1pPr algn="r">
              <a:defRPr sz="1200"/>
            </a:lvl1pPr>
          </a:lstStyle>
          <a:p>
            <a:fld id="{FD5CD97D-414C-4C26-9696-CB10C5019D1D}" type="slidenum">
              <a:rPr lang="en-US" smtClean="0"/>
              <a:pPr/>
              <a:t>‹#›</a:t>
            </a:fld>
            <a:endParaRPr lang="en-US"/>
          </a:p>
        </p:txBody>
      </p:sp>
    </p:spTree>
    <p:extLst>
      <p:ext uri="{BB962C8B-B14F-4D97-AF65-F5344CB8AC3E}">
        <p14:creationId xmlns:p14="http://schemas.microsoft.com/office/powerpoint/2010/main" val="122704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08/01/14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08/01/14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08/01/14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08/01/14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08/01/14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08/01/14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08/01/14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08/01/14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diagramData" Target="../diagrams/data14.xml"/><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diagramData" Target="../diagrams/data4.xml"/><Relationship Id="rId8" Type="http://schemas.openxmlformats.org/officeDocument/2006/relationships/diagramLayout" Target="../diagrams/layout4.xml"/><Relationship Id="rId9" Type="http://schemas.openxmlformats.org/officeDocument/2006/relationships/diagramQuickStyle" Target="../diagrams/quickStyle4.xml"/><Relationship Id="rId10" Type="http://schemas.openxmlformats.org/officeDocument/2006/relationships/diagramColors" Target="../diagrams/colors4.xml"/><Relationship Id="rId11"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type="subTitle" idx="1"/>
          </p:nvPr>
        </p:nvSpPr>
        <p:spPr>
          <a:xfrm>
            <a:off x="0" y="5105400"/>
            <a:ext cx="9144000" cy="990600"/>
          </a:xfrm>
          <a:solidFill>
            <a:srgbClr val="92D050"/>
          </a:solidFill>
        </p:spPr>
        <p:style>
          <a:lnRef idx="3">
            <a:schemeClr val="lt1"/>
          </a:lnRef>
          <a:fillRef idx="1">
            <a:schemeClr val="accent3"/>
          </a:fillRef>
          <a:effectRef idx="1">
            <a:schemeClr val="accent3"/>
          </a:effectRef>
          <a:fontRef idx="minor">
            <a:schemeClr val="lt1"/>
          </a:fontRef>
        </p:style>
        <p:txBody>
          <a:bodyPr anchor="ctr">
            <a:normAutofit/>
          </a:bodyPr>
          <a:lstStyle/>
          <a:p>
            <a:r>
              <a:rPr lang="en-US" sz="2400" b="1" dirty="0" smtClean="0">
                <a:solidFill>
                  <a:schemeClr val="tx1"/>
                </a:solidFill>
                <a:latin typeface="Arial Black" pitchFamily="34" charset="0"/>
              </a:rPr>
              <a:t>UNIVERSAL HEALTH COVERAGE AND INNOVATIONS IN HEALTH SECTOR IN TRIPURA</a:t>
            </a:r>
            <a:endParaRPr lang="en-US" sz="2400" b="1" dirty="0">
              <a:solidFill>
                <a:schemeClr val="tx1"/>
              </a:solidFill>
              <a:latin typeface="Arial Black" pitchFamily="34" charset="0"/>
            </a:endParaRPr>
          </a:p>
        </p:txBody>
      </p:sp>
      <p:sp>
        <p:nvSpPr>
          <p:cNvPr id="8" name="TextBox 7"/>
          <p:cNvSpPr txBox="1"/>
          <p:nvPr/>
        </p:nvSpPr>
        <p:spPr>
          <a:xfrm>
            <a:off x="1828800" y="6412468"/>
            <a:ext cx="4724400" cy="369332"/>
          </a:xfrm>
          <a:prstGeom prst="rect">
            <a:avLst/>
          </a:prstGeom>
          <a:noFill/>
        </p:spPr>
        <p:txBody>
          <a:bodyPr wrap="square" rtlCol="0">
            <a:spAutoFit/>
          </a:bodyPr>
          <a:lstStyle/>
          <a:p>
            <a:pPr algn="ctr"/>
            <a:r>
              <a:rPr lang="en-US" dirty="0" smtClean="0"/>
              <a:t>Date : 9</a:t>
            </a:r>
            <a:r>
              <a:rPr lang="en-US" baseline="30000" dirty="0" smtClean="0"/>
              <a:t>th</a:t>
            </a:r>
            <a:r>
              <a:rPr lang="en-US" dirty="0" smtClean="0"/>
              <a:t> </a:t>
            </a:r>
            <a:r>
              <a:rPr lang="en-US" dirty="0" smtClean="0"/>
              <a:t>January, </a:t>
            </a:r>
            <a:r>
              <a:rPr lang="en-US" dirty="0" smtClean="0"/>
              <a:t>2014</a:t>
            </a:r>
            <a:endParaRPr lang="en-US" dirty="0"/>
          </a:p>
        </p:txBody>
      </p:sp>
      <p:pic>
        <p:nvPicPr>
          <p:cNvPr id="1027" name="Picture 3"/>
          <p:cNvPicPr>
            <a:picLocks noChangeAspect="1" noChangeArrowheads="1"/>
          </p:cNvPicPr>
          <p:nvPr/>
        </p:nvPicPr>
        <p:blipFill>
          <a:blip r:embed="rId2"/>
          <a:srcRect/>
          <a:stretch>
            <a:fillRect/>
          </a:stretch>
        </p:blipFill>
        <p:spPr bwMode="auto">
          <a:xfrm>
            <a:off x="3581400" y="0"/>
            <a:ext cx="4876800" cy="5029200"/>
          </a:xfrm>
          <a:prstGeom prst="rect">
            <a:avLst/>
          </a:prstGeom>
          <a:noFill/>
          <a:ln w="9525">
            <a:noFill/>
            <a:miter lim="800000"/>
            <a:headEnd/>
            <a:tailEnd/>
          </a:ln>
          <a:effectLst/>
        </p:spPr>
      </p:pic>
      <p:sp>
        <p:nvSpPr>
          <p:cNvPr id="1029" name="AutoShape 5" descr="Displaying New LOGO NH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6"/>
          <p:cNvPicPr>
            <a:picLocks noChangeAspect="1" noChangeArrowheads="1"/>
          </p:cNvPicPr>
          <p:nvPr/>
        </p:nvPicPr>
        <p:blipFill>
          <a:blip r:embed="rId3"/>
          <a:srcRect/>
          <a:stretch>
            <a:fillRect/>
          </a:stretch>
        </p:blipFill>
        <p:spPr bwMode="auto">
          <a:xfrm>
            <a:off x="457200" y="36286"/>
            <a:ext cx="2286000" cy="1792514"/>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85999357"/>
              </p:ext>
            </p:extLst>
          </p:nvPr>
        </p:nvGraphicFramePr>
        <p:xfrm>
          <a:off x="457200" y="152400"/>
          <a:ext cx="8229600" cy="487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304800" y="762000"/>
            <a:ext cx="8382000" cy="5867400"/>
          </a:xfrm>
        </p:spPr>
        <p:txBody>
          <a:bodyPr>
            <a:noAutofit/>
          </a:bodyPr>
          <a:lstStyle/>
          <a:p>
            <a:pPr marL="342900" lvl="1" indent="-342900" algn="just">
              <a:buNone/>
            </a:pPr>
            <a:r>
              <a:rPr lang="en-US" sz="2000" b="1" dirty="0" smtClean="0">
                <a:latin typeface="Bodoni MT" pitchFamily="18" charset="0"/>
              </a:rPr>
              <a:t>1. Convergence of Services: </a:t>
            </a:r>
            <a:r>
              <a:rPr lang="en-US" sz="2000" dirty="0" smtClean="0">
                <a:latin typeface="Bodoni MT" pitchFamily="18" charset="0"/>
              </a:rPr>
              <a:t> </a:t>
            </a:r>
          </a:p>
          <a:p>
            <a:pPr marL="342900" lvl="1" indent="-342900" algn="just"/>
            <a:r>
              <a:rPr lang="en-US" sz="2000" dirty="0" smtClean="0">
                <a:latin typeface="Bodoni MT" pitchFamily="18" charset="0"/>
              </a:rPr>
              <a:t>Synergized working of ASHA &amp; AWW by declaring AWC as convergence station at grass root level to ensure Ante Natal Care, Post Natal Care, Immunization, Family Planning, Counseling to Adolescents, IFA / </a:t>
            </a:r>
            <a:r>
              <a:rPr lang="en-US" sz="2000" dirty="0" err="1" smtClean="0">
                <a:latin typeface="Bodoni MT" pitchFamily="18" charset="0"/>
              </a:rPr>
              <a:t>Albendazole</a:t>
            </a:r>
            <a:r>
              <a:rPr lang="en-US" sz="2000" dirty="0" smtClean="0">
                <a:latin typeface="Bodoni MT" pitchFamily="18" charset="0"/>
              </a:rPr>
              <a:t> tablet distributution / Nutrition services / Mid Day Mill etc .DM’s have been made in charge of the </a:t>
            </a:r>
            <a:r>
              <a:rPr lang="en-US" sz="2000" dirty="0" err="1" smtClean="0">
                <a:latin typeface="Bodoni MT" pitchFamily="18" charset="0"/>
              </a:rPr>
              <a:t>Programme</a:t>
            </a:r>
            <a:r>
              <a:rPr lang="en-US" sz="2000" dirty="0" smtClean="0">
                <a:latin typeface="Bodoni MT" pitchFamily="18" charset="0"/>
              </a:rPr>
              <a:t>.</a:t>
            </a:r>
          </a:p>
          <a:p>
            <a:pPr marL="342900" lvl="1" indent="-342900" algn="just">
              <a:buNone/>
            </a:pPr>
            <a:r>
              <a:rPr lang="en-US" sz="2000" b="1" dirty="0" smtClean="0">
                <a:latin typeface="Bodoni MT" pitchFamily="18" charset="0"/>
              </a:rPr>
              <a:t>2. Ownership &amp; joint monitoring by PRI </a:t>
            </a:r>
            <a:r>
              <a:rPr lang="en-US" sz="2000" dirty="0" smtClean="0">
                <a:latin typeface="Bodoni MT" pitchFamily="18" charset="0"/>
              </a:rPr>
              <a:t>: PRIs are very vibrant of monitoring Health Care Institutions in Tripura. </a:t>
            </a:r>
          </a:p>
          <a:p>
            <a:pPr marL="342900" lvl="1" indent="-342900" algn="just">
              <a:buNone/>
            </a:pPr>
            <a:endParaRPr lang="en-US" sz="800" dirty="0" smtClean="0">
              <a:latin typeface="Bodoni MT" pitchFamily="18" charset="0"/>
            </a:endParaRPr>
          </a:p>
          <a:p>
            <a:pPr lvl="0">
              <a:buNone/>
            </a:pPr>
            <a:r>
              <a:rPr lang="en-US" sz="2000" b="1" dirty="0" smtClean="0">
                <a:latin typeface="Bodoni MT" pitchFamily="18" charset="0"/>
              </a:rPr>
              <a:t>3. Autonomy for Single Pool of Resource: </a:t>
            </a:r>
            <a:endParaRPr lang="en-US" sz="2000" dirty="0" smtClean="0">
              <a:latin typeface="Bodoni MT" pitchFamily="18" charset="0"/>
            </a:endParaRPr>
          </a:p>
          <a:p>
            <a:pPr lvl="1"/>
            <a:r>
              <a:rPr lang="en-US" sz="2000" dirty="0" smtClean="0">
                <a:latin typeface="Bodoni MT" pitchFamily="18" charset="0"/>
              </a:rPr>
              <a:t>For similar kind of activities like VHND, Health Camp etc. line departments are also providing fund support. However, to manage the resources effectively, </a:t>
            </a:r>
            <a:r>
              <a:rPr lang="en-US" sz="2000" b="1" u="sng" dirty="0" smtClean="0">
                <a:latin typeface="Bodoni MT" pitchFamily="18" charset="0"/>
              </a:rPr>
              <a:t>Block Care Committee</a:t>
            </a:r>
            <a:r>
              <a:rPr lang="en-US" sz="2000" dirty="0" smtClean="0">
                <a:latin typeface="Bodoni MT" pitchFamily="18" charset="0"/>
              </a:rPr>
              <a:t> can use fund centrally by opening a Joint Account. </a:t>
            </a:r>
          </a:p>
          <a:p>
            <a:pPr lvl="1"/>
            <a:r>
              <a:rPr lang="en-US" sz="2000" dirty="0" smtClean="0">
                <a:latin typeface="Bodoni MT" pitchFamily="18" charset="0"/>
              </a:rPr>
              <a:t>Based on yearly target beneficiary / disease burden, local </a:t>
            </a:r>
            <a:r>
              <a:rPr lang="en-US" sz="2000" b="1" dirty="0" smtClean="0">
                <a:latin typeface="Bodoni MT" pitchFamily="18" charset="0"/>
              </a:rPr>
              <a:t>Block Care committee</a:t>
            </a:r>
            <a:r>
              <a:rPr lang="en-US" sz="2000" dirty="0" smtClean="0">
                <a:latin typeface="Bodoni MT" pitchFamily="18" charset="0"/>
              </a:rPr>
              <a:t> can club all the resources of drugs to procure medicine as per EDL</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05800" cy="5562600"/>
          </a:xfrm>
        </p:spPr>
        <p:txBody>
          <a:bodyPr>
            <a:noAutofit/>
          </a:bodyPr>
          <a:lstStyle/>
          <a:p>
            <a:pPr marL="342900" lvl="1" indent="-342900" algn="just">
              <a:buNone/>
            </a:pPr>
            <a:r>
              <a:rPr lang="en-US" sz="2000" b="1" dirty="0" smtClean="0">
                <a:latin typeface="Bodoni MT" pitchFamily="18" charset="0"/>
              </a:rPr>
              <a:t>4. Tracking trough MCTS : </a:t>
            </a:r>
            <a:r>
              <a:rPr lang="en-US" sz="2000" dirty="0" smtClean="0">
                <a:latin typeface="Bodoni MT" pitchFamily="18" charset="0"/>
              </a:rPr>
              <a:t>In order to achieve cent per cent delivery of public services under preventive health care and nutrition related services, MCTS will be given preference.</a:t>
            </a:r>
          </a:p>
          <a:p>
            <a:pPr marL="342900" lvl="1" indent="-342900" algn="just">
              <a:buNone/>
            </a:pPr>
            <a:r>
              <a:rPr lang="en-US" sz="2000" b="1" dirty="0" smtClean="0">
                <a:latin typeface="Bodoni MT" pitchFamily="18" charset="0"/>
              </a:rPr>
              <a:t>5. Rewards / Appreciation:</a:t>
            </a:r>
            <a:endParaRPr lang="en-US" sz="2000" dirty="0" smtClean="0">
              <a:latin typeface="Bodoni MT" pitchFamily="18" charset="0"/>
            </a:endParaRPr>
          </a:p>
          <a:p>
            <a:pPr lvl="0" algn="just"/>
            <a:r>
              <a:rPr lang="en-US" sz="2000" dirty="0" smtClean="0">
                <a:latin typeface="Bodoni MT" pitchFamily="18" charset="0"/>
              </a:rPr>
              <a:t>Reward: Letter of Appreciation will be given to ASHA &amp; concern ASHA Facilitator by BDO / Chairperson </a:t>
            </a:r>
            <a:r>
              <a:rPr lang="en-US" sz="2000" dirty="0" err="1" smtClean="0">
                <a:latin typeface="Bodoni MT" pitchFamily="18" charset="0"/>
              </a:rPr>
              <a:t>Panchayet</a:t>
            </a:r>
            <a:r>
              <a:rPr lang="en-US" sz="2000" dirty="0" smtClean="0">
                <a:latin typeface="Bodoni MT" pitchFamily="18" charset="0"/>
              </a:rPr>
              <a:t> </a:t>
            </a:r>
            <a:r>
              <a:rPr lang="en-US" sz="2000" dirty="0" err="1" smtClean="0">
                <a:latin typeface="Bodoni MT" pitchFamily="18" charset="0"/>
              </a:rPr>
              <a:t>Samitee</a:t>
            </a:r>
            <a:r>
              <a:rPr lang="en-US" sz="2000" dirty="0" smtClean="0">
                <a:latin typeface="Bodoni MT" pitchFamily="18" charset="0"/>
              </a:rPr>
              <a:t> subject to ensuring any of the three criteria mentioned below on her jurisdiction:</a:t>
            </a:r>
          </a:p>
          <a:p>
            <a:pPr lvl="1" algn="just"/>
            <a:r>
              <a:rPr lang="en-US" sz="2000" dirty="0" smtClean="0">
                <a:latin typeface="Bodoni MT" pitchFamily="18" charset="0"/>
              </a:rPr>
              <a:t>1. 95% 4 ANC coverage,</a:t>
            </a:r>
          </a:p>
          <a:p>
            <a:pPr lvl="1" algn="just"/>
            <a:r>
              <a:rPr lang="en-US" sz="2000" dirty="0" smtClean="0">
                <a:latin typeface="Bodoni MT" pitchFamily="18" charset="0"/>
              </a:rPr>
              <a:t>2. 95 % Institutional Delivery,</a:t>
            </a:r>
          </a:p>
          <a:p>
            <a:pPr lvl="1" algn="just"/>
            <a:r>
              <a:rPr lang="en-US" sz="2000" dirty="0" smtClean="0">
                <a:latin typeface="Bodoni MT" pitchFamily="18" charset="0"/>
              </a:rPr>
              <a:t>3. 95 % Home Based Neo Natal Care,</a:t>
            </a:r>
          </a:p>
          <a:p>
            <a:pPr lvl="1" algn="just"/>
            <a:r>
              <a:rPr lang="en-US" sz="2000" dirty="0" smtClean="0">
                <a:latin typeface="Bodoni MT" pitchFamily="18" charset="0"/>
              </a:rPr>
              <a:t>4. 95 % Immunization,</a:t>
            </a:r>
          </a:p>
          <a:p>
            <a:pPr algn="just">
              <a:buNone/>
            </a:pPr>
            <a:r>
              <a:rPr lang="en-US" sz="2000" b="1" dirty="0" smtClean="0">
                <a:latin typeface="Bodoni MT" pitchFamily="18" charset="0"/>
              </a:rPr>
              <a:t>6. Career Progression: </a:t>
            </a:r>
            <a:r>
              <a:rPr lang="en-US" sz="2000" dirty="0" smtClean="0">
                <a:latin typeface="Bodoni MT" pitchFamily="18" charset="0"/>
              </a:rPr>
              <a:t>10 % Seats reserved for ASHA for ANM training course</a:t>
            </a:r>
            <a:r>
              <a:rPr lang="en-US" sz="2000" b="1" dirty="0" smtClean="0">
                <a:latin typeface="Bodoni MT" pitchFamily="18" charset="0"/>
              </a:rPr>
              <a:t>. </a:t>
            </a:r>
            <a:r>
              <a:rPr lang="en-US" sz="2000" dirty="0" smtClean="0">
                <a:latin typeface="Bodoni MT" pitchFamily="18" charset="0"/>
              </a:rPr>
              <a:t>Preference will be given on </a:t>
            </a:r>
            <a:r>
              <a:rPr lang="en-US" sz="2000" b="1" u="sng" dirty="0" smtClean="0">
                <a:latin typeface="Bodoni MT" pitchFamily="18" charset="0"/>
              </a:rPr>
              <a:t>Appreciation letter</a:t>
            </a:r>
            <a:r>
              <a:rPr lang="en-US" sz="2000" dirty="0" smtClean="0">
                <a:latin typeface="Bodoni MT" pitchFamily="18" charset="0"/>
              </a:rPr>
              <a:t> in future course of time under Govt. sector / promotion etc. wherever applicable.</a:t>
            </a:r>
          </a:p>
          <a:p>
            <a:pPr algn="just"/>
            <a:endParaRPr lang="en-US" sz="2000" dirty="0" smtClean="0">
              <a:latin typeface="Bodoni MT" pitchFamily="18" charset="0"/>
            </a:endParaRPr>
          </a:p>
        </p:txBody>
      </p:sp>
      <p:sp>
        <p:nvSpPr>
          <p:cNvPr id="4" name="TextBox 3"/>
          <p:cNvSpPr txBox="1"/>
          <p:nvPr/>
        </p:nvSpPr>
        <p:spPr>
          <a:xfrm>
            <a:off x="6858000" y="685800"/>
            <a:ext cx="1828800" cy="369332"/>
          </a:xfrm>
          <a:prstGeom prst="rect">
            <a:avLst/>
          </a:prstGeom>
          <a:solidFill>
            <a:schemeClr val="tx2">
              <a:lumMod val="20000"/>
              <a:lumOff val="80000"/>
            </a:schemeClr>
          </a:solidFill>
        </p:spPr>
        <p:txBody>
          <a:bodyPr wrap="square" rtlCol="0">
            <a:spAutoFit/>
          </a:bodyPr>
          <a:lstStyle/>
          <a:p>
            <a:pPr algn="r"/>
            <a:r>
              <a:rPr lang="en-US" dirty="0" err="1" smtClean="0"/>
              <a:t>Contd</a:t>
            </a:r>
            <a:r>
              <a:rPr lang="en-US" dirty="0" smtClean="0"/>
              <a:t>…</a:t>
            </a:r>
            <a:endParaRPr lang="en-US" dirty="0"/>
          </a:p>
        </p:txBody>
      </p:sp>
      <p:graphicFrame>
        <p:nvGraphicFramePr>
          <p:cNvPr id="6" name="Diagram 5"/>
          <p:cNvGraphicFramePr/>
          <p:nvPr>
            <p:extLst>
              <p:ext uri="{D42A27DB-BD31-4B8C-83A1-F6EECF244321}">
                <p14:modId xmlns:p14="http://schemas.microsoft.com/office/powerpoint/2010/main" val="905643863"/>
              </p:ext>
            </p:extLst>
          </p:nvPr>
        </p:nvGraphicFramePr>
        <p:xfrm>
          <a:off x="457200" y="152400"/>
          <a:ext cx="8229600" cy="487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43607775"/>
              </p:ext>
            </p:extLst>
          </p:nvPr>
        </p:nvGraphicFramePr>
        <p:xfrm>
          <a:off x="228600" y="274638"/>
          <a:ext cx="86868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Organization Chart 2"/>
          <p:cNvGrpSpPr>
            <a:grpSpLocks noChangeAspect="1"/>
          </p:cNvGrpSpPr>
          <p:nvPr/>
        </p:nvGrpSpPr>
        <p:grpSpPr bwMode="auto">
          <a:xfrm>
            <a:off x="533400" y="1371600"/>
            <a:ext cx="8305800" cy="3962400"/>
            <a:chOff x="1806" y="1650"/>
            <a:chExt cx="6120" cy="3959"/>
          </a:xfrm>
        </p:grpSpPr>
        <p:cxnSp>
          <p:nvCxnSpPr>
            <p:cNvPr id="22532" name="_s22532"/>
            <p:cNvCxnSpPr>
              <a:cxnSpLocks noChangeShapeType="1"/>
              <a:stCxn id="15" idx="0"/>
              <a:endCxn id="14" idx="2"/>
            </p:cNvCxnSpPr>
            <p:nvPr/>
          </p:nvCxnSpPr>
          <p:spPr bwMode="auto">
            <a:xfrm rot="5400000" flipH="1">
              <a:off x="5977" y="3989"/>
              <a:ext cx="300" cy="1441"/>
            </a:xfrm>
            <a:prstGeom prst="bentConnector3">
              <a:avLst>
                <a:gd name="adj1" fmla="val 50000"/>
              </a:avLst>
            </a:prstGeom>
            <a:noFill/>
            <a:ln w="9525">
              <a:solidFill>
                <a:srgbClr val="000000"/>
              </a:solidFill>
              <a:miter lim="800000"/>
              <a:headEnd/>
              <a:tailEnd/>
            </a:ln>
          </p:spPr>
        </p:cxnSp>
        <p:cxnSp>
          <p:nvCxnSpPr>
            <p:cNvPr id="22533" name="_s22533"/>
            <p:cNvCxnSpPr>
              <a:cxnSpLocks noChangeShapeType="1"/>
              <a:stCxn id="14" idx="0"/>
              <a:endCxn id="12" idx="2"/>
            </p:cNvCxnSpPr>
            <p:nvPr/>
          </p:nvCxnSpPr>
          <p:spPr bwMode="auto">
            <a:xfrm rot="5400000" flipH="1">
              <a:off x="4626" y="3000"/>
              <a:ext cx="299" cy="1260"/>
            </a:xfrm>
            <a:prstGeom prst="bentConnector3">
              <a:avLst>
                <a:gd name="adj1" fmla="val 50000"/>
              </a:avLst>
            </a:prstGeom>
            <a:noFill/>
            <a:ln w="9525">
              <a:solidFill>
                <a:srgbClr val="000000"/>
              </a:solidFill>
              <a:miter lim="800000"/>
              <a:headEnd/>
              <a:tailEnd/>
            </a:ln>
          </p:spPr>
        </p:cxnSp>
        <p:cxnSp>
          <p:nvCxnSpPr>
            <p:cNvPr id="22534" name="_s22534"/>
            <p:cNvCxnSpPr>
              <a:cxnSpLocks noChangeShapeType="1"/>
              <a:stCxn id="13" idx="0"/>
              <a:endCxn id="12" idx="2"/>
            </p:cNvCxnSpPr>
            <p:nvPr/>
          </p:nvCxnSpPr>
          <p:spPr bwMode="auto">
            <a:xfrm rot="16200000">
              <a:off x="3366" y="3000"/>
              <a:ext cx="299" cy="1260"/>
            </a:xfrm>
            <a:prstGeom prst="bentConnector3">
              <a:avLst>
                <a:gd name="adj1" fmla="val 50000"/>
              </a:avLst>
            </a:prstGeom>
            <a:noFill/>
            <a:ln w="9525">
              <a:solidFill>
                <a:srgbClr val="000000"/>
              </a:solidFill>
              <a:miter lim="800000"/>
              <a:headEnd/>
              <a:tailEnd/>
            </a:ln>
          </p:spPr>
        </p:cxnSp>
        <p:cxnSp>
          <p:nvCxnSpPr>
            <p:cNvPr id="22535" name="_s22535"/>
            <p:cNvCxnSpPr>
              <a:cxnSpLocks noChangeShapeType="1"/>
              <a:stCxn id="12" idx="0"/>
              <a:endCxn id="11" idx="2"/>
            </p:cNvCxnSpPr>
            <p:nvPr/>
          </p:nvCxnSpPr>
          <p:spPr bwMode="auto">
            <a:xfrm rot="16200000">
              <a:off x="3997" y="2550"/>
              <a:ext cx="299" cy="1"/>
            </a:xfrm>
            <a:prstGeom prst="straightConnector1">
              <a:avLst/>
            </a:prstGeom>
            <a:noFill/>
            <a:ln w="9525">
              <a:solidFill>
                <a:srgbClr val="000000"/>
              </a:solidFill>
              <a:round/>
              <a:headEnd/>
              <a:tailEnd/>
            </a:ln>
          </p:spPr>
        </p:cxnSp>
        <p:sp>
          <p:nvSpPr>
            <p:cNvPr id="11" name="_s22536"/>
            <p:cNvSpPr>
              <a:spLocks noChangeArrowheads="1"/>
            </p:cNvSpPr>
            <p:nvPr/>
          </p:nvSpPr>
          <p:spPr bwMode="auto">
            <a:xfrm>
              <a:off x="3066" y="1650"/>
              <a:ext cx="2160" cy="720"/>
            </a:xfrm>
            <a:prstGeom prst="bracketPair">
              <a:avLst>
                <a:gd name="adj" fmla="val 0"/>
              </a:avLst>
            </a:prstGeom>
            <a:solidFill>
              <a:srgbClr val="C94503">
                <a:alpha val="50000"/>
              </a:srgbClr>
            </a:solidFill>
            <a:ln w="2857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Bodoni MT" pitchFamily="18" charset="0"/>
                </a:rPr>
                <a:t>Central Medical Store</a:t>
              </a:r>
              <a:endParaRPr kumimoji="0" lang="en-US" sz="4000" b="0" i="0" u="none" strike="noStrike" cap="none" normalizeH="0" baseline="0" dirty="0" smtClean="0">
                <a:ln>
                  <a:noFill/>
                </a:ln>
                <a:solidFill>
                  <a:schemeClr val="tx1"/>
                </a:solidFill>
                <a:effectLst/>
                <a:latin typeface="Bodoni MT" pitchFamily="18" charset="0"/>
              </a:endParaRPr>
            </a:p>
          </p:txBody>
        </p:sp>
        <p:sp>
          <p:nvSpPr>
            <p:cNvPr id="12" name="_s22537"/>
            <p:cNvSpPr>
              <a:spLocks noChangeArrowheads="1"/>
            </p:cNvSpPr>
            <p:nvPr/>
          </p:nvSpPr>
          <p:spPr bwMode="auto">
            <a:xfrm>
              <a:off x="3066" y="2730"/>
              <a:ext cx="2160" cy="720"/>
            </a:xfrm>
            <a:prstGeom prst="bracketPair">
              <a:avLst>
                <a:gd name="adj" fmla="val 0"/>
              </a:avLst>
            </a:prstGeom>
            <a:solidFill>
              <a:srgbClr val="CC9900">
                <a:alpha val="50000"/>
              </a:srgbClr>
            </a:solidFill>
            <a:ln w="2857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smtClean="0">
                  <a:ln>
                    <a:noFill/>
                  </a:ln>
                  <a:solidFill>
                    <a:schemeClr val="tx1"/>
                  </a:solidFill>
                  <a:effectLst/>
                  <a:latin typeface="Bodoni MT" pitchFamily="18" charset="0"/>
                </a:rPr>
                <a:t>Block Medical Store</a:t>
              </a:r>
              <a:endParaRPr kumimoji="0" lang="en-US" sz="4000" b="0" i="0" u="none" strike="noStrike" cap="none" normalizeH="0" baseline="0" smtClean="0">
                <a:ln>
                  <a:noFill/>
                </a:ln>
                <a:solidFill>
                  <a:schemeClr val="tx1"/>
                </a:solidFill>
                <a:effectLst/>
                <a:latin typeface="Bodoni MT" pitchFamily="18" charset="0"/>
              </a:endParaRPr>
            </a:p>
          </p:txBody>
        </p:sp>
        <p:sp>
          <p:nvSpPr>
            <p:cNvPr id="13" name="_s22538"/>
            <p:cNvSpPr>
              <a:spLocks noChangeArrowheads="1"/>
            </p:cNvSpPr>
            <p:nvPr/>
          </p:nvSpPr>
          <p:spPr bwMode="auto">
            <a:xfrm>
              <a:off x="1806" y="3810"/>
              <a:ext cx="2160" cy="719"/>
            </a:xfrm>
            <a:prstGeom prst="bracketPair">
              <a:avLst>
                <a:gd name="adj" fmla="val 0"/>
              </a:avLst>
            </a:prstGeom>
            <a:solidFill>
              <a:srgbClr val="996666">
                <a:alpha val="50000"/>
              </a:srgbClr>
            </a:solidFill>
            <a:ln w="2857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smtClean="0">
                  <a:ln>
                    <a:noFill/>
                  </a:ln>
                  <a:solidFill>
                    <a:schemeClr val="tx1"/>
                  </a:solidFill>
                  <a:effectLst/>
                  <a:latin typeface="Bodoni MT" pitchFamily="18" charset="0"/>
                </a:rPr>
                <a:t>PHC</a:t>
              </a:r>
              <a:endParaRPr kumimoji="0" lang="en-US" sz="4000" b="0" i="0" u="none" strike="noStrike" cap="none" normalizeH="0" baseline="0" smtClean="0">
                <a:ln>
                  <a:noFill/>
                </a:ln>
                <a:solidFill>
                  <a:schemeClr val="tx1"/>
                </a:solidFill>
                <a:effectLst/>
                <a:latin typeface="Bodoni MT" pitchFamily="18" charset="0"/>
              </a:endParaRPr>
            </a:p>
          </p:txBody>
        </p:sp>
        <p:sp>
          <p:nvSpPr>
            <p:cNvPr id="14" name="_s22539"/>
            <p:cNvSpPr>
              <a:spLocks noChangeArrowheads="1"/>
            </p:cNvSpPr>
            <p:nvPr/>
          </p:nvSpPr>
          <p:spPr bwMode="auto">
            <a:xfrm>
              <a:off x="4326" y="3810"/>
              <a:ext cx="2160" cy="720"/>
            </a:xfrm>
            <a:prstGeom prst="bracketPair">
              <a:avLst>
                <a:gd name="adj" fmla="val 0"/>
              </a:avLst>
            </a:prstGeom>
            <a:solidFill>
              <a:srgbClr val="996666">
                <a:alpha val="50000"/>
              </a:srgbClr>
            </a:solidFill>
            <a:ln w="2857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smtClean="0">
                  <a:ln>
                    <a:noFill/>
                  </a:ln>
                  <a:solidFill>
                    <a:schemeClr val="tx1"/>
                  </a:solidFill>
                  <a:effectLst/>
                  <a:latin typeface="Bodoni MT" pitchFamily="18" charset="0"/>
                </a:rPr>
                <a:t>Health Sub Centre</a:t>
              </a:r>
              <a:endParaRPr kumimoji="0" lang="en-US" sz="4000" b="0" i="0" u="none" strike="noStrike" cap="none" normalizeH="0" baseline="0" smtClean="0">
                <a:ln>
                  <a:noFill/>
                </a:ln>
                <a:solidFill>
                  <a:schemeClr val="tx1"/>
                </a:solidFill>
                <a:effectLst/>
                <a:latin typeface="Bodoni MT" pitchFamily="18" charset="0"/>
              </a:endParaRPr>
            </a:p>
          </p:txBody>
        </p:sp>
        <p:sp>
          <p:nvSpPr>
            <p:cNvPr id="15" name="_s22540"/>
            <p:cNvSpPr>
              <a:spLocks noChangeArrowheads="1"/>
            </p:cNvSpPr>
            <p:nvPr/>
          </p:nvSpPr>
          <p:spPr bwMode="auto">
            <a:xfrm>
              <a:off x="5766" y="4890"/>
              <a:ext cx="2160" cy="719"/>
            </a:xfrm>
            <a:prstGeom prst="bracketPair">
              <a:avLst>
                <a:gd name="adj" fmla="val 0"/>
              </a:avLst>
            </a:prstGeom>
            <a:solidFill>
              <a:srgbClr val="996666">
                <a:alpha val="50000"/>
              </a:srgbClr>
            </a:solidFill>
            <a:ln w="2857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smtClean="0">
                  <a:ln>
                    <a:noFill/>
                  </a:ln>
                  <a:solidFill>
                    <a:schemeClr val="tx1"/>
                  </a:solidFill>
                  <a:effectLst/>
                  <a:latin typeface="Bodoni MT" pitchFamily="18" charset="0"/>
                </a:rPr>
                <a:t>ASHA / AWC</a:t>
              </a:r>
              <a:endParaRPr kumimoji="0" lang="en-US" sz="4000" b="0" i="0" u="none" strike="noStrike" cap="none" normalizeH="0" baseline="0" smtClean="0">
                <a:ln>
                  <a:noFill/>
                </a:ln>
                <a:solidFill>
                  <a:schemeClr val="tx1"/>
                </a:solidFill>
                <a:effectLst/>
                <a:latin typeface="Bodoni MT" pitchFamily="18" charset="0"/>
              </a:endParaRPr>
            </a:p>
          </p:txBody>
        </p:sp>
      </p:grpSp>
      <p:sp>
        <p:nvSpPr>
          <p:cNvPr id="22541" name="Rectangle 13"/>
          <p:cNvSpPr>
            <a:spLocks noChangeArrowheads="1"/>
          </p:cNvSpPr>
          <p:nvPr/>
        </p:nvSpPr>
        <p:spPr bwMode="auto">
          <a:xfrm>
            <a:off x="152401" y="5715000"/>
            <a:ext cx="8839199" cy="1077218"/>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Bodoni MT" pitchFamily="18" charset="0"/>
                <a:ea typeface="Times New Roman" pitchFamily="18" charset="0"/>
              </a:rPr>
              <a:t>N.B: Critical Gap Filling: </a:t>
            </a:r>
            <a:r>
              <a:rPr kumimoji="0" lang="en-US" sz="1600" b="0" i="0" u="none" strike="noStrike" cap="none" normalizeH="0" baseline="0" dirty="0" smtClean="0">
                <a:ln>
                  <a:noFill/>
                </a:ln>
                <a:solidFill>
                  <a:schemeClr val="tx1"/>
                </a:solidFill>
                <a:effectLst/>
                <a:latin typeface="Bodoni MT" pitchFamily="18" charset="0"/>
                <a:ea typeface="Times New Roman" pitchFamily="18" charset="0"/>
              </a:rPr>
              <a:t>From Untied Grant, critical patient ( BPL / ST / SC) will be referred in higher level facility (tertiary care: Pvt. Hospital if not available under Public sector) &amp; treatment / referral cost will be reimburse based on actual expenditure. Registers with records should be maintained properly.</a:t>
            </a:r>
            <a:endParaRPr kumimoji="0" lang="en-US" sz="3600" b="0" i="0" u="none" strike="noStrike" cap="none" normalizeH="0" baseline="0" dirty="0" smtClean="0">
              <a:ln>
                <a:noFill/>
              </a:ln>
              <a:solidFill>
                <a:schemeClr val="tx1"/>
              </a:solidFill>
              <a:effectLst/>
              <a:latin typeface="Bodoni MT"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83970233"/>
              </p:ext>
            </p:extLst>
          </p:nvPr>
        </p:nvGraphicFramePr>
        <p:xfrm>
          <a:off x="152400" y="76200"/>
          <a:ext cx="8686800" cy="563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307658242"/>
              </p:ext>
            </p:extLst>
          </p:nvPr>
        </p:nvGraphicFramePr>
        <p:xfrm>
          <a:off x="228600" y="685799"/>
          <a:ext cx="8610600" cy="6111336"/>
        </p:xfrm>
        <a:graphic>
          <a:graphicData uri="http://schemas.openxmlformats.org/drawingml/2006/table">
            <a:tbl>
              <a:tblPr>
                <a:tableStyleId>{BC89EF96-8CEA-46FF-86C4-4CE0E7609802}</a:tableStyleId>
              </a:tblPr>
              <a:tblGrid>
                <a:gridCol w="304800"/>
                <a:gridCol w="1765055"/>
                <a:gridCol w="1130545"/>
                <a:gridCol w="1066800"/>
                <a:gridCol w="4343400"/>
              </a:tblGrid>
              <a:tr h="272788">
                <a:tc rowSpan="2">
                  <a:txBody>
                    <a:bodyPr/>
                    <a:lstStyle/>
                    <a:p>
                      <a:pPr marL="0" marR="0" algn="ctr">
                        <a:lnSpc>
                          <a:spcPct val="115000"/>
                        </a:lnSpc>
                        <a:spcBef>
                          <a:spcPts val="0"/>
                        </a:spcBef>
                        <a:spcAft>
                          <a:spcPts val="0"/>
                        </a:spcAft>
                      </a:pPr>
                      <a:r>
                        <a:rPr lang="en-US" sz="1600" b="1" dirty="0">
                          <a:latin typeface="Bodoni MT" pitchFamily="18" charset="0"/>
                        </a:rPr>
                        <a:t>SL</a:t>
                      </a:r>
                      <a:endParaRPr lang="en-US" sz="1600" b="1" dirty="0">
                        <a:latin typeface="Bodoni MT" pitchFamily="18" charset="0"/>
                        <a:ea typeface="Times New Roman"/>
                      </a:endParaRPr>
                    </a:p>
                  </a:txBody>
                  <a:tcPr marL="27850" marR="27850" marT="0" marB="0" anchor="ctr">
                    <a:solidFill>
                      <a:schemeClr val="tx2">
                        <a:lumMod val="60000"/>
                        <a:lumOff val="40000"/>
                      </a:schemeClr>
                    </a:solidFill>
                  </a:tcPr>
                </a:tc>
                <a:tc rowSpan="2">
                  <a:txBody>
                    <a:bodyPr/>
                    <a:lstStyle/>
                    <a:p>
                      <a:pPr marL="0" marR="0">
                        <a:lnSpc>
                          <a:spcPct val="115000"/>
                        </a:lnSpc>
                        <a:spcBef>
                          <a:spcPts val="0"/>
                        </a:spcBef>
                        <a:spcAft>
                          <a:spcPts val="0"/>
                        </a:spcAft>
                      </a:pPr>
                      <a:r>
                        <a:rPr lang="en-US" sz="1600" b="1" dirty="0">
                          <a:latin typeface="Bodoni MT" pitchFamily="18" charset="0"/>
                        </a:rPr>
                        <a:t>Activity</a:t>
                      </a:r>
                      <a:endParaRPr lang="en-US" sz="1600" b="1" dirty="0">
                        <a:latin typeface="Bodoni MT" pitchFamily="18" charset="0"/>
                        <a:ea typeface="Times New Roman"/>
                      </a:endParaRPr>
                    </a:p>
                  </a:txBody>
                  <a:tcPr marL="27850" marR="27850" marT="0" marB="0" anchor="ctr">
                    <a:solidFill>
                      <a:schemeClr val="tx2">
                        <a:lumMod val="60000"/>
                        <a:lumOff val="40000"/>
                      </a:schemeClr>
                    </a:solidFill>
                  </a:tcPr>
                </a:tc>
                <a:tc gridSpan="2">
                  <a:txBody>
                    <a:bodyPr/>
                    <a:lstStyle/>
                    <a:p>
                      <a:pPr marL="0" marR="0" algn="ctr">
                        <a:lnSpc>
                          <a:spcPct val="115000"/>
                        </a:lnSpc>
                        <a:spcBef>
                          <a:spcPts val="0"/>
                        </a:spcBef>
                        <a:spcAft>
                          <a:spcPts val="0"/>
                        </a:spcAft>
                      </a:pPr>
                      <a:r>
                        <a:rPr lang="en-US" sz="1600" b="1" dirty="0">
                          <a:latin typeface="Bodoni MT" pitchFamily="18" charset="0"/>
                        </a:rPr>
                        <a:t>Budget in </a:t>
                      </a:r>
                      <a:r>
                        <a:rPr lang="en-US" sz="1600" b="1" dirty="0" err="1">
                          <a:latin typeface="Bodoni MT" pitchFamily="18" charset="0"/>
                        </a:rPr>
                        <a:t>Lakhs</a:t>
                      </a:r>
                      <a:endParaRPr lang="en-US" sz="1600" b="1" dirty="0">
                        <a:latin typeface="Bodoni MT" pitchFamily="18" charset="0"/>
                        <a:ea typeface="Times New Roman"/>
                      </a:endParaRPr>
                    </a:p>
                  </a:txBody>
                  <a:tcPr marL="27850" marR="27850" marT="0" marB="0" anchor="ctr">
                    <a:solidFill>
                      <a:schemeClr val="tx2">
                        <a:lumMod val="60000"/>
                        <a:lumOff val="40000"/>
                      </a:schemeClr>
                    </a:solidFill>
                  </a:tcPr>
                </a:tc>
                <a:tc hMerge="1">
                  <a:txBody>
                    <a:bodyPr/>
                    <a:lstStyle/>
                    <a:p>
                      <a:endParaRPr lang="en-US"/>
                    </a:p>
                  </a:txBody>
                  <a:tcPr/>
                </a:tc>
                <a:tc>
                  <a:txBody>
                    <a:bodyPr/>
                    <a:lstStyle/>
                    <a:p>
                      <a:endParaRPr lang="en-US" dirty="0"/>
                    </a:p>
                  </a:txBody>
                  <a:tcPr marL="27850" marR="27850" marT="0" marB="0" anchor="ctr">
                    <a:solidFill>
                      <a:schemeClr val="tx2">
                        <a:lumMod val="60000"/>
                        <a:lumOff val="40000"/>
                      </a:schemeClr>
                    </a:solidFill>
                  </a:tcPr>
                </a:tc>
              </a:tr>
              <a:tr h="54557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b="1" dirty="0">
                          <a:latin typeface="Bodoni MT" pitchFamily="18" charset="0"/>
                        </a:rPr>
                        <a:t>Non-Recurring</a:t>
                      </a:r>
                      <a:endParaRPr lang="en-US" sz="1600" b="1" dirty="0">
                        <a:latin typeface="Bodoni MT" pitchFamily="18" charset="0"/>
                        <a:ea typeface="Times New Roman"/>
                      </a:endParaRPr>
                    </a:p>
                  </a:txBody>
                  <a:tcPr marL="27850" marR="27850" marT="0" marB="0" anchor="ctr">
                    <a:solidFill>
                      <a:schemeClr val="tx2">
                        <a:lumMod val="60000"/>
                        <a:lumOff val="40000"/>
                      </a:schemeClr>
                    </a:solidFill>
                  </a:tcPr>
                </a:tc>
                <a:tc>
                  <a:txBody>
                    <a:bodyPr/>
                    <a:lstStyle/>
                    <a:p>
                      <a:pPr marL="0" marR="0" algn="ctr">
                        <a:lnSpc>
                          <a:spcPct val="115000"/>
                        </a:lnSpc>
                        <a:spcBef>
                          <a:spcPts val="0"/>
                        </a:spcBef>
                        <a:spcAft>
                          <a:spcPts val="0"/>
                        </a:spcAft>
                      </a:pPr>
                      <a:r>
                        <a:rPr lang="en-US" sz="1600" b="1" dirty="0">
                          <a:latin typeface="Bodoni MT" pitchFamily="18" charset="0"/>
                        </a:rPr>
                        <a:t>Recurring</a:t>
                      </a:r>
                      <a:endParaRPr lang="en-US" sz="1600" b="1" dirty="0">
                        <a:latin typeface="Bodoni MT" pitchFamily="18" charset="0"/>
                        <a:ea typeface="Times New Roman"/>
                      </a:endParaRPr>
                    </a:p>
                  </a:txBody>
                  <a:tcPr marL="27850" marR="27850" marT="0" marB="0" anchor="ctr">
                    <a:solidFill>
                      <a:schemeClr val="tx2">
                        <a:lumMod val="60000"/>
                        <a:lumOff val="40000"/>
                      </a:schemeClr>
                    </a:solidFill>
                  </a:tcPr>
                </a:tc>
                <a:tc>
                  <a:txBody>
                    <a:bodyPr/>
                    <a:lstStyle/>
                    <a:p>
                      <a:pPr marL="0" marR="0">
                        <a:lnSpc>
                          <a:spcPct val="115000"/>
                        </a:lnSpc>
                        <a:spcBef>
                          <a:spcPts val="0"/>
                        </a:spcBef>
                        <a:spcAft>
                          <a:spcPts val="0"/>
                        </a:spcAft>
                      </a:pPr>
                      <a:r>
                        <a:rPr lang="en-US" sz="1600" b="1" dirty="0">
                          <a:latin typeface="Bodoni MT" pitchFamily="18" charset="0"/>
                        </a:rPr>
                        <a:t>Remarks / Justification</a:t>
                      </a:r>
                      <a:endParaRPr lang="en-US" sz="1600" b="1" dirty="0">
                        <a:latin typeface="Bodoni MT" pitchFamily="18" charset="0"/>
                        <a:ea typeface="Times New Roman"/>
                      </a:endParaRPr>
                    </a:p>
                  </a:txBody>
                  <a:tcPr marL="27850" marR="27850" marT="0" marB="0" anchor="ctr">
                    <a:solidFill>
                      <a:schemeClr val="tx2">
                        <a:lumMod val="60000"/>
                        <a:lumOff val="40000"/>
                      </a:schemeClr>
                    </a:solidFill>
                  </a:tcPr>
                </a:tc>
              </a:tr>
              <a:tr h="272788">
                <a:tc>
                  <a:txBody>
                    <a:bodyPr/>
                    <a:lstStyle/>
                    <a:p>
                      <a:pPr marL="0" marR="0" algn="ctr">
                        <a:lnSpc>
                          <a:spcPct val="115000"/>
                        </a:lnSpc>
                        <a:spcBef>
                          <a:spcPts val="0"/>
                        </a:spcBef>
                        <a:spcAft>
                          <a:spcPts val="0"/>
                        </a:spcAft>
                      </a:pPr>
                      <a:r>
                        <a:rPr lang="en-US" sz="1600">
                          <a:latin typeface="Bodoni MT" pitchFamily="18" charset="0"/>
                        </a:rPr>
                        <a:t>1</a:t>
                      </a:r>
                      <a:endParaRPr lang="en-US" sz="1600">
                        <a:latin typeface="Bodoni MT" pitchFamily="18" charset="0"/>
                        <a:ea typeface="Times New Roman"/>
                      </a:endParaRPr>
                    </a:p>
                  </a:txBody>
                  <a:tcPr marL="27850" marR="27850" marT="0" marB="0" anchor="ctr"/>
                </a:tc>
                <a:tc>
                  <a:txBody>
                    <a:bodyPr/>
                    <a:lstStyle/>
                    <a:p>
                      <a:pPr marL="0" marR="0">
                        <a:lnSpc>
                          <a:spcPct val="115000"/>
                        </a:lnSpc>
                        <a:spcBef>
                          <a:spcPts val="0"/>
                        </a:spcBef>
                        <a:spcAft>
                          <a:spcPts val="0"/>
                        </a:spcAft>
                      </a:pPr>
                      <a:r>
                        <a:rPr lang="en-US" sz="1400" b="1" dirty="0">
                          <a:latin typeface="Bodoni MT" pitchFamily="18" charset="0"/>
                        </a:rPr>
                        <a:t>Human Resource</a:t>
                      </a:r>
                      <a:endParaRPr lang="en-US" sz="1400" b="1" dirty="0">
                        <a:latin typeface="Bodoni MT" pitchFamily="18" charset="0"/>
                        <a:ea typeface="Times New Roman"/>
                      </a:endParaRPr>
                    </a:p>
                  </a:txBody>
                  <a:tcPr marL="27850" marR="27850" marT="0" marB="0" anchor="ctr"/>
                </a:tc>
                <a:tc>
                  <a:txBody>
                    <a:bodyPr/>
                    <a:lstStyle/>
                    <a:p>
                      <a:endParaRPr lang="en-US" sz="1600" dirty="0">
                        <a:latin typeface="Bodoni MT" pitchFamily="18" charset="0"/>
                      </a:endParaRPr>
                    </a:p>
                  </a:txBody>
                  <a:tcPr marL="27850" marR="27850" marT="0" marB="0" anchor="ctr"/>
                </a:tc>
                <a:tc>
                  <a:txBody>
                    <a:bodyPr/>
                    <a:lstStyle/>
                    <a:p>
                      <a:endParaRPr lang="en-US"/>
                    </a:p>
                  </a:txBody>
                  <a:tcPr marL="27850" marR="27850" marT="0" marB="0" anchor="ctr"/>
                </a:tc>
                <a:tc>
                  <a:txBody>
                    <a:bodyPr/>
                    <a:lstStyle/>
                    <a:p>
                      <a:endParaRPr lang="en-US"/>
                    </a:p>
                  </a:txBody>
                  <a:tcPr marL="27850" marR="27850" marT="0" marB="0" anchor="ctr"/>
                </a:tc>
              </a:tr>
              <a:tr h="749003">
                <a:tc>
                  <a:txBody>
                    <a:bodyPr/>
                    <a:lstStyle/>
                    <a:p>
                      <a:pPr marL="0" marR="0" algn="ctr">
                        <a:lnSpc>
                          <a:spcPct val="115000"/>
                        </a:lnSpc>
                        <a:spcBef>
                          <a:spcPts val="0"/>
                        </a:spcBef>
                        <a:spcAft>
                          <a:spcPts val="0"/>
                        </a:spcAft>
                      </a:pPr>
                      <a:endParaRPr lang="en-US" sz="1600">
                        <a:latin typeface="Bodoni MT" pitchFamily="18" charset="0"/>
                        <a:ea typeface="Times New Roman"/>
                      </a:endParaRPr>
                    </a:p>
                  </a:txBody>
                  <a:tcPr marL="27850" marR="27850" marT="0" marB="0" anchor="ctr"/>
                </a:tc>
                <a:tc>
                  <a:txBody>
                    <a:bodyPr/>
                    <a:lstStyle/>
                    <a:p>
                      <a:pPr marL="0" marR="0">
                        <a:lnSpc>
                          <a:spcPct val="115000"/>
                        </a:lnSpc>
                        <a:spcBef>
                          <a:spcPts val="0"/>
                        </a:spcBef>
                        <a:spcAft>
                          <a:spcPts val="0"/>
                        </a:spcAft>
                      </a:pPr>
                      <a:r>
                        <a:rPr lang="en-US" sz="1400" b="1" dirty="0">
                          <a:latin typeface="Bodoni MT" pitchFamily="18" charset="0"/>
                        </a:rPr>
                        <a:t>Salary</a:t>
                      </a:r>
                      <a:endParaRPr lang="en-US" sz="1400" b="1" dirty="0">
                        <a:latin typeface="Bodoni MT" pitchFamily="18" charset="0"/>
                        <a:ea typeface="Times New Roman"/>
                      </a:endParaRPr>
                    </a:p>
                  </a:txBody>
                  <a:tcPr marL="27850" marR="27850" marT="0" marB="0" anchor="ctr"/>
                </a:tc>
                <a:tc>
                  <a:txBody>
                    <a:bodyPr/>
                    <a:lstStyle/>
                    <a:p>
                      <a:endParaRPr lang="en-US" sz="1600" dirty="0">
                        <a:latin typeface="Bodoni MT" pitchFamily="18" charset="0"/>
                      </a:endParaRPr>
                    </a:p>
                  </a:txBody>
                  <a:tcPr marL="27850" marR="27850" marT="0" marB="0" anchor="ctr"/>
                </a:tc>
                <a:tc>
                  <a:txBody>
                    <a:bodyPr/>
                    <a:lstStyle/>
                    <a:p>
                      <a:pPr marL="0" marR="0" algn="ctr">
                        <a:lnSpc>
                          <a:spcPct val="115000"/>
                        </a:lnSpc>
                        <a:spcBef>
                          <a:spcPts val="0"/>
                        </a:spcBef>
                        <a:spcAft>
                          <a:spcPts val="0"/>
                        </a:spcAft>
                      </a:pPr>
                      <a:r>
                        <a:rPr lang="en-US" sz="1600">
                          <a:latin typeface="Bodoni MT" pitchFamily="18" charset="0"/>
                        </a:rPr>
                        <a:t>24</a:t>
                      </a:r>
                      <a:endParaRPr lang="en-US" sz="1600">
                        <a:latin typeface="Bodoni MT" pitchFamily="18" charset="0"/>
                        <a:ea typeface="Times New Roman"/>
                      </a:endParaRPr>
                    </a:p>
                  </a:txBody>
                  <a:tcPr marL="27850" marR="27850" marT="0" marB="0" anchor="ctr"/>
                </a:tc>
                <a:tc>
                  <a:txBody>
                    <a:bodyPr/>
                    <a:lstStyle/>
                    <a:p>
                      <a:pPr marL="0" marR="0" algn="just">
                        <a:lnSpc>
                          <a:spcPct val="115000"/>
                        </a:lnSpc>
                        <a:spcBef>
                          <a:spcPts val="0"/>
                        </a:spcBef>
                        <a:spcAft>
                          <a:spcPts val="0"/>
                        </a:spcAft>
                      </a:pPr>
                      <a:r>
                        <a:rPr lang="en-US" sz="1600" dirty="0">
                          <a:latin typeface="Bodoni MT" pitchFamily="18" charset="0"/>
                        </a:rPr>
                        <a:t>10 Admin. Staff average salary of </a:t>
                      </a:r>
                      <a:r>
                        <a:rPr lang="en-US" sz="1600" dirty="0" err="1">
                          <a:latin typeface="Bodoni MT" pitchFamily="18" charset="0"/>
                        </a:rPr>
                        <a:t>Rs</a:t>
                      </a:r>
                      <a:r>
                        <a:rPr lang="en-US" sz="1600" dirty="0">
                          <a:latin typeface="Bodoni MT" pitchFamily="18" charset="0"/>
                        </a:rPr>
                        <a:t> 20000/- ( Block Medical Officer &amp; Ministerial Staff)</a:t>
                      </a:r>
                      <a:endParaRPr lang="en-US" sz="1600" dirty="0">
                        <a:latin typeface="Bodoni MT" pitchFamily="18" charset="0"/>
                        <a:ea typeface="Times New Roman"/>
                      </a:endParaRPr>
                    </a:p>
                  </a:txBody>
                  <a:tcPr marL="27850" marR="27850" marT="0" marB="0" anchor="ctr"/>
                </a:tc>
              </a:tr>
              <a:tr h="499335">
                <a:tc>
                  <a:txBody>
                    <a:bodyPr/>
                    <a:lstStyle/>
                    <a:p>
                      <a:pPr marL="0" marR="0" algn="ctr">
                        <a:lnSpc>
                          <a:spcPct val="115000"/>
                        </a:lnSpc>
                        <a:spcBef>
                          <a:spcPts val="0"/>
                        </a:spcBef>
                        <a:spcAft>
                          <a:spcPts val="0"/>
                        </a:spcAft>
                      </a:pPr>
                      <a:endParaRPr lang="en-US" sz="1600">
                        <a:latin typeface="Bodoni MT" pitchFamily="18" charset="0"/>
                        <a:ea typeface="Times New Roman"/>
                      </a:endParaRPr>
                    </a:p>
                  </a:txBody>
                  <a:tcPr marL="27850" marR="27850" marT="0" marB="0" anchor="ctr"/>
                </a:tc>
                <a:tc>
                  <a:txBody>
                    <a:bodyPr/>
                    <a:lstStyle/>
                    <a:p>
                      <a:pPr marL="0" marR="0">
                        <a:lnSpc>
                          <a:spcPct val="115000"/>
                        </a:lnSpc>
                        <a:spcBef>
                          <a:spcPts val="0"/>
                        </a:spcBef>
                        <a:spcAft>
                          <a:spcPts val="0"/>
                        </a:spcAft>
                      </a:pPr>
                      <a:r>
                        <a:rPr lang="en-US" sz="1400" b="1" dirty="0">
                          <a:latin typeface="Bodoni MT" pitchFamily="18" charset="0"/>
                        </a:rPr>
                        <a:t>Capacity Building</a:t>
                      </a:r>
                      <a:endParaRPr lang="en-US" sz="1400" b="1" dirty="0">
                        <a:latin typeface="Bodoni MT" pitchFamily="18" charset="0"/>
                        <a:ea typeface="Times New Roman"/>
                      </a:endParaRPr>
                    </a:p>
                  </a:txBody>
                  <a:tcPr marL="27850" marR="27850" marT="0" marB="0" anchor="ctr"/>
                </a:tc>
                <a:tc>
                  <a:txBody>
                    <a:bodyPr/>
                    <a:lstStyle/>
                    <a:p>
                      <a:pPr marL="0" marR="0" algn="ctr">
                        <a:lnSpc>
                          <a:spcPct val="115000"/>
                        </a:lnSpc>
                        <a:spcBef>
                          <a:spcPts val="0"/>
                        </a:spcBef>
                        <a:spcAft>
                          <a:spcPts val="0"/>
                        </a:spcAft>
                      </a:pPr>
                      <a:r>
                        <a:rPr lang="en-US" sz="1600">
                          <a:latin typeface="Bodoni MT" pitchFamily="18" charset="0"/>
                        </a:rPr>
                        <a:t>10</a:t>
                      </a:r>
                      <a:endParaRPr lang="en-US" sz="1600">
                        <a:latin typeface="Bodoni MT" pitchFamily="18" charset="0"/>
                        <a:ea typeface="Times New Roman"/>
                      </a:endParaRPr>
                    </a:p>
                  </a:txBody>
                  <a:tcPr marL="27850" marR="27850" marT="0" marB="0" anchor="ctr"/>
                </a:tc>
                <a:tc>
                  <a:txBody>
                    <a:bodyPr/>
                    <a:lstStyle/>
                    <a:p>
                      <a:endParaRPr lang="en-US"/>
                    </a:p>
                  </a:txBody>
                  <a:tcPr marL="27850" marR="27850" marT="0" marB="0" anchor="ctr"/>
                </a:tc>
                <a:tc>
                  <a:txBody>
                    <a:bodyPr/>
                    <a:lstStyle/>
                    <a:p>
                      <a:pPr marL="0" marR="0" algn="just">
                        <a:lnSpc>
                          <a:spcPct val="115000"/>
                        </a:lnSpc>
                        <a:spcBef>
                          <a:spcPts val="0"/>
                        </a:spcBef>
                        <a:spcAft>
                          <a:spcPts val="0"/>
                        </a:spcAft>
                      </a:pPr>
                      <a:r>
                        <a:rPr lang="en-US" sz="1600" dirty="0">
                          <a:latin typeface="Bodoni MT" pitchFamily="18" charset="0"/>
                        </a:rPr>
                        <a:t>200 Service provider including ASHA &amp; MO</a:t>
                      </a:r>
                      <a:endParaRPr lang="en-US" sz="1600" dirty="0">
                        <a:latin typeface="Bodoni MT" pitchFamily="18" charset="0"/>
                        <a:ea typeface="Times New Roman"/>
                      </a:endParaRPr>
                    </a:p>
                  </a:txBody>
                  <a:tcPr marL="27850" marR="27850" marT="0" marB="0" anchor="ctr"/>
                </a:tc>
              </a:tr>
              <a:tr h="272788">
                <a:tc>
                  <a:txBody>
                    <a:bodyPr/>
                    <a:lstStyle/>
                    <a:p>
                      <a:pPr marL="0" marR="0" algn="ctr">
                        <a:lnSpc>
                          <a:spcPct val="115000"/>
                        </a:lnSpc>
                        <a:spcBef>
                          <a:spcPts val="0"/>
                        </a:spcBef>
                        <a:spcAft>
                          <a:spcPts val="0"/>
                        </a:spcAft>
                      </a:pPr>
                      <a:r>
                        <a:rPr lang="en-US" sz="1600">
                          <a:latin typeface="Bodoni MT" pitchFamily="18" charset="0"/>
                        </a:rPr>
                        <a:t>2</a:t>
                      </a:r>
                      <a:endParaRPr lang="en-US" sz="1600">
                        <a:latin typeface="Bodoni MT" pitchFamily="18" charset="0"/>
                        <a:ea typeface="Times New Roman"/>
                      </a:endParaRPr>
                    </a:p>
                  </a:txBody>
                  <a:tcPr marL="27850" marR="27850" marT="0" marB="0" anchor="ctr"/>
                </a:tc>
                <a:tc gridSpan="4">
                  <a:txBody>
                    <a:bodyPr/>
                    <a:lstStyle/>
                    <a:p>
                      <a:pPr marL="0" marR="0" algn="just">
                        <a:lnSpc>
                          <a:spcPct val="115000"/>
                        </a:lnSpc>
                        <a:spcBef>
                          <a:spcPts val="0"/>
                        </a:spcBef>
                        <a:spcAft>
                          <a:spcPts val="0"/>
                        </a:spcAft>
                      </a:pPr>
                      <a:r>
                        <a:rPr lang="en-US" sz="1400" b="1" dirty="0">
                          <a:latin typeface="Bodoni MT" pitchFamily="18" charset="0"/>
                        </a:rPr>
                        <a:t>Strengthening of Health Infrastructure</a:t>
                      </a:r>
                      <a:endParaRPr lang="en-US" sz="1400" b="1" dirty="0">
                        <a:latin typeface="Bodoni MT" pitchFamily="18" charset="0"/>
                        <a:ea typeface="Times New Roman"/>
                      </a:endParaRPr>
                    </a:p>
                  </a:txBody>
                  <a:tcPr marL="27850" marR="2785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545576">
                <a:tc>
                  <a:txBody>
                    <a:bodyPr/>
                    <a:lstStyle/>
                    <a:p>
                      <a:pPr marL="0" marR="0" algn="ctr">
                        <a:lnSpc>
                          <a:spcPct val="115000"/>
                        </a:lnSpc>
                        <a:spcBef>
                          <a:spcPts val="0"/>
                        </a:spcBef>
                        <a:spcAft>
                          <a:spcPts val="0"/>
                        </a:spcAft>
                      </a:pPr>
                      <a:endParaRPr lang="en-US" sz="1600">
                        <a:latin typeface="Bodoni MT" pitchFamily="18" charset="0"/>
                        <a:ea typeface="Times New Roman"/>
                      </a:endParaRPr>
                    </a:p>
                  </a:txBody>
                  <a:tcPr marL="27850" marR="27850" marT="0" marB="0" anchor="ctr"/>
                </a:tc>
                <a:tc>
                  <a:txBody>
                    <a:bodyPr/>
                    <a:lstStyle/>
                    <a:p>
                      <a:pPr marL="0" marR="0">
                        <a:lnSpc>
                          <a:spcPct val="115000"/>
                        </a:lnSpc>
                        <a:spcBef>
                          <a:spcPts val="0"/>
                        </a:spcBef>
                        <a:spcAft>
                          <a:spcPts val="0"/>
                        </a:spcAft>
                      </a:pPr>
                      <a:r>
                        <a:rPr lang="en-US" sz="1400" b="1" dirty="0">
                          <a:latin typeface="Bodoni MT" pitchFamily="18" charset="0"/>
                        </a:rPr>
                        <a:t>Civil Works</a:t>
                      </a:r>
                      <a:endParaRPr lang="en-US" sz="1400" b="1" dirty="0">
                        <a:latin typeface="Bodoni MT" pitchFamily="18" charset="0"/>
                        <a:ea typeface="Times New Roman"/>
                      </a:endParaRPr>
                    </a:p>
                  </a:txBody>
                  <a:tcPr marL="27850" marR="27850" marT="0" marB="0" anchor="ctr"/>
                </a:tc>
                <a:tc>
                  <a:txBody>
                    <a:bodyPr/>
                    <a:lstStyle/>
                    <a:p>
                      <a:pPr marL="0" marR="0" algn="ctr">
                        <a:lnSpc>
                          <a:spcPct val="115000"/>
                        </a:lnSpc>
                        <a:spcBef>
                          <a:spcPts val="0"/>
                        </a:spcBef>
                        <a:spcAft>
                          <a:spcPts val="0"/>
                        </a:spcAft>
                      </a:pPr>
                      <a:r>
                        <a:rPr lang="en-US" sz="1600">
                          <a:latin typeface="Bodoni MT" pitchFamily="18" charset="0"/>
                        </a:rPr>
                        <a:t>600</a:t>
                      </a:r>
                      <a:endParaRPr lang="en-US" sz="1600">
                        <a:latin typeface="Bodoni MT" pitchFamily="18" charset="0"/>
                        <a:ea typeface="Times New Roman"/>
                      </a:endParaRPr>
                    </a:p>
                  </a:txBody>
                  <a:tcPr marL="27850" marR="27850" marT="0" marB="0" anchor="ctr"/>
                </a:tc>
                <a:tc>
                  <a:txBody>
                    <a:bodyPr/>
                    <a:lstStyle/>
                    <a:p>
                      <a:endParaRPr lang="en-US" dirty="0"/>
                    </a:p>
                  </a:txBody>
                  <a:tcPr marL="27850" marR="27850" marT="0" marB="0" anchor="ctr"/>
                </a:tc>
                <a:tc>
                  <a:txBody>
                    <a:bodyPr/>
                    <a:lstStyle/>
                    <a:p>
                      <a:pPr marL="0" marR="0" algn="just">
                        <a:lnSpc>
                          <a:spcPct val="115000"/>
                        </a:lnSpc>
                        <a:spcBef>
                          <a:spcPts val="0"/>
                        </a:spcBef>
                        <a:spcAft>
                          <a:spcPts val="0"/>
                        </a:spcAft>
                      </a:pPr>
                      <a:r>
                        <a:rPr lang="en-US" sz="1600" dirty="0">
                          <a:latin typeface="Bodoni MT" pitchFamily="18" charset="0"/>
                        </a:rPr>
                        <a:t>Quarter facility / Repair &amp; renovation of PHC &amp; HSC ,Laboratory, Minor OT.</a:t>
                      </a:r>
                      <a:endParaRPr lang="en-US" sz="1600" dirty="0">
                        <a:latin typeface="Bodoni MT" pitchFamily="18" charset="0"/>
                        <a:ea typeface="Times New Roman"/>
                      </a:endParaRPr>
                    </a:p>
                  </a:txBody>
                  <a:tcPr marL="27850" marR="27850" marT="0" marB="0" anchor="ctr"/>
                </a:tc>
              </a:tr>
              <a:tr h="272788">
                <a:tc>
                  <a:txBody>
                    <a:bodyPr/>
                    <a:lstStyle/>
                    <a:p>
                      <a:pPr marL="0" marR="0" algn="ctr">
                        <a:lnSpc>
                          <a:spcPct val="115000"/>
                        </a:lnSpc>
                        <a:spcBef>
                          <a:spcPts val="0"/>
                        </a:spcBef>
                        <a:spcAft>
                          <a:spcPts val="0"/>
                        </a:spcAft>
                      </a:pPr>
                      <a:endParaRPr lang="en-US" sz="1600">
                        <a:latin typeface="Bodoni MT" pitchFamily="18" charset="0"/>
                        <a:ea typeface="Times New Roman"/>
                      </a:endParaRPr>
                    </a:p>
                  </a:txBody>
                  <a:tcPr marL="27850" marR="27850" marT="0" marB="0" anchor="ctr"/>
                </a:tc>
                <a:tc>
                  <a:txBody>
                    <a:bodyPr/>
                    <a:lstStyle/>
                    <a:p>
                      <a:pPr marL="0" marR="0">
                        <a:lnSpc>
                          <a:spcPct val="115000"/>
                        </a:lnSpc>
                        <a:spcBef>
                          <a:spcPts val="0"/>
                        </a:spcBef>
                        <a:spcAft>
                          <a:spcPts val="0"/>
                        </a:spcAft>
                      </a:pPr>
                      <a:r>
                        <a:rPr lang="en-US" sz="1400" b="1" dirty="0">
                          <a:latin typeface="Bodoni MT" pitchFamily="18" charset="0"/>
                        </a:rPr>
                        <a:t>Furniture</a:t>
                      </a:r>
                      <a:endParaRPr lang="en-US" sz="1400" b="1" dirty="0">
                        <a:latin typeface="Bodoni MT" pitchFamily="18" charset="0"/>
                        <a:ea typeface="Times New Roman"/>
                      </a:endParaRPr>
                    </a:p>
                  </a:txBody>
                  <a:tcPr marL="27850" marR="27850" marT="0" marB="0" anchor="ctr"/>
                </a:tc>
                <a:tc>
                  <a:txBody>
                    <a:bodyPr/>
                    <a:lstStyle/>
                    <a:p>
                      <a:pPr marL="0" marR="0" algn="ctr">
                        <a:lnSpc>
                          <a:spcPct val="115000"/>
                        </a:lnSpc>
                        <a:spcBef>
                          <a:spcPts val="0"/>
                        </a:spcBef>
                        <a:spcAft>
                          <a:spcPts val="0"/>
                        </a:spcAft>
                      </a:pPr>
                      <a:r>
                        <a:rPr lang="en-US" sz="1600">
                          <a:latin typeface="Bodoni MT" pitchFamily="18" charset="0"/>
                        </a:rPr>
                        <a:t>12</a:t>
                      </a:r>
                      <a:endParaRPr lang="en-US" sz="1600">
                        <a:latin typeface="Bodoni MT" pitchFamily="18" charset="0"/>
                        <a:ea typeface="Times New Roman"/>
                      </a:endParaRPr>
                    </a:p>
                  </a:txBody>
                  <a:tcPr marL="27850" marR="27850" marT="0" marB="0" anchor="ctr"/>
                </a:tc>
                <a:tc>
                  <a:txBody>
                    <a:bodyPr/>
                    <a:lstStyle/>
                    <a:p>
                      <a:endParaRPr lang="en-US"/>
                    </a:p>
                  </a:txBody>
                  <a:tcPr marL="27850" marR="27850" marT="0" marB="0" anchor="ctr"/>
                </a:tc>
                <a:tc>
                  <a:txBody>
                    <a:bodyPr/>
                    <a:lstStyle/>
                    <a:p>
                      <a:pPr marL="0" marR="0" algn="just">
                        <a:lnSpc>
                          <a:spcPct val="115000"/>
                        </a:lnSpc>
                        <a:spcBef>
                          <a:spcPts val="0"/>
                        </a:spcBef>
                        <a:spcAft>
                          <a:spcPts val="0"/>
                        </a:spcAft>
                      </a:pPr>
                      <a:r>
                        <a:rPr lang="en-US" sz="1600" dirty="0">
                          <a:latin typeface="Bodoni MT" pitchFamily="18" charset="0"/>
                        </a:rPr>
                        <a:t>Rs.1 Lakh per PHC &amp; Rs.50,000 per HSC</a:t>
                      </a:r>
                      <a:endParaRPr lang="en-US" sz="1600" dirty="0">
                        <a:latin typeface="Bodoni MT" pitchFamily="18" charset="0"/>
                        <a:ea typeface="Times New Roman"/>
                      </a:endParaRPr>
                    </a:p>
                  </a:txBody>
                  <a:tcPr marL="27850" marR="27850" marT="0" marB="0" anchor="ctr"/>
                </a:tc>
              </a:tr>
              <a:tr h="272788">
                <a:tc>
                  <a:txBody>
                    <a:bodyPr/>
                    <a:lstStyle/>
                    <a:p>
                      <a:pPr marL="0" marR="0" algn="ctr">
                        <a:lnSpc>
                          <a:spcPct val="115000"/>
                        </a:lnSpc>
                        <a:spcBef>
                          <a:spcPts val="0"/>
                        </a:spcBef>
                        <a:spcAft>
                          <a:spcPts val="0"/>
                        </a:spcAft>
                      </a:pPr>
                      <a:r>
                        <a:rPr lang="en-US" sz="1600">
                          <a:latin typeface="Bodoni MT" pitchFamily="18" charset="0"/>
                        </a:rPr>
                        <a:t>3</a:t>
                      </a:r>
                      <a:endParaRPr lang="en-US" sz="1600">
                        <a:latin typeface="Bodoni MT" pitchFamily="18" charset="0"/>
                        <a:ea typeface="Times New Roman"/>
                      </a:endParaRPr>
                    </a:p>
                  </a:txBody>
                  <a:tcPr marL="27850" marR="27850" marT="0" marB="0" anchor="ctr"/>
                </a:tc>
                <a:tc gridSpan="4">
                  <a:txBody>
                    <a:bodyPr/>
                    <a:lstStyle/>
                    <a:p>
                      <a:pPr marL="0" marR="0" algn="just">
                        <a:lnSpc>
                          <a:spcPct val="115000"/>
                        </a:lnSpc>
                        <a:spcBef>
                          <a:spcPts val="0"/>
                        </a:spcBef>
                        <a:spcAft>
                          <a:spcPts val="0"/>
                        </a:spcAft>
                      </a:pPr>
                      <a:r>
                        <a:rPr lang="en-US" sz="1400" b="1" dirty="0">
                          <a:latin typeface="Bodoni MT" pitchFamily="18" charset="0"/>
                        </a:rPr>
                        <a:t>Logistics Supply</a:t>
                      </a:r>
                      <a:endParaRPr lang="en-US" sz="1400" b="1" dirty="0">
                        <a:latin typeface="Bodoni MT" pitchFamily="18" charset="0"/>
                        <a:ea typeface="Times New Roman"/>
                      </a:endParaRPr>
                    </a:p>
                  </a:txBody>
                  <a:tcPr marL="27850" marR="2785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749003">
                <a:tc>
                  <a:txBody>
                    <a:bodyPr/>
                    <a:lstStyle/>
                    <a:p>
                      <a:pPr marL="0" marR="0" algn="ctr">
                        <a:lnSpc>
                          <a:spcPct val="115000"/>
                        </a:lnSpc>
                        <a:spcBef>
                          <a:spcPts val="0"/>
                        </a:spcBef>
                        <a:spcAft>
                          <a:spcPts val="0"/>
                        </a:spcAft>
                      </a:pPr>
                      <a:endParaRPr lang="en-US" sz="1600">
                        <a:latin typeface="Bodoni MT" pitchFamily="18" charset="0"/>
                        <a:ea typeface="Times New Roman"/>
                      </a:endParaRPr>
                    </a:p>
                  </a:txBody>
                  <a:tcPr marL="27850" marR="27850" marT="0" marB="0" anchor="ctr"/>
                </a:tc>
                <a:tc>
                  <a:txBody>
                    <a:bodyPr/>
                    <a:lstStyle/>
                    <a:p>
                      <a:pPr marL="0" marR="0">
                        <a:lnSpc>
                          <a:spcPct val="115000"/>
                        </a:lnSpc>
                        <a:spcBef>
                          <a:spcPts val="0"/>
                        </a:spcBef>
                        <a:spcAft>
                          <a:spcPts val="0"/>
                        </a:spcAft>
                      </a:pPr>
                      <a:r>
                        <a:rPr lang="en-US" sz="1400" b="1" dirty="0">
                          <a:latin typeface="Bodoni MT" pitchFamily="18" charset="0"/>
                        </a:rPr>
                        <a:t>Drugs</a:t>
                      </a:r>
                      <a:endParaRPr lang="en-US" sz="1400" b="1" dirty="0">
                        <a:latin typeface="Bodoni MT" pitchFamily="18" charset="0"/>
                        <a:ea typeface="Times New Roman"/>
                      </a:endParaRPr>
                    </a:p>
                  </a:txBody>
                  <a:tcPr marL="27850" marR="27850" marT="0" marB="0" anchor="ctr"/>
                </a:tc>
                <a:tc>
                  <a:txBody>
                    <a:bodyPr/>
                    <a:lstStyle/>
                    <a:p>
                      <a:endParaRPr lang="en-US" sz="1600">
                        <a:latin typeface="Bodoni MT" pitchFamily="18" charset="0"/>
                      </a:endParaRPr>
                    </a:p>
                  </a:txBody>
                  <a:tcPr marL="27850" marR="27850" marT="0" marB="0" anchor="ctr"/>
                </a:tc>
                <a:tc>
                  <a:txBody>
                    <a:bodyPr/>
                    <a:lstStyle/>
                    <a:p>
                      <a:pPr marL="0" marR="0" algn="ctr">
                        <a:lnSpc>
                          <a:spcPct val="115000"/>
                        </a:lnSpc>
                        <a:spcBef>
                          <a:spcPts val="0"/>
                        </a:spcBef>
                        <a:spcAft>
                          <a:spcPts val="0"/>
                        </a:spcAft>
                      </a:pPr>
                      <a:r>
                        <a:rPr lang="en-US" sz="1600" dirty="0">
                          <a:latin typeface="Bodoni MT" pitchFamily="18" charset="0"/>
                        </a:rPr>
                        <a:t>23</a:t>
                      </a:r>
                      <a:endParaRPr lang="en-US" sz="1600" dirty="0">
                        <a:latin typeface="Bodoni MT" pitchFamily="18" charset="0"/>
                        <a:ea typeface="Times New Roman"/>
                      </a:endParaRPr>
                    </a:p>
                  </a:txBody>
                  <a:tcPr marL="27850" marR="27850" marT="0" marB="0" anchor="ctr"/>
                </a:tc>
                <a:tc>
                  <a:txBody>
                    <a:bodyPr/>
                    <a:lstStyle/>
                    <a:p>
                      <a:pPr marL="0" marR="0" algn="just">
                        <a:lnSpc>
                          <a:spcPct val="115000"/>
                        </a:lnSpc>
                        <a:spcBef>
                          <a:spcPts val="0"/>
                        </a:spcBef>
                        <a:spcAft>
                          <a:spcPts val="0"/>
                        </a:spcAft>
                      </a:pPr>
                      <a:r>
                        <a:rPr lang="en-US" sz="1600" dirty="0">
                          <a:latin typeface="Bodoni MT" pitchFamily="18" charset="0"/>
                        </a:rPr>
                        <a:t>Drugs for PHC @ Rs.6 </a:t>
                      </a:r>
                      <a:r>
                        <a:rPr lang="en-US" sz="1600" dirty="0" err="1">
                          <a:latin typeface="Bodoni MT" pitchFamily="18" charset="0"/>
                        </a:rPr>
                        <a:t>Lakhs</a:t>
                      </a:r>
                      <a:r>
                        <a:rPr lang="en-US" sz="1600" dirty="0">
                          <a:latin typeface="Bodoni MT" pitchFamily="18" charset="0"/>
                        </a:rPr>
                        <a:t> Per PHC per annum &amp; Rs.50,000 per HSC per annum. </a:t>
                      </a:r>
                      <a:endParaRPr lang="en-US" sz="1600" dirty="0">
                        <a:latin typeface="Bodoni MT" pitchFamily="18" charset="0"/>
                        <a:ea typeface="Times New Roman"/>
                      </a:endParaRPr>
                    </a:p>
                  </a:txBody>
                  <a:tcPr marL="27850" marR="27850" marT="0" marB="0" anchor="ctr"/>
                </a:tc>
              </a:tr>
              <a:tr h="749003">
                <a:tc>
                  <a:txBody>
                    <a:bodyPr/>
                    <a:lstStyle/>
                    <a:p>
                      <a:pPr marL="0" marR="0" algn="ctr">
                        <a:lnSpc>
                          <a:spcPct val="115000"/>
                        </a:lnSpc>
                        <a:spcBef>
                          <a:spcPts val="0"/>
                        </a:spcBef>
                        <a:spcAft>
                          <a:spcPts val="0"/>
                        </a:spcAft>
                      </a:pPr>
                      <a:endParaRPr lang="en-US" sz="1600">
                        <a:latin typeface="Bodoni MT" pitchFamily="18" charset="0"/>
                        <a:ea typeface="Times New Roman"/>
                      </a:endParaRPr>
                    </a:p>
                  </a:txBody>
                  <a:tcPr marL="27850" marR="27850" marT="0" marB="0" anchor="ctr"/>
                </a:tc>
                <a:tc>
                  <a:txBody>
                    <a:bodyPr/>
                    <a:lstStyle/>
                    <a:p>
                      <a:pPr marL="0" marR="0">
                        <a:lnSpc>
                          <a:spcPct val="115000"/>
                        </a:lnSpc>
                        <a:spcBef>
                          <a:spcPts val="0"/>
                        </a:spcBef>
                        <a:spcAft>
                          <a:spcPts val="0"/>
                        </a:spcAft>
                      </a:pPr>
                      <a:r>
                        <a:rPr lang="en-US" sz="1400" b="1" dirty="0" err="1">
                          <a:latin typeface="Bodoni MT" pitchFamily="18" charset="0"/>
                        </a:rPr>
                        <a:t>Equipments</a:t>
                      </a:r>
                      <a:endParaRPr lang="en-US" sz="1400" b="1" dirty="0">
                        <a:latin typeface="Bodoni MT" pitchFamily="18" charset="0"/>
                        <a:ea typeface="Times New Roman"/>
                      </a:endParaRPr>
                    </a:p>
                  </a:txBody>
                  <a:tcPr marL="27850" marR="27850" marT="0" marB="0" anchor="ctr"/>
                </a:tc>
                <a:tc>
                  <a:txBody>
                    <a:bodyPr/>
                    <a:lstStyle/>
                    <a:p>
                      <a:pPr marL="0" marR="0" algn="ctr">
                        <a:lnSpc>
                          <a:spcPct val="115000"/>
                        </a:lnSpc>
                        <a:spcBef>
                          <a:spcPts val="0"/>
                        </a:spcBef>
                        <a:spcAft>
                          <a:spcPts val="0"/>
                        </a:spcAft>
                      </a:pPr>
                      <a:r>
                        <a:rPr lang="en-US" sz="1600">
                          <a:latin typeface="Bodoni MT" pitchFamily="18" charset="0"/>
                        </a:rPr>
                        <a:t>30</a:t>
                      </a:r>
                      <a:endParaRPr lang="en-US" sz="1600">
                        <a:latin typeface="Bodoni MT" pitchFamily="18" charset="0"/>
                        <a:ea typeface="Times New Roman"/>
                      </a:endParaRPr>
                    </a:p>
                  </a:txBody>
                  <a:tcPr marL="27850" marR="27850" marT="0" marB="0" anchor="ctr"/>
                </a:tc>
                <a:tc>
                  <a:txBody>
                    <a:bodyPr/>
                    <a:lstStyle/>
                    <a:p>
                      <a:endParaRPr lang="en-US"/>
                    </a:p>
                  </a:txBody>
                  <a:tcPr marL="27850" marR="27850" marT="0" marB="0" anchor="ctr"/>
                </a:tc>
                <a:tc>
                  <a:txBody>
                    <a:bodyPr/>
                    <a:lstStyle/>
                    <a:p>
                      <a:pPr marL="0" marR="0" algn="just">
                        <a:lnSpc>
                          <a:spcPct val="115000"/>
                        </a:lnSpc>
                        <a:spcBef>
                          <a:spcPts val="0"/>
                        </a:spcBef>
                        <a:spcAft>
                          <a:spcPts val="0"/>
                        </a:spcAft>
                      </a:pPr>
                      <a:r>
                        <a:rPr lang="en-US" sz="1600" dirty="0">
                          <a:latin typeface="Bodoni MT" pitchFamily="18" charset="0"/>
                        </a:rPr>
                        <a:t>Equipment shall include 1 </a:t>
                      </a:r>
                      <a:r>
                        <a:rPr lang="en-US" sz="1600" dirty="0" err="1">
                          <a:latin typeface="Bodoni MT" pitchFamily="18" charset="0"/>
                        </a:rPr>
                        <a:t>nos</a:t>
                      </a:r>
                      <a:r>
                        <a:rPr lang="en-US" sz="1600" dirty="0">
                          <a:latin typeface="Bodoni MT" pitchFamily="18" charset="0"/>
                        </a:rPr>
                        <a:t> X-Ray,01 USG, 02 Semi Auto Analyzer &amp; Other Lab Equip.</a:t>
                      </a:r>
                      <a:endParaRPr lang="en-US" sz="1600" dirty="0">
                        <a:latin typeface="Bodoni MT" pitchFamily="18" charset="0"/>
                        <a:ea typeface="Times New Roman"/>
                      </a:endParaRPr>
                    </a:p>
                  </a:txBody>
                  <a:tcPr marL="27850" marR="27850" marT="0" marB="0" anchor="ctr"/>
                </a:tc>
              </a:tr>
              <a:tr h="272788">
                <a:tc>
                  <a:txBody>
                    <a:bodyPr/>
                    <a:lstStyle/>
                    <a:p>
                      <a:pPr marL="0" marR="0" algn="ctr">
                        <a:lnSpc>
                          <a:spcPct val="115000"/>
                        </a:lnSpc>
                        <a:spcBef>
                          <a:spcPts val="0"/>
                        </a:spcBef>
                        <a:spcAft>
                          <a:spcPts val="0"/>
                        </a:spcAft>
                      </a:pPr>
                      <a:endParaRPr lang="en-US" sz="1600">
                        <a:latin typeface="Bodoni MT" pitchFamily="18" charset="0"/>
                        <a:ea typeface="Times New Roman"/>
                      </a:endParaRPr>
                    </a:p>
                  </a:txBody>
                  <a:tcPr marL="27850" marR="27850" marT="0" marB="0" anchor="ctr"/>
                </a:tc>
                <a:tc>
                  <a:txBody>
                    <a:bodyPr/>
                    <a:lstStyle/>
                    <a:p>
                      <a:pPr marL="0" marR="0">
                        <a:lnSpc>
                          <a:spcPct val="115000"/>
                        </a:lnSpc>
                        <a:spcBef>
                          <a:spcPts val="0"/>
                        </a:spcBef>
                        <a:spcAft>
                          <a:spcPts val="0"/>
                        </a:spcAft>
                      </a:pPr>
                      <a:r>
                        <a:rPr lang="en-US" sz="1400" b="1" dirty="0">
                          <a:latin typeface="Bodoni MT" pitchFamily="18" charset="0"/>
                        </a:rPr>
                        <a:t>Reagents</a:t>
                      </a:r>
                      <a:endParaRPr lang="en-US" sz="1400" b="1" dirty="0">
                        <a:latin typeface="Bodoni MT" pitchFamily="18" charset="0"/>
                        <a:ea typeface="Times New Roman"/>
                      </a:endParaRPr>
                    </a:p>
                  </a:txBody>
                  <a:tcPr marL="27850" marR="27850" marT="0" marB="0" anchor="ctr"/>
                </a:tc>
                <a:tc>
                  <a:txBody>
                    <a:bodyPr/>
                    <a:lstStyle/>
                    <a:p>
                      <a:endParaRPr lang="en-US" sz="1600">
                        <a:latin typeface="Bodoni MT" pitchFamily="18" charset="0"/>
                      </a:endParaRPr>
                    </a:p>
                  </a:txBody>
                  <a:tcPr marL="27850" marR="27850" marT="0" marB="0" anchor="ctr"/>
                </a:tc>
                <a:tc>
                  <a:txBody>
                    <a:bodyPr/>
                    <a:lstStyle/>
                    <a:p>
                      <a:pPr marL="0" marR="0" algn="ctr">
                        <a:lnSpc>
                          <a:spcPct val="115000"/>
                        </a:lnSpc>
                        <a:spcBef>
                          <a:spcPts val="0"/>
                        </a:spcBef>
                        <a:spcAft>
                          <a:spcPts val="0"/>
                        </a:spcAft>
                      </a:pPr>
                      <a:r>
                        <a:rPr lang="en-US" sz="1600">
                          <a:latin typeface="Bodoni MT" pitchFamily="18" charset="0"/>
                        </a:rPr>
                        <a:t>5</a:t>
                      </a:r>
                      <a:endParaRPr lang="en-US" sz="1600">
                        <a:latin typeface="Bodoni MT" pitchFamily="18" charset="0"/>
                        <a:ea typeface="Times New Roman"/>
                      </a:endParaRPr>
                    </a:p>
                  </a:txBody>
                  <a:tcPr marL="27850" marR="27850" marT="0" marB="0" anchor="ctr"/>
                </a:tc>
                <a:tc>
                  <a:txBody>
                    <a:bodyPr/>
                    <a:lstStyle/>
                    <a:p>
                      <a:pPr algn="just"/>
                      <a:endParaRPr lang="en-US" dirty="0"/>
                    </a:p>
                  </a:txBody>
                  <a:tcPr marL="27850" marR="27850" marT="0" marB="0" anchor="ctr"/>
                </a:tc>
              </a:tr>
              <a:tr h="545576">
                <a:tc>
                  <a:txBody>
                    <a:bodyPr/>
                    <a:lstStyle/>
                    <a:p>
                      <a:pPr marL="0" marR="0" algn="ctr">
                        <a:lnSpc>
                          <a:spcPct val="115000"/>
                        </a:lnSpc>
                        <a:spcBef>
                          <a:spcPts val="0"/>
                        </a:spcBef>
                        <a:spcAft>
                          <a:spcPts val="0"/>
                        </a:spcAft>
                      </a:pPr>
                      <a:endParaRPr lang="en-US" sz="1600">
                        <a:latin typeface="Bodoni MT" pitchFamily="18" charset="0"/>
                        <a:ea typeface="Times New Roman"/>
                      </a:endParaRPr>
                    </a:p>
                  </a:txBody>
                  <a:tcPr marL="27850" marR="27850" marT="0" marB="0" anchor="ctr"/>
                </a:tc>
                <a:tc>
                  <a:txBody>
                    <a:bodyPr/>
                    <a:lstStyle/>
                    <a:p>
                      <a:pPr marL="0" marR="0">
                        <a:lnSpc>
                          <a:spcPct val="115000"/>
                        </a:lnSpc>
                        <a:spcBef>
                          <a:spcPts val="0"/>
                        </a:spcBef>
                        <a:spcAft>
                          <a:spcPts val="0"/>
                        </a:spcAft>
                      </a:pPr>
                      <a:r>
                        <a:rPr lang="en-US" sz="1400" b="1" dirty="0">
                          <a:latin typeface="Bodoni MT" pitchFamily="18" charset="0"/>
                        </a:rPr>
                        <a:t>Family Health Card</a:t>
                      </a:r>
                      <a:endParaRPr lang="en-US" sz="1400" b="1" dirty="0">
                        <a:latin typeface="Bodoni MT" pitchFamily="18" charset="0"/>
                        <a:ea typeface="Times New Roman"/>
                      </a:endParaRPr>
                    </a:p>
                  </a:txBody>
                  <a:tcPr marL="27850" marR="27850" marT="0" marB="0" anchor="ctr"/>
                </a:tc>
                <a:tc>
                  <a:txBody>
                    <a:bodyPr/>
                    <a:lstStyle/>
                    <a:p>
                      <a:endParaRPr lang="en-US" sz="1600">
                        <a:latin typeface="Bodoni MT" pitchFamily="18" charset="0"/>
                      </a:endParaRPr>
                    </a:p>
                  </a:txBody>
                  <a:tcPr marL="27850" marR="27850" marT="0" marB="0" anchor="ctr"/>
                </a:tc>
                <a:tc>
                  <a:txBody>
                    <a:bodyPr/>
                    <a:lstStyle/>
                    <a:p>
                      <a:pPr marL="0" marR="0" algn="ctr">
                        <a:lnSpc>
                          <a:spcPct val="115000"/>
                        </a:lnSpc>
                        <a:spcBef>
                          <a:spcPts val="0"/>
                        </a:spcBef>
                        <a:spcAft>
                          <a:spcPts val="0"/>
                        </a:spcAft>
                      </a:pPr>
                      <a:r>
                        <a:rPr lang="en-US" sz="1600" dirty="0">
                          <a:latin typeface="Bodoni MT" pitchFamily="18" charset="0"/>
                        </a:rPr>
                        <a:t>1.37</a:t>
                      </a:r>
                      <a:endParaRPr lang="en-US" sz="1600" dirty="0">
                        <a:latin typeface="Bodoni MT" pitchFamily="18" charset="0"/>
                        <a:ea typeface="Times New Roman"/>
                      </a:endParaRPr>
                    </a:p>
                  </a:txBody>
                  <a:tcPr marL="27850" marR="27850" marT="0" marB="0" anchor="ctr"/>
                </a:tc>
                <a:tc>
                  <a:txBody>
                    <a:bodyPr/>
                    <a:lstStyle/>
                    <a:p>
                      <a:pPr marL="0" marR="0" algn="just">
                        <a:lnSpc>
                          <a:spcPct val="115000"/>
                        </a:lnSpc>
                        <a:spcBef>
                          <a:spcPts val="0"/>
                        </a:spcBef>
                        <a:spcAft>
                          <a:spcPts val="0"/>
                        </a:spcAft>
                      </a:pPr>
                      <a:r>
                        <a:rPr lang="en-US" sz="1600" dirty="0">
                          <a:latin typeface="Bodoni MT" pitchFamily="18" charset="0"/>
                        </a:rPr>
                        <a:t>13737 Family represents 52626 population required @ Rs. 10 / head</a:t>
                      </a:r>
                      <a:endParaRPr lang="en-US" sz="1600" dirty="0">
                        <a:latin typeface="Bodoni MT" pitchFamily="18" charset="0"/>
                        <a:ea typeface="Times New Roman"/>
                      </a:endParaRPr>
                    </a:p>
                  </a:txBody>
                  <a:tcPr marL="27850" marR="27850" marT="0" marB="0" anchor="ct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86269464"/>
              </p:ext>
            </p:extLst>
          </p:nvPr>
        </p:nvGraphicFramePr>
        <p:xfrm>
          <a:off x="228600" y="152405"/>
          <a:ext cx="8763000" cy="5638798"/>
        </p:xfrm>
        <a:graphic>
          <a:graphicData uri="http://schemas.openxmlformats.org/drawingml/2006/table">
            <a:tbl>
              <a:tblPr>
                <a:tableStyleId>{BC89EF96-8CEA-46FF-86C4-4CE0E7609802}</a:tableStyleId>
              </a:tblPr>
              <a:tblGrid>
                <a:gridCol w="304800"/>
                <a:gridCol w="1478819"/>
                <a:gridCol w="1085682"/>
                <a:gridCol w="853036"/>
                <a:gridCol w="5040663"/>
              </a:tblGrid>
              <a:tr h="288987">
                <a:tc rowSpan="2">
                  <a:txBody>
                    <a:bodyPr/>
                    <a:lstStyle/>
                    <a:p>
                      <a:pPr marL="0" marR="0" algn="ctr">
                        <a:lnSpc>
                          <a:spcPct val="115000"/>
                        </a:lnSpc>
                        <a:spcBef>
                          <a:spcPts val="0"/>
                        </a:spcBef>
                        <a:spcAft>
                          <a:spcPts val="0"/>
                        </a:spcAft>
                      </a:pPr>
                      <a:r>
                        <a:rPr lang="en-US" sz="1600" b="1" dirty="0">
                          <a:latin typeface="Bodoni MT" pitchFamily="18" charset="0"/>
                        </a:rPr>
                        <a:t>SL</a:t>
                      </a:r>
                      <a:endParaRPr lang="en-US" sz="1600" b="1" dirty="0">
                        <a:latin typeface="Bodoni MT" pitchFamily="18" charset="0"/>
                        <a:ea typeface="Times New Roman"/>
                      </a:endParaRPr>
                    </a:p>
                  </a:txBody>
                  <a:tcPr marL="27850" marR="27850" marT="0" marB="0" anchor="ctr">
                    <a:solidFill>
                      <a:schemeClr val="tx2">
                        <a:lumMod val="40000"/>
                        <a:lumOff val="60000"/>
                      </a:schemeClr>
                    </a:solidFill>
                  </a:tcPr>
                </a:tc>
                <a:tc rowSpan="2">
                  <a:txBody>
                    <a:bodyPr/>
                    <a:lstStyle/>
                    <a:p>
                      <a:pPr marL="0" marR="0">
                        <a:lnSpc>
                          <a:spcPct val="115000"/>
                        </a:lnSpc>
                        <a:spcBef>
                          <a:spcPts val="0"/>
                        </a:spcBef>
                        <a:spcAft>
                          <a:spcPts val="0"/>
                        </a:spcAft>
                      </a:pPr>
                      <a:r>
                        <a:rPr lang="en-US" sz="1600" b="1" dirty="0">
                          <a:latin typeface="Bodoni MT" pitchFamily="18" charset="0"/>
                        </a:rPr>
                        <a:t>Activity</a:t>
                      </a:r>
                      <a:endParaRPr lang="en-US" sz="1600" b="1" dirty="0">
                        <a:latin typeface="Bodoni MT" pitchFamily="18" charset="0"/>
                        <a:ea typeface="Times New Roman"/>
                      </a:endParaRPr>
                    </a:p>
                  </a:txBody>
                  <a:tcPr marL="27850" marR="27850" marT="0" marB="0" anchor="ctr">
                    <a:solidFill>
                      <a:schemeClr val="tx2">
                        <a:lumMod val="40000"/>
                        <a:lumOff val="60000"/>
                      </a:schemeClr>
                    </a:solidFill>
                  </a:tcPr>
                </a:tc>
                <a:tc gridSpan="2">
                  <a:txBody>
                    <a:bodyPr/>
                    <a:lstStyle/>
                    <a:p>
                      <a:pPr marL="0" marR="0" algn="ctr">
                        <a:lnSpc>
                          <a:spcPct val="115000"/>
                        </a:lnSpc>
                        <a:spcBef>
                          <a:spcPts val="0"/>
                        </a:spcBef>
                        <a:spcAft>
                          <a:spcPts val="0"/>
                        </a:spcAft>
                      </a:pPr>
                      <a:r>
                        <a:rPr lang="en-US" sz="1600" b="1">
                          <a:latin typeface="Bodoni MT" pitchFamily="18" charset="0"/>
                        </a:rPr>
                        <a:t>Budget in Lakhs</a:t>
                      </a:r>
                      <a:endParaRPr lang="en-US" sz="1600" b="1">
                        <a:latin typeface="Bodoni MT" pitchFamily="18" charset="0"/>
                        <a:ea typeface="Times New Roman"/>
                      </a:endParaRPr>
                    </a:p>
                  </a:txBody>
                  <a:tcPr marL="27850" marR="27850" marT="0" marB="0" anchor="ctr">
                    <a:solidFill>
                      <a:schemeClr val="tx2">
                        <a:lumMod val="40000"/>
                        <a:lumOff val="60000"/>
                      </a:schemeClr>
                    </a:solidFill>
                  </a:tcPr>
                </a:tc>
                <a:tc hMerge="1">
                  <a:txBody>
                    <a:bodyPr/>
                    <a:lstStyle/>
                    <a:p>
                      <a:endParaRPr lang="en-US"/>
                    </a:p>
                  </a:txBody>
                  <a:tcPr/>
                </a:tc>
                <a:tc>
                  <a:txBody>
                    <a:bodyPr/>
                    <a:lstStyle/>
                    <a:p>
                      <a:pPr algn="ctr"/>
                      <a:endParaRPr lang="en-US" sz="1600" b="1" dirty="0">
                        <a:latin typeface="Bodoni MT" pitchFamily="18" charset="0"/>
                      </a:endParaRPr>
                    </a:p>
                  </a:txBody>
                  <a:tcPr marL="27850" marR="27850" marT="0" marB="0" anchor="ctr">
                    <a:solidFill>
                      <a:schemeClr val="tx2">
                        <a:lumMod val="40000"/>
                        <a:lumOff val="60000"/>
                      </a:schemeClr>
                    </a:solidFill>
                  </a:tcPr>
                </a:tc>
              </a:tr>
              <a:tr h="57748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b="1" dirty="0">
                          <a:latin typeface="Bodoni MT" pitchFamily="18" charset="0"/>
                        </a:rPr>
                        <a:t>Non-Recurring</a:t>
                      </a:r>
                      <a:endParaRPr lang="en-US" sz="1600" b="1" dirty="0">
                        <a:latin typeface="Bodoni MT" pitchFamily="18" charset="0"/>
                        <a:ea typeface="Times New Roman"/>
                      </a:endParaRPr>
                    </a:p>
                  </a:txBody>
                  <a:tcPr marL="27850" marR="27850" marT="0" marB="0" anchor="ctr">
                    <a:solidFill>
                      <a:schemeClr val="tx2">
                        <a:lumMod val="40000"/>
                        <a:lumOff val="60000"/>
                      </a:schemeClr>
                    </a:solidFill>
                  </a:tcPr>
                </a:tc>
                <a:tc>
                  <a:txBody>
                    <a:bodyPr/>
                    <a:lstStyle/>
                    <a:p>
                      <a:pPr marL="0" marR="0" algn="ctr">
                        <a:lnSpc>
                          <a:spcPct val="115000"/>
                        </a:lnSpc>
                        <a:spcBef>
                          <a:spcPts val="0"/>
                        </a:spcBef>
                        <a:spcAft>
                          <a:spcPts val="0"/>
                        </a:spcAft>
                      </a:pPr>
                      <a:r>
                        <a:rPr lang="en-US" sz="1600" b="1" dirty="0">
                          <a:latin typeface="Bodoni MT" pitchFamily="18" charset="0"/>
                        </a:rPr>
                        <a:t>Recurring</a:t>
                      </a:r>
                      <a:endParaRPr lang="en-US" sz="1600" b="1" dirty="0">
                        <a:latin typeface="Bodoni MT" pitchFamily="18" charset="0"/>
                        <a:ea typeface="Times New Roman"/>
                      </a:endParaRPr>
                    </a:p>
                  </a:txBody>
                  <a:tcPr marL="27850" marR="27850" marT="0" marB="0" anchor="ctr">
                    <a:solidFill>
                      <a:schemeClr val="tx2">
                        <a:lumMod val="40000"/>
                        <a:lumOff val="60000"/>
                      </a:schemeClr>
                    </a:solidFill>
                  </a:tcPr>
                </a:tc>
                <a:tc>
                  <a:txBody>
                    <a:bodyPr/>
                    <a:lstStyle/>
                    <a:p>
                      <a:pPr marL="0" marR="0" algn="ctr">
                        <a:lnSpc>
                          <a:spcPct val="115000"/>
                        </a:lnSpc>
                        <a:spcBef>
                          <a:spcPts val="0"/>
                        </a:spcBef>
                        <a:spcAft>
                          <a:spcPts val="0"/>
                        </a:spcAft>
                      </a:pPr>
                      <a:r>
                        <a:rPr lang="en-US" sz="1600" b="1" dirty="0">
                          <a:latin typeface="Bodoni MT" pitchFamily="18" charset="0"/>
                        </a:rPr>
                        <a:t>Remarks / Justification</a:t>
                      </a:r>
                      <a:endParaRPr lang="en-US" sz="1600" b="1" dirty="0">
                        <a:latin typeface="Bodoni MT" pitchFamily="18" charset="0"/>
                        <a:ea typeface="Times New Roman"/>
                      </a:endParaRPr>
                    </a:p>
                  </a:txBody>
                  <a:tcPr marL="27850" marR="27850" marT="0" marB="0" anchor="ctr">
                    <a:solidFill>
                      <a:schemeClr val="tx2">
                        <a:lumMod val="40000"/>
                        <a:lumOff val="60000"/>
                      </a:schemeClr>
                    </a:solidFill>
                  </a:tcPr>
                </a:tc>
              </a:tr>
              <a:tr h="577974">
                <a:tc>
                  <a:txBody>
                    <a:bodyPr/>
                    <a:lstStyle/>
                    <a:p>
                      <a:pPr marL="0" marR="0" algn="ctr">
                        <a:lnSpc>
                          <a:spcPct val="115000"/>
                        </a:lnSpc>
                        <a:spcBef>
                          <a:spcPts val="0"/>
                        </a:spcBef>
                        <a:spcAft>
                          <a:spcPts val="0"/>
                        </a:spcAft>
                      </a:pPr>
                      <a:r>
                        <a:rPr lang="en-US" sz="1600" dirty="0">
                          <a:latin typeface="Bodoni MT" pitchFamily="18" charset="0"/>
                        </a:rPr>
                        <a:t>4</a:t>
                      </a:r>
                      <a:endParaRPr lang="en-US" sz="1600" dirty="0">
                        <a:latin typeface="Bodoni MT" pitchFamily="18" charset="0"/>
                        <a:ea typeface="Times New Roman"/>
                      </a:endParaRPr>
                    </a:p>
                  </a:txBody>
                  <a:tcPr marL="27850" marR="27850" marT="0" marB="0" anchor="ctr"/>
                </a:tc>
                <a:tc>
                  <a:txBody>
                    <a:bodyPr/>
                    <a:lstStyle/>
                    <a:p>
                      <a:pPr marL="0" marR="0">
                        <a:lnSpc>
                          <a:spcPct val="115000"/>
                        </a:lnSpc>
                        <a:spcBef>
                          <a:spcPts val="0"/>
                        </a:spcBef>
                        <a:spcAft>
                          <a:spcPts val="0"/>
                        </a:spcAft>
                      </a:pPr>
                      <a:r>
                        <a:rPr lang="en-US" sz="1600" dirty="0">
                          <a:latin typeface="Bodoni MT" pitchFamily="18" charset="0"/>
                        </a:rPr>
                        <a:t>Nutritional </a:t>
                      </a:r>
                      <a:r>
                        <a:rPr lang="en-US" sz="1600" dirty="0" smtClean="0">
                          <a:latin typeface="Bodoni MT" pitchFamily="18" charset="0"/>
                        </a:rPr>
                        <a:t>Support.</a:t>
                      </a:r>
                      <a:endParaRPr lang="en-US" sz="1600" dirty="0">
                        <a:latin typeface="Bodoni MT" pitchFamily="18" charset="0"/>
                        <a:ea typeface="Times New Roman"/>
                      </a:endParaRPr>
                    </a:p>
                  </a:txBody>
                  <a:tcPr marL="27850" marR="27850" marT="0" marB="0" anchor="ctr"/>
                </a:tc>
                <a:tc>
                  <a:txBody>
                    <a:bodyPr/>
                    <a:lstStyle/>
                    <a:p>
                      <a:endParaRPr lang="en-US" sz="1600" dirty="0">
                        <a:latin typeface="Bodoni MT" pitchFamily="18" charset="0"/>
                      </a:endParaRPr>
                    </a:p>
                  </a:txBody>
                  <a:tcPr marL="27850" marR="27850" marT="0" marB="0" anchor="ctr"/>
                </a:tc>
                <a:tc>
                  <a:txBody>
                    <a:bodyPr/>
                    <a:lstStyle/>
                    <a:p>
                      <a:pPr marL="0" marR="0" algn="ctr">
                        <a:lnSpc>
                          <a:spcPct val="115000"/>
                        </a:lnSpc>
                        <a:spcBef>
                          <a:spcPts val="0"/>
                        </a:spcBef>
                        <a:spcAft>
                          <a:spcPts val="0"/>
                        </a:spcAft>
                      </a:pPr>
                      <a:r>
                        <a:rPr lang="en-US" sz="1600">
                          <a:latin typeface="Bodoni MT" pitchFamily="18" charset="0"/>
                        </a:rPr>
                        <a:t>60</a:t>
                      </a:r>
                      <a:endParaRPr lang="en-US" sz="1600">
                        <a:latin typeface="Bodoni MT" pitchFamily="18" charset="0"/>
                        <a:ea typeface="Times New Roman"/>
                      </a:endParaRPr>
                    </a:p>
                  </a:txBody>
                  <a:tcPr marL="27850" marR="27850" marT="0" marB="0" anchor="ctr"/>
                </a:tc>
                <a:tc>
                  <a:txBody>
                    <a:bodyPr/>
                    <a:lstStyle/>
                    <a:p>
                      <a:pPr marL="0" marR="0">
                        <a:lnSpc>
                          <a:spcPct val="115000"/>
                        </a:lnSpc>
                        <a:spcBef>
                          <a:spcPts val="0"/>
                        </a:spcBef>
                        <a:spcAft>
                          <a:spcPts val="0"/>
                        </a:spcAft>
                      </a:pPr>
                      <a:r>
                        <a:rPr lang="en-US" sz="1600">
                          <a:latin typeface="Bodoni MT" pitchFamily="18" charset="0"/>
                        </a:rPr>
                        <a:t>PW &amp; SAM Child around 1000 nos. @ Rs.500/- Per month</a:t>
                      </a:r>
                      <a:endParaRPr lang="en-US" sz="1600">
                        <a:latin typeface="Bodoni MT" pitchFamily="18" charset="0"/>
                        <a:ea typeface="Times New Roman"/>
                      </a:endParaRPr>
                    </a:p>
                  </a:txBody>
                  <a:tcPr marL="27850" marR="27850" marT="0" marB="0" anchor="ctr"/>
                </a:tc>
              </a:tr>
              <a:tr h="577974">
                <a:tc>
                  <a:txBody>
                    <a:bodyPr/>
                    <a:lstStyle/>
                    <a:p>
                      <a:pPr marL="0" marR="0" algn="ctr">
                        <a:lnSpc>
                          <a:spcPct val="115000"/>
                        </a:lnSpc>
                        <a:spcBef>
                          <a:spcPts val="0"/>
                        </a:spcBef>
                        <a:spcAft>
                          <a:spcPts val="0"/>
                        </a:spcAft>
                      </a:pPr>
                      <a:r>
                        <a:rPr lang="en-US" sz="1600">
                          <a:latin typeface="Bodoni MT" pitchFamily="18" charset="0"/>
                        </a:rPr>
                        <a:t>5</a:t>
                      </a:r>
                      <a:endParaRPr lang="en-US" sz="1600">
                        <a:latin typeface="Bodoni MT" pitchFamily="18" charset="0"/>
                        <a:ea typeface="Times New Roman"/>
                      </a:endParaRPr>
                    </a:p>
                  </a:txBody>
                  <a:tcPr marL="27850" marR="27850" marT="0" marB="0" anchor="ctr"/>
                </a:tc>
                <a:tc>
                  <a:txBody>
                    <a:bodyPr/>
                    <a:lstStyle/>
                    <a:p>
                      <a:pPr marL="0" marR="0">
                        <a:lnSpc>
                          <a:spcPct val="115000"/>
                        </a:lnSpc>
                        <a:spcBef>
                          <a:spcPts val="0"/>
                        </a:spcBef>
                        <a:spcAft>
                          <a:spcPts val="0"/>
                        </a:spcAft>
                      </a:pPr>
                      <a:r>
                        <a:rPr lang="en-US" sz="1600">
                          <a:latin typeface="Bodoni MT" pitchFamily="18" charset="0"/>
                        </a:rPr>
                        <a:t>Supervision &amp; Monitoring</a:t>
                      </a:r>
                      <a:endParaRPr lang="en-US" sz="1600">
                        <a:latin typeface="Bodoni MT" pitchFamily="18" charset="0"/>
                        <a:ea typeface="Times New Roman"/>
                      </a:endParaRPr>
                    </a:p>
                  </a:txBody>
                  <a:tcPr marL="27850" marR="27850" marT="0" marB="0" anchor="ctr"/>
                </a:tc>
                <a:tc>
                  <a:txBody>
                    <a:bodyPr/>
                    <a:lstStyle/>
                    <a:p>
                      <a:endParaRPr lang="en-US" sz="1600">
                        <a:latin typeface="Bodoni MT" pitchFamily="18" charset="0"/>
                      </a:endParaRPr>
                    </a:p>
                  </a:txBody>
                  <a:tcPr marL="27850" marR="27850" marT="0" marB="0" anchor="ctr"/>
                </a:tc>
                <a:tc>
                  <a:txBody>
                    <a:bodyPr/>
                    <a:lstStyle/>
                    <a:p>
                      <a:pPr marL="0" marR="0" algn="ctr">
                        <a:lnSpc>
                          <a:spcPct val="115000"/>
                        </a:lnSpc>
                        <a:spcBef>
                          <a:spcPts val="0"/>
                        </a:spcBef>
                        <a:spcAft>
                          <a:spcPts val="0"/>
                        </a:spcAft>
                      </a:pPr>
                      <a:r>
                        <a:rPr lang="en-US" sz="1600">
                          <a:latin typeface="Bodoni MT" pitchFamily="18" charset="0"/>
                        </a:rPr>
                        <a:t>2</a:t>
                      </a:r>
                      <a:endParaRPr lang="en-US" sz="1600">
                        <a:latin typeface="Bodoni MT" pitchFamily="18" charset="0"/>
                        <a:ea typeface="Times New Roman"/>
                      </a:endParaRPr>
                    </a:p>
                  </a:txBody>
                  <a:tcPr marL="27850" marR="27850" marT="0" marB="0" anchor="ctr"/>
                </a:tc>
                <a:tc>
                  <a:txBody>
                    <a:bodyPr/>
                    <a:lstStyle/>
                    <a:p>
                      <a:pPr marL="0" marR="0">
                        <a:lnSpc>
                          <a:spcPct val="115000"/>
                        </a:lnSpc>
                        <a:spcBef>
                          <a:spcPts val="0"/>
                        </a:spcBef>
                        <a:spcAft>
                          <a:spcPts val="0"/>
                        </a:spcAft>
                      </a:pPr>
                      <a:r>
                        <a:rPr lang="en-US" sz="1600">
                          <a:latin typeface="Bodoni MT" pitchFamily="18" charset="0"/>
                        </a:rPr>
                        <a:t>Mobility support , Office contingency &amp; Meeting Expenditure</a:t>
                      </a:r>
                      <a:endParaRPr lang="en-US" sz="1600">
                        <a:latin typeface="Bodoni MT" pitchFamily="18" charset="0"/>
                        <a:ea typeface="Times New Roman"/>
                      </a:endParaRPr>
                    </a:p>
                  </a:txBody>
                  <a:tcPr marL="27850" marR="27850" marT="0" marB="0" anchor="ctr"/>
                </a:tc>
              </a:tr>
              <a:tr h="1696365">
                <a:tc>
                  <a:txBody>
                    <a:bodyPr/>
                    <a:lstStyle/>
                    <a:p>
                      <a:pPr marL="0" marR="0" algn="ctr">
                        <a:lnSpc>
                          <a:spcPct val="115000"/>
                        </a:lnSpc>
                        <a:spcBef>
                          <a:spcPts val="0"/>
                        </a:spcBef>
                        <a:spcAft>
                          <a:spcPts val="0"/>
                        </a:spcAft>
                      </a:pPr>
                      <a:r>
                        <a:rPr lang="en-US" sz="1600">
                          <a:latin typeface="Bodoni MT" pitchFamily="18" charset="0"/>
                        </a:rPr>
                        <a:t>6</a:t>
                      </a:r>
                      <a:endParaRPr lang="en-US" sz="1600">
                        <a:latin typeface="Bodoni MT" pitchFamily="18" charset="0"/>
                        <a:ea typeface="Times New Roman"/>
                      </a:endParaRPr>
                    </a:p>
                  </a:txBody>
                  <a:tcPr marL="27850" marR="27850" marT="0" marB="0" anchor="ctr"/>
                </a:tc>
                <a:tc>
                  <a:txBody>
                    <a:bodyPr/>
                    <a:lstStyle/>
                    <a:p>
                      <a:pPr marL="0" marR="0">
                        <a:lnSpc>
                          <a:spcPct val="115000"/>
                        </a:lnSpc>
                        <a:spcBef>
                          <a:spcPts val="0"/>
                        </a:spcBef>
                        <a:spcAft>
                          <a:spcPts val="0"/>
                        </a:spcAft>
                      </a:pPr>
                      <a:r>
                        <a:rPr lang="en-US" sz="1600" dirty="0">
                          <a:latin typeface="Bodoni MT" pitchFamily="18" charset="0"/>
                        </a:rPr>
                        <a:t>IEC / BCC</a:t>
                      </a:r>
                      <a:endParaRPr lang="en-US" sz="1600" dirty="0">
                        <a:latin typeface="Bodoni MT" pitchFamily="18" charset="0"/>
                        <a:ea typeface="Times New Roman"/>
                      </a:endParaRPr>
                    </a:p>
                  </a:txBody>
                  <a:tcPr marL="27850" marR="27850" marT="0" marB="0" anchor="ctr"/>
                </a:tc>
                <a:tc>
                  <a:txBody>
                    <a:bodyPr/>
                    <a:lstStyle/>
                    <a:p>
                      <a:endParaRPr lang="en-US" sz="1600" dirty="0">
                        <a:latin typeface="Bodoni MT" pitchFamily="18" charset="0"/>
                      </a:endParaRPr>
                    </a:p>
                  </a:txBody>
                  <a:tcPr marL="27850" marR="27850" marT="0" marB="0" anchor="ctr"/>
                </a:tc>
                <a:tc>
                  <a:txBody>
                    <a:bodyPr/>
                    <a:lstStyle/>
                    <a:p>
                      <a:pPr marL="0" marR="0" algn="ctr">
                        <a:lnSpc>
                          <a:spcPct val="115000"/>
                        </a:lnSpc>
                        <a:spcBef>
                          <a:spcPts val="0"/>
                        </a:spcBef>
                        <a:spcAft>
                          <a:spcPts val="0"/>
                        </a:spcAft>
                      </a:pPr>
                      <a:r>
                        <a:rPr lang="en-US" sz="1600" dirty="0">
                          <a:latin typeface="Bodoni MT" pitchFamily="18" charset="0"/>
                        </a:rPr>
                        <a:t>10</a:t>
                      </a:r>
                      <a:endParaRPr lang="en-US" sz="1600" dirty="0">
                        <a:latin typeface="Bodoni MT" pitchFamily="18" charset="0"/>
                        <a:ea typeface="Times New Roman"/>
                      </a:endParaRPr>
                    </a:p>
                  </a:txBody>
                  <a:tcPr marL="27850" marR="27850" marT="0" marB="0" anchor="ctr"/>
                </a:tc>
                <a:tc>
                  <a:txBody>
                    <a:bodyPr/>
                    <a:lstStyle/>
                    <a:p>
                      <a:pPr marL="236538" marR="0" lvl="0" indent="-236538" algn="just">
                        <a:lnSpc>
                          <a:spcPct val="115000"/>
                        </a:lnSpc>
                        <a:spcBef>
                          <a:spcPts val="0"/>
                        </a:spcBef>
                        <a:spcAft>
                          <a:spcPts val="0"/>
                        </a:spcAft>
                        <a:buFont typeface="Wingdings"/>
                        <a:buChar char=""/>
                      </a:pPr>
                      <a:r>
                        <a:rPr lang="en-US" sz="1600" dirty="0">
                          <a:latin typeface="Bodoni MT" pitchFamily="18" charset="0"/>
                        </a:rPr>
                        <a:t>IEC through SHG / NGO ( 2 </a:t>
                      </a:r>
                      <a:r>
                        <a:rPr lang="en-US" sz="1600" dirty="0" err="1">
                          <a:latin typeface="Bodoni MT" pitchFamily="18" charset="0"/>
                        </a:rPr>
                        <a:t>nos</a:t>
                      </a:r>
                      <a:r>
                        <a:rPr lang="en-US" sz="1600" dirty="0">
                          <a:latin typeface="Bodoni MT" pitchFamily="18" charset="0"/>
                        </a:rPr>
                        <a:t>) @ Rs. 2000 /- / </a:t>
                      </a:r>
                      <a:r>
                        <a:rPr lang="en-US" sz="1600" dirty="0" err="1">
                          <a:latin typeface="Bodoni MT" pitchFamily="18" charset="0"/>
                        </a:rPr>
                        <a:t>monthIEC</a:t>
                      </a:r>
                      <a:r>
                        <a:rPr lang="en-US" sz="1600" dirty="0">
                          <a:latin typeface="Bodoni MT" pitchFamily="18" charset="0"/>
                        </a:rPr>
                        <a:t> through SHG / NGO ( 2 </a:t>
                      </a:r>
                      <a:r>
                        <a:rPr lang="en-US" sz="1600" dirty="0" err="1">
                          <a:latin typeface="Bodoni MT" pitchFamily="18" charset="0"/>
                        </a:rPr>
                        <a:t>nos</a:t>
                      </a:r>
                      <a:r>
                        <a:rPr lang="en-US" sz="1600" dirty="0">
                          <a:latin typeface="Bodoni MT" pitchFamily="18" charset="0"/>
                        </a:rPr>
                        <a:t>) @ Rs. 2000 /- / month.</a:t>
                      </a:r>
                    </a:p>
                    <a:p>
                      <a:pPr marL="236538" marR="0" lvl="0" indent="-236538" algn="just">
                        <a:lnSpc>
                          <a:spcPct val="115000"/>
                        </a:lnSpc>
                        <a:spcBef>
                          <a:spcPts val="0"/>
                        </a:spcBef>
                        <a:spcAft>
                          <a:spcPts val="0"/>
                        </a:spcAft>
                        <a:buFont typeface="Wingdings"/>
                        <a:buChar char=""/>
                      </a:pPr>
                      <a:r>
                        <a:rPr lang="en-US" sz="1400" dirty="0">
                          <a:latin typeface="Bodoni MT" pitchFamily="18" charset="0"/>
                        </a:rPr>
                        <a:t>IPC / GD once in a month to each ADC at Hut Days.</a:t>
                      </a:r>
                    </a:p>
                    <a:p>
                      <a:pPr marL="236538" marR="0" lvl="0" indent="-236538" algn="just">
                        <a:lnSpc>
                          <a:spcPct val="115000"/>
                        </a:lnSpc>
                        <a:spcBef>
                          <a:spcPts val="0"/>
                        </a:spcBef>
                        <a:spcAft>
                          <a:spcPts val="0"/>
                        </a:spcAft>
                        <a:buFont typeface="Wingdings"/>
                        <a:buChar char=""/>
                      </a:pPr>
                      <a:r>
                        <a:rPr lang="en-US" sz="1600" dirty="0">
                          <a:latin typeface="Bodoni MT" pitchFamily="18" charset="0"/>
                        </a:rPr>
                        <a:t>Display materials / Leaflet / </a:t>
                      </a:r>
                      <a:r>
                        <a:rPr lang="en-US" sz="1600" dirty="0" err="1">
                          <a:latin typeface="Bodoni MT" pitchFamily="18" charset="0"/>
                        </a:rPr>
                        <a:t>Miking</a:t>
                      </a:r>
                      <a:r>
                        <a:rPr lang="en-US" sz="1600" dirty="0">
                          <a:latin typeface="Bodoni MT" pitchFamily="18" charset="0"/>
                        </a:rPr>
                        <a:t> /Poster / Booklet etc. based on need.</a:t>
                      </a:r>
                      <a:endParaRPr lang="en-US" sz="1600" dirty="0">
                        <a:latin typeface="Bodoni MT" pitchFamily="18" charset="0"/>
                        <a:ea typeface="Times New Roman"/>
                      </a:endParaRPr>
                    </a:p>
                  </a:txBody>
                  <a:tcPr marL="27850" marR="27850" marT="0" marB="0" anchor="ctr"/>
                </a:tc>
              </a:tr>
              <a:tr h="288987">
                <a:tc>
                  <a:txBody>
                    <a:bodyPr/>
                    <a:lstStyle/>
                    <a:p>
                      <a:pPr marL="0" marR="0" algn="ctr">
                        <a:lnSpc>
                          <a:spcPct val="115000"/>
                        </a:lnSpc>
                        <a:spcBef>
                          <a:spcPts val="0"/>
                        </a:spcBef>
                        <a:spcAft>
                          <a:spcPts val="0"/>
                        </a:spcAft>
                      </a:pPr>
                      <a:r>
                        <a:rPr lang="en-US" sz="1600">
                          <a:latin typeface="Bodoni MT" pitchFamily="18" charset="0"/>
                        </a:rPr>
                        <a:t>7</a:t>
                      </a:r>
                      <a:endParaRPr lang="en-US" sz="1600">
                        <a:latin typeface="Bodoni MT" pitchFamily="18" charset="0"/>
                        <a:ea typeface="Times New Roman"/>
                      </a:endParaRPr>
                    </a:p>
                  </a:txBody>
                  <a:tcPr marL="27850" marR="27850" marT="0" marB="0" anchor="ctr"/>
                </a:tc>
                <a:tc>
                  <a:txBody>
                    <a:bodyPr/>
                    <a:lstStyle/>
                    <a:p>
                      <a:pPr marL="0" marR="0">
                        <a:lnSpc>
                          <a:spcPct val="115000"/>
                        </a:lnSpc>
                        <a:spcBef>
                          <a:spcPts val="0"/>
                        </a:spcBef>
                        <a:spcAft>
                          <a:spcPts val="0"/>
                        </a:spcAft>
                      </a:pPr>
                      <a:r>
                        <a:rPr lang="en-US" sz="1600" dirty="0">
                          <a:latin typeface="Bodoni MT" pitchFamily="18" charset="0"/>
                        </a:rPr>
                        <a:t>Untied Grant</a:t>
                      </a:r>
                      <a:endParaRPr lang="en-US" sz="1600" dirty="0">
                        <a:latin typeface="Bodoni MT" pitchFamily="18" charset="0"/>
                        <a:ea typeface="Times New Roman"/>
                      </a:endParaRPr>
                    </a:p>
                  </a:txBody>
                  <a:tcPr marL="27850" marR="27850" marT="0" marB="0" anchor="ctr"/>
                </a:tc>
                <a:tc>
                  <a:txBody>
                    <a:bodyPr/>
                    <a:lstStyle/>
                    <a:p>
                      <a:endParaRPr lang="en-US" sz="1600">
                        <a:latin typeface="Bodoni MT" pitchFamily="18" charset="0"/>
                      </a:endParaRPr>
                    </a:p>
                  </a:txBody>
                  <a:tcPr marL="27850" marR="27850" marT="0" marB="0" anchor="ctr"/>
                </a:tc>
                <a:tc>
                  <a:txBody>
                    <a:bodyPr/>
                    <a:lstStyle/>
                    <a:p>
                      <a:pPr marL="0" marR="0" algn="ctr">
                        <a:lnSpc>
                          <a:spcPct val="115000"/>
                        </a:lnSpc>
                        <a:spcBef>
                          <a:spcPts val="0"/>
                        </a:spcBef>
                        <a:spcAft>
                          <a:spcPts val="0"/>
                        </a:spcAft>
                      </a:pPr>
                      <a:r>
                        <a:rPr lang="en-US" sz="1600">
                          <a:latin typeface="Bodoni MT" pitchFamily="18" charset="0"/>
                        </a:rPr>
                        <a:t>10</a:t>
                      </a:r>
                      <a:endParaRPr lang="en-US" sz="1600">
                        <a:latin typeface="Bodoni MT" pitchFamily="18" charset="0"/>
                        <a:ea typeface="Times New Roman"/>
                      </a:endParaRPr>
                    </a:p>
                  </a:txBody>
                  <a:tcPr marL="27850" marR="27850" marT="0" marB="0" anchor="ctr"/>
                </a:tc>
                <a:tc>
                  <a:txBody>
                    <a:bodyPr/>
                    <a:lstStyle/>
                    <a:p>
                      <a:pPr marL="0" marR="0">
                        <a:lnSpc>
                          <a:spcPct val="115000"/>
                        </a:lnSpc>
                        <a:spcBef>
                          <a:spcPts val="0"/>
                        </a:spcBef>
                        <a:spcAft>
                          <a:spcPts val="0"/>
                        </a:spcAft>
                      </a:pPr>
                      <a:r>
                        <a:rPr lang="en-US" sz="1600">
                          <a:latin typeface="Bodoni MT" pitchFamily="18" charset="0"/>
                        </a:rPr>
                        <a:t>Untied Grant for Block Health Care Committee</a:t>
                      </a:r>
                      <a:endParaRPr lang="en-US" sz="1600">
                        <a:latin typeface="Bodoni MT" pitchFamily="18" charset="0"/>
                        <a:ea typeface="Times New Roman"/>
                      </a:endParaRPr>
                    </a:p>
                  </a:txBody>
                  <a:tcPr marL="27850" marR="27850" marT="0" marB="0" anchor="ctr"/>
                </a:tc>
              </a:tr>
              <a:tr h="577486">
                <a:tc>
                  <a:txBody>
                    <a:bodyPr/>
                    <a:lstStyle/>
                    <a:p>
                      <a:pPr marL="0" marR="0" algn="ctr">
                        <a:lnSpc>
                          <a:spcPct val="115000"/>
                        </a:lnSpc>
                        <a:spcBef>
                          <a:spcPts val="0"/>
                        </a:spcBef>
                        <a:spcAft>
                          <a:spcPts val="0"/>
                        </a:spcAft>
                      </a:pPr>
                      <a:r>
                        <a:rPr lang="en-US" sz="1600">
                          <a:latin typeface="Bodoni MT" pitchFamily="18" charset="0"/>
                        </a:rPr>
                        <a:t>8</a:t>
                      </a:r>
                      <a:endParaRPr lang="en-US" sz="1600">
                        <a:latin typeface="Bodoni MT" pitchFamily="18" charset="0"/>
                        <a:ea typeface="Times New Roman"/>
                      </a:endParaRPr>
                    </a:p>
                  </a:txBody>
                  <a:tcPr marL="27850" marR="27850" marT="0" marB="0" anchor="ctr"/>
                </a:tc>
                <a:tc>
                  <a:txBody>
                    <a:bodyPr/>
                    <a:lstStyle/>
                    <a:p>
                      <a:pPr marL="0" marR="0" indent="0">
                        <a:lnSpc>
                          <a:spcPct val="115000"/>
                        </a:lnSpc>
                        <a:spcBef>
                          <a:spcPts val="0"/>
                        </a:spcBef>
                        <a:spcAft>
                          <a:spcPts val="0"/>
                        </a:spcAft>
                      </a:pPr>
                      <a:r>
                        <a:rPr lang="en-US" sz="1400" dirty="0">
                          <a:latin typeface="Bodoni MT" pitchFamily="18" charset="0"/>
                        </a:rPr>
                        <a:t>Establish Referral Linkage</a:t>
                      </a:r>
                      <a:endParaRPr lang="en-US" sz="1400" dirty="0">
                        <a:latin typeface="Bodoni MT" pitchFamily="18" charset="0"/>
                        <a:ea typeface="Times New Roman"/>
                      </a:endParaRPr>
                    </a:p>
                  </a:txBody>
                  <a:tcPr marL="27850" marR="27850" marT="0" marB="0" anchor="ctr"/>
                </a:tc>
                <a:tc>
                  <a:txBody>
                    <a:bodyPr/>
                    <a:lstStyle/>
                    <a:p>
                      <a:endParaRPr lang="en-US" sz="1600">
                        <a:latin typeface="Bodoni MT" pitchFamily="18" charset="0"/>
                      </a:endParaRPr>
                    </a:p>
                  </a:txBody>
                  <a:tcPr marL="27850" marR="27850" marT="0" marB="0" anchor="ctr"/>
                </a:tc>
                <a:tc>
                  <a:txBody>
                    <a:bodyPr/>
                    <a:lstStyle/>
                    <a:p>
                      <a:pPr marL="0" marR="0" algn="ctr">
                        <a:lnSpc>
                          <a:spcPct val="115000"/>
                        </a:lnSpc>
                        <a:spcBef>
                          <a:spcPts val="0"/>
                        </a:spcBef>
                        <a:spcAft>
                          <a:spcPts val="0"/>
                        </a:spcAft>
                      </a:pPr>
                      <a:r>
                        <a:rPr lang="en-US" sz="1600">
                          <a:latin typeface="Bodoni MT" pitchFamily="18" charset="0"/>
                        </a:rPr>
                        <a:t>15</a:t>
                      </a:r>
                      <a:endParaRPr lang="en-US" sz="1600">
                        <a:latin typeface="Bodoni MT" pitchFamily="18" charset="0"/>
                        <a:ea typeface="Times New Roman"/>
                      </a:endParaRPr>
                    </a:p>
                  </a:txBody>
                  <a:tcPr marL="27850" marR="27850" marT="0" marB="0" anchor="ctr"/>
                </a:tc>
                <a:tc>
                  <a:txBody>
                    <a:bodyPr/>
                    <a:lstStyle/>
                    <a:p>
                      <a:pPr marL="0" marR="0">
                        <a:lnSpc>
                          <a:spcPct val="115000"/>
                        </a:lnSpc>
                        <a:spcBef>
                          <a:spcPts val="0"/>
                        </a:spcBef>
                        <a:spcAft>
                          <a:spcPts val="0"/>
                        </a:spcAft>
                      </a:pPr>
                      <a:r>
                        <a:rPr lang="en-US" sz="1600" dirty="0">
                          <a:latin typeface="Bodoni MT" pitchFamily="18" charset="0"/>
                        </a:rPr>
                        <a:t>Expected 300 referral per year (daily </a:t>
                      </a:r>
                      <a:r>
                        <a:rPr lang="en-US" sz="1600" dirty="0" err="1">
                          <a:latin typeface="Bodoni MT" pitchFamily="18" charset="0"/>
                        </a:rPr>
                        <a:t>avg</a:t>
                      </a:r>
                      <a:r>
                        <a:rPr lang="en-US" sz="1600" dirty="0">
                          <a:latin typeface="Bodoni MT" pitchFamily="18" charset="0"/>
                        </a:rPr>
                        <a:t> 01 referral) @Rs.5000/- per refer cases on average.</a:t>
                      </a:r>
                      <a:endParaRPr lang="en-US" sz="1600" dirty="0">
                        <a:latin typeface="Bodoni MT" pitchFamily="18" charset="0"/>
                        <a:ea typeface="Times New Roman"/>
                      </a:endParaRPr>
                    </a:p>
                  </a:txBody>
                  <a:tcPr marL="27850" marR="27850" marT="0" marB="0" anchor="ctr"/>
                </a:tc>
              </a:tr>
              <a:tr h="475565">
                <a:tc>
                  <a:txBody>
                    <a:bodyPr/>
                    <a:lstStyle/>
                    <a:p>
                      <a:pPr marL="0" marR="0" algn="ctr">
                        <a:lnSpc>
                          <a:spcPct val="115000"/>
                        </a:lnSpc>
                        <a:spcBef>
                          <a:spcPts val="0"/>
                        </a:spcBef>
                        <a:spcAft>
                          <a:spcPts val="0"/>
                        </a:spcAft>
                      </a:pPr>
                      <a:r>
                        <a:rPr lang="en-US" sz="1600">
                          <a:latin typeface="Bodoni MT" pitchFamily="18" charset="0"/>
                        </a:rPr>
                        <a:t>9</a:t>
                      </a:r>
                      <a:endParaRPr lang="en-US" sz="1600">
                        <a:latin typeface="Bodoni MT" pitchFamily="18" charset="0"/>
                        <a:ea typeface="Times New Roman"/>
                      </a:endParaRPr>
                    </a:p>
                  </a:txBody>
                  <a:tcPr marL="27850" marR="27850" marT="0" marB="0" anchor="ctr"/>
                </a:tc>
                <a:tc>
                  <a:txBody>
                    <a:bodyPr/>
                    <a:lstStyle/>
                    <a:p>
                      <a:pPr marL="0" marR="0">
                        <a:lnSpc>
                          <a:spcPct val="115000"/>
                        </a:lnSpc>
                        <a:spcBef>
                          <a:spcPts val="0"/>
                        </a:spcBef>
                        <a:spcAft>
                          <a:spcPts val="0"/>
                        </a:spcAft>
                      </a:pPr>
                      <a:r>
                        <a:rPr lang="en-US" sz="1400" dirty="0">
                          <a:latin typeface="Bodoni MT" pitchFamily="18" charset="0"/>
                        </a:rPr>
                        <a:t>Research Studies</a:t>
                      </a:r>
                      <a:endParaRPr lang="en-US" sz="1400" dirty="0">
                        <a:latin typeface="Bodoni MT" pitchFamily="18" charset="0"/>
                        <a:ea typeface="Times New Roman"/>
                      </a:endParaRPr>
                    </a:p>
                  </a:txBody>
                  <a:tcPr marL="27850" marR="27850" marT="0" marB="0" anchor="ctr"/>
                </a:tc>
                <a:tc>
                  <a:txBody>
                    <a:bodyPr/>
                    <a:lstStyle/>
                    <a:p>
                      <a:endParaRPr lang="en-US" sz="1600">
                        <a:latin typeface="Bodoni MT" pitchFamily="18" charset="0"/>
                      </a:endParaRPr>
                    </a:p>
                  </a:txBody>
                  <a:tcPr marL="27850" marR="27850" marT="0" marB="0" anchor="ctr"/>
                </a:tc>
                <a:tc>
                  <a:txBody>
                    <a:bodyPr/>
                    <a:lstStyle/>
                    <a:p>
                      <a:pPr marL="0" marR="0" algn="ctr">
                        <a:lnSpc>
                          <a:spcPct val="115000"/>
                        </a:lnSpc>
                        <a:spcBef>
                          <a:spcPts val="0"/>
                        </a:spcBef>
                        <a:spcAft>
                          <a:spcPts val="0"/>
                        </a:spcAft>
                      </a:pPr>
                      <a:r>
                        <a:rPr lang="en-US" sz="1600" dirty="0">
                          <a:latin typeface="Bodoni MT" pitchFamily="18" charset="0"/>
                        </a:rPr>
                        <a:t>5</a:t>
                      </a:r>
                      <a:endParaRPr lang="en-US" sz="1600" dirty="0">
                        <a:latin typeface="Bodoni MT" pitchFamily="18" charset="0"/>
                        <a:ea typeface="Times New Roman"/>
                      </a:endParaRPr>
                    </a:p>
                  </a:txBody>
                  <a:tcPr marL="27850" marR="27850" marT="0" marB="0" anchor="ctr"/>
                </a:tc>
                <a:tc>
                  <a:txBody>
                    <a:bodyPr/>
                    <a:lstStyle/>
                    <a:p>
                      <a:endParaRPr lang="en-US" sz="1600">
                        <a:latin typeface="Bodoni MT" pitchFamily="18" charset="0"/>
                      </a:endParaRPr>
                    </a:p>
                  </a:txBody>
                  <a:tcPr marL="27850" marR="27850" marT="0" marB="0" anchor="ctr"/>
                </a:tc>
              </a:tr>
              <a:tr h="288987">
                <a:tc>
                  <a:txBody>
                    <a:bodyPr/>
                    <a:lstStyle/>
                    <a:p>
                      <a:pPr marL="0" marR="0" algn="ctr">
                        <a:lnSpc>
                          <a:spcPct val="115000"/>
                        </a:lnSpc>
                        <a:spcBef>
                          <a:spcPts val="0"/>
                        </a:spcBef>
                        <a:spcAft>
                          <a:spcPts val="0"/>
                        </a:spcAft>
                      </a:pPr>
                      <a:endParaRPr lang="en-US" sz="1600">
                        <a:latin typeface="Bodoni MT" pitchFamily="18" charset="0"/>
                        <a:ea typeface="Times New Roman"/>
                      </a:endParaRPr>
                    </a:p>
                  </a:txBody>
                  <a:tcPr marL="27850" marR="27850" marT="0" marB="0" anchor="ctr"/>
                </a:tc>
                <a:tc>
                  <a:txBody>
                    <a:bodyPr/>
                    <a:lstStyle/>
                    <a:p>
                      <a:pPr marL="0" marR="0">
                        <a:lnSpc>
                          <a:spcPct val="115000"/>
                        </a:lnSpc>
                        <a:spcBef>
                          <a:spcPts val="0"/>
                        </a:spcBef>
                        <a:spcAft>
                          <a:spcPts val="0"/>
                        </a:spcAft>
                      </a:pPr>
                      <a:r>
                        <a:rPr lang="en-US" sz="1600">
                          <a:latin typeface="Bodoni MT" pitchFamily="18" charset="0"/>
                        </a:rPr>
                        <a:t>Sub Total</a:t>
                      </a:r>
                      <a:endParaRPr lang="en-US" sz="1600">
                        <a:latin typeface="Bodoni MT" pitchFamily="18" charset="0"/>
                        <a:ea typeface="Times New Roman"/>
                      </a:endParaRPr>
                    </a:p>
                  </a:txBody>
                  <a:tcPr marL="27850" marR="27850" marT="0" marB="0" anchor="ctr"/>
                </a:tc>
                <a:tc>
                  <a:txBody>
                    <a:bodyPr/>
                    <a:lstStyle/>
                    <a:p>
                      <a:pPr marL="0" marR="0" algn="ctr">
                        <a:lnSpc>
                          <a:spcPct val="115000"/>
                        </a:lnSpc>
                        <a:spcBef>
                          <a:spcPts val="0"/>
                        </a:spcBef>
                        <a:spcAft>
                          <a:spcPts val="0"/>
                        </a:spcAft>
                      </a:pPr>
                      <a:r>
                        <a:rPr lang="en-US" sz="1600">
                          <a:latin typeface="Bodoni MT" pitchFamily="18" charset="0"/>
                        </a:rPr>
                        <a:t>652</a:t>
                      </a:r>
                      <a:endParaRPr lang="en-US" sz="1600">
                        <a:latin typeface="Bodoni MT" pitchFamily="18" charset="0"/>
                        <a:ea typeface="Times New Roman"/>
                      </a:endParaRPr>
                    </a:p>
                  </a:txBody>
                  <a:tcPr marL="27850" marR="27850" marT="0" marB="0" anchor="ctr"/>
                </a:tc>
                <a:tc>
                  <a:txBody>
                    <a:bodyPr/>
                    <a:lstStyle/>
                    <a:p>
                      <a:pPr marL="0" marR="0" algn="ctr">
                        <a:lnSpc>
                          <a:spcPct val="115000"/>
                        </a:lnSpc>
                        <a:spcBef>
                          <a:spcPts val="0"/>
                        </a:spcBef>
                        <a:spcAft>
                          <a:spcPts val="0"/>
                        </a:spcAft>
                      </a:pPr>
                      <a:r>
                        <a:rPr lang="en-US" sz="1600" dirty="0">
                          <a:latin typeface="Bodoni MT" pitchFamily="18" charset="0"/>
                        </a:rPr>
                        <a:t>154</a:t>
                      </a:r>
                      <a:endParaRPr lang="en-US" sz="1600" dirty="0">
                        <a:latin typeface="Bodoni MT" pitchFamily="18" charset="0"/>
                        <a:ea typeface="Times New Roman"/>
                      </a:endParaRPr>
                    </a:p>
                  </a:txBody>
                  <a:tcPr marL="27850" marR="27850" marT="0" marB="0" anchor="ctr"/>
                </a:tc>
                <a:tc>
                  <a:txBody>
                    <a:bodyPr/>
                    <a:lstStyle/>
                    <a:p>
                      <a:endParaRPr lang="en-US" sz="1600">
                        <a:latin typeface="Bodoni MT" pitchFamily="18" charset="0"/>
                      </a:endParaRPr>
                    </a:p>
                  </a:txBody>
                  <a:tcPr marL="27850" marR="27850" marT="0" marB="0" anchor="ctr"/>
                </a:tc>
              </a:tr>
              <a:tr h="288987">
                <a:tc gridSpan="2">
                  <a:txBody>
                    <a:bodyPr/>
                    <a:lstStyle/>
                    <a:p>
                      <a:pPr marL="0" marR="0" algn="r">
                        <a:lnSpc>
                          <a:spcPct val="115000"/>
                        </a:lnSpc>
                        <a:spcBef>
                          <a:spcPts val="0"/>
                        </a:spcBef>
                        <a:spcAft>
                          <a:spcPts val="0"/>
                        </a:spcAft>
                      </a:pPr>
                      <a:r>
                        <a:rPr lang="en-US" sz="1600" b="1" dirty="0" smtClean="0">
                          <a:latin typeface="Bodoni MT" pitchFamily="18" charset="0"/>
                        </a:rPr>
                        <a:t>Total Budget</a:t>
                      </a:r>
                      <a:endParaRPr lang="en-US" sz="1600" b="1" dirty="0">
                        <a:latin typeface="Bodoni MT" pitchFamily="18" charset="0"/>
                        <a:ea typeface="Times New Roman"/>
                      </a:endParaRPr>
                    </a:p>
                  </a:txBody>
                  <a:tcPr marL="27850" marR="2785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600" b="1" dirty="0" smtClean="0">
                          <a:latin typeface="Bodoni MT" pitchFamily="18" charset="0"/>
                        </a:rPr>
                        <a:t>Rs.807.37 </a:t>
                      </a:r>
                      <a:r>
                        <a:rPr lang="en-US" sz="1600" b="1" dirty="0" err="1" smtClean="0">
                          <a:latin typeface="Bodoni MT" pitchFamily="18" charset="0"/>
                        </a:rPr>
                        <a:t>Lakh</a:t>
                      </a:r>
                      <a:endParaRPr lang="en-US" sz="1600" b="1" dirty="0">
                        <a:latin typeface="Bodoni MT" pitchFamily="18" charset="0"/>
                        <a:ea typeface="Times New Roman"/>
                      </a:endParaRPr>
                    </a:p>
                  </a:txBody>
                  <a:tcPr marL="27850" marR="27850" marT="0" marB="0" anchor="ctr"/>
                </a:tc>
                <a:tc hMerge="1">
                  <a:txBody>
                    <a:bodyPr/>
                    <a:lstStyle/>
                    <a:p>
                      <a:endParaRPr lang="en-US"/>
                    </a:p>
                  </a:txBody>
                  <a:tcPr/>
                </a:tc>
                <a:tc>
                  <a:txBody>
                    <a:bodyPr/>
                    <a:lstStyle/>
                    <a:p>
                      <a:endParaRPr lang="en-US" sz="1600" b="1" dirty="0">
                        <a:latin typeface="Bodoni MT" pitchFamily="18" charset="0"/>
                      </a:endParaRPr>
                    </a:p>
                  </a:txBody>
                  <a:tcPr marL="27850" marR="27850" marT="0" marB="0" anchor="ctr"/>
                </a:tc>
              </a:tr>
            </a:tbl>
          </a:graphicData>
        </a:graphic>
      </p:graphicFrame>
      <p:sp>
        <p:nvSpPr>
          <p:cNvPr id="6" name="TextBox 5"/>
          <p:cNvSpPr txBox="1"/>
          <p:nvPr/>
        </p:nvSpPr>
        <p:spPr>
          <a:xfrm>
            <a:off x="152400" y="5867400"/>
            <a:ext cx="8991600" cy="923330"/>
          </a:xfrm>
          <a:prstGeom prst="rect">
            <a:avLst/>
          </a:prstGeom>
          <a:solidFill>
            <a:schemeClr val="accent1">
              <a:lumMod val="20000"/>
              <a:lumOff val="80000"/>
            </a:schemeClr>
          </a:solidFill>
        </p:spPr>
        <p:txBody>
          <a:bodyPr wrap="square" rtlCol="0">
            <a:spAutoFit/>
          </a:bodyPr>
          <a:lstStyle/>
          <a:p>
            <a:r>
              <a:rPr lang="en-US" dirty="0" smtClean="0">
                <a:latin typeface="Bodoni MT" pitchFamily="18" charset="0"/>
              </a:rPr>
              <a:t>1. Fund requirement will be kept in the PIP separately. MOHFW may provide the fund.</a:t>
            </a:r>
          </a:p>
          <a:p>
            <a:r>
              <a:rPr lang="en-US" dirty="0" smtClean="0">
                <a:latin typeface="Bodoni MT" pitchFamily="18" charset="0"/>
              </a:rPr>
              <a:t>2. Planning Commission may consider to provide SCA to </a:t>
            </a:r>
            <a:r>
              <a:rPr lang="en-US" dirty="0" err="1" smtClean="0">
                <a:latin typeface="Bodoni MT" pitchFamily="18" charset="0"/>
              </a:rPr>
              <a:t>operationalise</a:t>
            </a:r>
            <a:r>
              <a:rPr lang="en-US" dirty="0" smtClean="0">
                <a:latin typeface="Bodoni MT" pitchFamily="18" charset="0"/>
              </a:rPr>
              <a:t> UHC  to entire</a:t>
            </a:r>
          </a:p>
          <a:p>
            <a:r>
              <a:rPr lang="en-US" dirty="0" smtClean="0">
                <a:latin typeface="Bodoni MT" pitchFamily="18" charset="0"/>
              </a:rPr>
              <a:t> state.</a:t>
            </a:r>
            <a:endParaRPr lang="en-US" dirty="0">
              <a:latin typeface="Bodoni MT"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295400"/>
          </a:xfrm>
          <a:solidFill>
            <a:srgbClr val="C6D9F1"/>
          </a:solidFill>
        </p:spPr>
        <p:txBody>
          <a:bodyPr>
            <a:noAutofit/>
          </a:bodyPr>
          <a:lstStyle/>
          <a:p>
            <a:r>
              <a:rPr lang="en-US" sz="2700" dirty="0" smtClean="0">
                <a:latin typeface="Bodoni MT" pitchFamily="18" charset="0"/>
              </a:rPr>
              <a:t>Progress So Far…</a:t>
            </a:r>
            <a:r>
              <a:rPr lang="en-US" sz="2700" b="1" dirty="0" smtClean="0">
                <a:latin typeface="Bodoni MT" pitchFamily="18" charset="0"/>
              </a:rPr>
              <a:t>e-</a:t>
            </a:r>
            <a:r>
              <a:rPr lang="en-US" sz="2700" b="1" dirty="0" err="1" smtClean="0">
                <a:latin typeface="Bodoni MT" pitchFamily="18" charset="0"/>
              </a:rPr>
              <a:t>Janani</a:t>
            </a:r>
            <a:r>
              <a:rPr lang="en-US" sz="2700" b="1" dirty="0" smtClean="0">
                <a:latin typeface="Bodoni MT" pitchFamily="18" charset="0"/>
              </a:rPr>
              <a:t> : Tracking Mother-Child Dyad</a:t>
            </a:r>
            <a:br>
              <a:rPr lang="en-US" sz="2700" b="1" dirty="0" smtClean="0">
                <a:latin typeface="Bodoni MT" pitchFamily="18" charset="0"/>
              </a:rPr>
            </a:br>
            <a:r>
              <a:rPr lang="en-US" sz="2400" i="1" dirty="0" smtClean="0">
                <a:latin typeface="Bodoni MT" pitchFamily="18" charset="0"/>
              </a:rPr>
              <a:t>(for </a:t>
            </a:r>
            <a:r>
              <a:rPr lang="en-US" sz="2400" i="1" dirty="0" err="1" smtClean="0">
                <a:latin typeface="Bodoni MT" pitchFamily="18" charset="0"/>
              </a:rPr>
              <a:t>Mandwi</a:t>
            </a:r>
            <a:r>
              <a:rPr lang="en-US" sz="2400" i="1" dirty="0" smtClean="0">
                <a:latin typeface="Bodoni MT" pitchFamily="18" charset="0"/>
              </a:rPr>
              <a:t> Block of West Tripura) : </a:t>
            </a:r>
            <a:r>
              <a:rPr lang="en-US" sz="2400" dirty="0" smtClean="0">
                <a:latin typeface="Bodoni MT" pitchFamily="18" charset="0"/>
              </a:rPr>
              <a:t>Targets:</a:t>
            </a:r>
            <a:endParaRPr lang="en-US" sz="2400" dirty="0">
              <a:latin typeface="Bodoni MT" pitchFamily="18" charset="0"/>
            </a:endParaRPr>
          </a:p>
        </p:txBody>
      </p:sp>
      <p:sp>
        <p:nvSpPr>
          <p:cNvPr id="3" name="Content Placeholder 2"/>
          <p:cNvSpPr>
            <a:spLocks noGrp="1"/>
          </p:cNvSpPr>
          <p:nvPr>
            <p:ph idx="1"/>
          </p:nvPr>
        </p:nvSpPr>
        <p:spPr>
          <a:xfrm>
            <a:off x="304800" y="1676400"/>
            <a:ext cx="8610600" cy="5029200"/>
          </a:xfrm>
        </p:spPr>
        <p:txBody>
          <a:bodyPr>
            <a:noAutofit/>
          </a:bodyPr>
          <a:lstStyle/>
          <a:p>
            <a:pPr algn="just"/>
            <a:r>
              <a:rPr lang="en-US" sz="2600" dirty="0" smtClean="0">
                <a:latin typeface="Bodoni MT" pitchFamily="18" charset="0"/>
              </a:rPr>
              <a:t>Identify target group- Mothers and Children.</a:t>
            </a:r>
          </a:p>
          <a:p>
            <a:pPr algn="just"/>
            <a:r>
              <a:rPr lang="en-US" sz="2600" dirty="0" smtClean="0">
                <a:latin typeface="Bodoni MT" pitchFamily="18" charset="0"/>
              </a:rPr>
              <a:t>Identify “Eligible Couples.”</a:t>
            </a:r>
          </a:p>
          <a:p>
            <a:pPr algn="just"/>
            <a:r>
              <a:rPr lang="en-US" sz="2600" dirty="0" smtClean="0">
                <a:latin typeface="Bodoni MT" pitchFamily="18" charset="0"/>
              </a:rPr>
              <a:t>Timely provision of health services.</a:t>
            </a:r>
          </a:p>
          <a:p>
            <a:pPr algn="just"/>
            <a:r>
              <a:rPr lang="en-US" sz="2600" dirty="0" smtClean="0">
                <a:latin typeface="Bodoni MT" pitchFamily="18" charset="0"/>
              </a:rPr>
              <a:t>Sharing data with ICDS.</a:t>
            </a:r>
          </a:p>
          <a:p>
            <a:pPr algn="just"/>
            <a:r>
              <a:rPr lang="en-US" sz="2600" dirty="0" smtClean="0">
                <a:latin typeface="Bodoni MT" pitchFamily="18" charset="0"/>
              </a:rPr>
              <a:t>Real Time data collection using Android mobile by health worker.</a:t>
            </a:r>
          </a:p>
          <a:p>
            <a:pPr algn="just"/>
            <a:r>
              <a:rPr lang="en-US" sz="2600" dirty="0" smtClean="0">
                <a:latin typeface="Bodoni MT" pitchFamily="18" charset="0"/>
              </a:rPr>
              <a:t>Data Analysis – Feed back mechanism</a:t>
            </a:r>
          </a:p>
          <a:p>
            <a:pPr algn="just"/>
            <a:r>
              <a:rPr lang="en-US" sz="2600" dirty="0" smtClean="0">
                <a:latin typeface="Bodoni MT" pitchFamily="18" charset="0"/>
              </a:rPr>
              <a:t>Identify specific causes of Maternal and Infant Mortality.</a:t>
            </a:r>
          </a:p>
          <a:p>
            <a:pPr algn="just"/>
            <a:r>
              <a:rPr lang="en-US" sz="2600" dirty="0" smtClean="0">
                <a:latin typeface="Bodoni MT" pitchFamily="18" charset="0"/>
              </a:rPr>
              <a:t>Involvement PRI members (Women).</a:t>
            </a:r>
            <a:endParaRPr lang="en-IN" sz="2600" dirty="0" smtClean="0">
              <a:latin typeface="Bodoni MT"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Grp="1" noChangeArrowheads="1"/>
          </p:cNvSpPr>
          <p:nvPr>
            <p:ph type="sldNum" sz="quarter" idx="12"/>
          </p:nvPr>
        </p:nvSpPr>
        <p:spPr/>
        <p:txBody>
          <a:bodyPr/>
          <a:lstStyle/>
          <a:p>
            <a:pPr>
              <a:defRPr/>
            </a:pPr>
            <a:fld id="{42D184DE-2431-4F11-B15D-07FBBE80350D}" type="slidenum">
              <a:rPr lang="en-US" smtClean="0"/>
              <a:pPr>
                <a:defRPr/>
              </a:pPr>
              <a:t>16</a:t>
            </a:fld>
            <a:endParaRPr lang="en-US" smtClean="0"/>
          </a:p>
        </p:txBody>
      </p:sp>
      <p:sp>
        <p:nvSpPr>
          <p:cNvPr id="25605" name="Rectangle 2"/>
          <p:cNvSpPr>
            <a:spLocks noGrp="1" noChangeArrowheads="1"/>
          </p:cNvSpPr>
          <p:nvPr>
            <p:ph type="title"/>
          </p:nvPr>
        </p:nvSpPr>
        <p:spPr>
          <a:xfrm>
            <a:off x="457200" y="228600"/>
            <a:ext cx="8229600" cy="762000"/>
          </a:xfrm>
          <a:solidFill>
            <a:srgbClr val="C6D9F1"/>
          </a:solidFill>
        </p:spPr>
        <p:txBody>
          <a:bodyPr>
            <a:normAutofit/>
          </a:bodyPr>
          <a:lstStyle/>
          <a:p>
            <a:pPr eaLnBrk="1" hangingPunct="1"/>
            <a:r>
              <a:rPr lang="en-US" sz="3600" dirty="0" smtClean="0">
                <a:latin typeface="Bodoni MT" pitchFamily="18" charset="0"/>
              </a:rPr>
              <a:t>Salient Features</a:t>
            </a:r>
          </a:p>
        </p:txBody>
      </p:sp>
      <p:sp>
        <p:nvSpPr>
          <p:cNvPr id="25606" name="Rectangle 3"/>
          <p:cNvSpPr>
            <a:spLocks noGrp="1" noChangeArrowheads="1"/>
          </p:cNvSpPr>
          <p:nvPr>
            <p:ph type="body" idx="1"/>
          </p:nvPr>
        </p:nvSpPr>
        <p:spPr>
          <a:xfrm>
            <a:off x="533400" y="1295400"/>
            <a:ext cx="8153400" cy="5105400"/>
          </a:xfrm>
        </p:spPr>
        <p:txBody>
          <a:bodyPr>
            <a:noAutofit/>
          </a:bodyPr>
          <a:lstStyle/>
          <a:p>
            <a:pPr algn="just" eaLnBrk="1" hangingPunct="1">
              <a:lnSpc>
                <a:spcPct val="90000"/>
              </a:lnSpc>
            </a:pPr>
            <a:r>
              <a:rPr lang="en-US" sz="2400" dirty="0" smtClean="0">
                <a:latin typeface="Bodoni MT" pitchFamily="18" charset="0"/>
              </a:rPr>
              <a:t>Refer </a:t>
            </a:r>
            <a:r>
              <a:rPr lang="en-US" sz="2400" dirty="0" err="1" smtClean="0">
                <a:latin typeface="Bodoni MT" pitchFamily="18" charset="0"/>
              </a:rPr>
              <a:t>RoR</a:t>
            </a:r>
            <a:r>
              <a:rPr lang="en-US" sz="2400" dirty="0" smtClean="0">
                <a:latin typeface="Bodoni MT" pitchFamily="18" charset="0"/>
              </a:rPr>
              <a:t> and Marriage Register for beneficiary identification</a:t>
            </a:r>
          </a:p>
          <a:p>
            <a:pPr algn="just" eaLnBrk="1" hangingPunct="1">
              <a:lnSpc>
                <a:spcPct val="90000"/>
              </a:lnSpc>
              <a:buFontTx/>
              <a:buNone/>
            </a:pPr>
            <a:endParaRPr lang="en-US" sz="800" dirty="0" smtClean="0">
              <a:latin typeface="Bodoni MT" pitchFamily="18" charset="0"/>
            </a:endParaRPr>
          </a:p>
          <a:p>
            <a:pPr algn="just" eaLnBrk="1" hangingPunct="1">
              <a:lnSpc>
                <a:spcPct val="90000"/>
              </a:lnSpc>
            </a:pPr>
            <a:r>
              <a:rPr lang="en-US" sz="2400" dirty="0" smtClean="0">
                <a:latin typeface="Bodoni MT" pitchFamily="18" charset="0"/>
              </a:rPr>
              <a:t>Reaching up to habitation through </a:t>
            </a:r>
            <a:r>
              <a:rPr lang="en-US" sz="2400" dirty="0" err="1" smtClean="0">
                <a:latin typeface="Bodoni MT" pitchFamily="18" charset="0"/>
              </a:rPr>
              <a:t>Anganwadi</a:t>
            </a:r>
            <a:r>
              <a:rPr lang="en-US" sz="2400" dirty="0" smtClean="0">
                <a:latin typeface="Bodoni MT" pitchFamily="18" charset="0"/>
              </a:rPr>
              <a:t> </a:t>
            </a:r>
            <a:r>
              <a:rPr lang="en-US" sz="2400" dirty="0" err="1" smtClean="0">
                <a:latin typeface="Bodoni MT" pitchFamily="18" charset="0"/>
              </a:rPr>
              <a:t>Centres</a:t>
            </a:r>
            <a:r>
              <a:rPr lang="en-US" sz="2400" dirty="0" smtClean="0">
                <a:latin typeface="Bodoni MT" pitchFamily="18" charset="0"/>
              </a:rPr>
              <a:t> for maximum beneficiary coverage.</a:t>
            </a:r>
          </a:p>
          <a:p>
            <a:pPr algn="just" eaLnBrk="1" hangingPunct="1">
              <a:lnSpc>
                <a:spcPct val="90000"/>
              </a:lnSpc>
            </a:pPr>
            <a:endParaRPr lang="en-US" sz="1000" dirty="0" smtClean="0">
              <a:latin typeface="Bodoni MT" pitchFamily="18" charset="0"/>
            </a:endParaRPr>
          </a:p>
          <a:p>
            <a:pPr algn="just" eaLnBrk="1" hangingPunct="1">
              <a:lnSpc>
                <a:spcPct val="90000"/>
              </a:lnSpc>
            </a:pPr>
            <a:r>
              <a:rPr lang="en-US" sz="2400" dirty="0" smtClean="0">
                <a:latin typeface="Bodoni MT" pitchFamily="18" charset="0"/>
              </a:rPr>
              <a:t>Using mobile telephony for Real Time Data Collection</a:t>
            </a:r>
          </a:p>
          <a:p>
            <a:pPr algn="just" eaLnBrk="1" hangingPunct="1">
              <a:lnSpc>
                <a:spcPct val="90000"/>
              </a:lnSpc>
            </a:pPr>
            <a:endParaRPr lang="en-US" sz="800" dirty="0" smtClean="0">
              <a:latin typeface="Bodoni MT" pitchFamily="18" charset="0"/>
            </a:endParaRPr>
          </a:p>
          <a:p>
            <a:pPr algn="just" eaLnBrk="1" hangingPunct="1">
              <a:lnSpc>
                <a:spcPct val="90000"/>
              </a:lnSpc>
            </a:pPr>
            <a:r>
              <a:rPr lang="en-US" sz="2400" dirty="0" smtClean="0">
                <a:latin typeface="Bodoni MT" pitchFamily="18" charset="0"/>
              </a:rPr>
              <a:t>Gathering host of new parameters for better analysis.</a:t>
            </a:r>
          </a:p>
          <a:p>
            <a:pPr algn="just"/>
            <a:r>
              <a:rPr lang="en-US" sz="2400" dirty="0" smtClean="0">
                <a:latin typeface="Bodoni MT" pitchFamily="18" charset="0"/>
              </a:rPr>
              <a:t>Generating work-plans and send </a:t>
            </a:r>
            <a:r>
              <a:rPr lang="en-US" sz="2400" dirty="0">
                <a:latin typeface="Bodoni MT" pitchFamily="18" charset="0"/>
              </a:rPr>
              <a:t>m</a:t>
            </a:r>
            <a:r>
              <a:rPr lang="en-US" sz="2400" dirty="0" smtClean="0">
                <a:latin typeface="Bodoni MT" pitchFamily="18" charset="0"/>
              </a:rPr>
              <a:t>obile messages for ground workers.</a:t>
            </a:r>
          </a:p>
          <a:p>
            <a:pPr algn="just"/>
            <a:endParaRPr lang="en-US" sz="900" dirty="0" smtClean="0">
              <a:latin typeface="Bodoni MT" pitchFamily="18" charset="0"/>
            </a:endParaRPr>
          </a:p>
          <a:p>
            <a:pPr algn="just"/>
            <a:r>
              <a:rPr lang="en-US" sz="2400" dirty="0" smtClean="0">
                <a:latin typeface="Bodoni MT" pitchFamily="18" charset="0"/>
              </a:rPr>
              <a:t>Thorough analysis of statistical data-  Block, PHC, Sub-Center, </a:t>
            </a:r>
            <a:r>
              <a:rPr lang="en-US" sz="2400" dirty="0" err="1" smtClean="0">
                <a:latin typeface="Bodoni MT" pitchFamily="18" charset="0"/>
              </a:rPr>
              <a:t>Anganwadi</a:t>
            </a:r>
            <a:r>
              <a:rPr lang="en-US" sz="2400" dirty="0" smtClean="0">
                <a:latin typeface="Bodoni MT" pitchFamily="18" charset="0"/>
              </a:rPr>
              <a:t> Center level</a:t>
            </a:r>
          </a:p>
          <a:p>
            <a:pPr algn="just"/>
            <a:endParaRPr lang="en-US" sz="800" dirty="0" smtClean="0">
              <a:latin typeface="Bodoni MT" pitchFamily="18" charset="0"/>
            </a:endParaRPr>
          </a:p>
          <a:p>
            <a:pPr algn="just"/>
            <a:r>
              <a:rPr lang="en-US" sz="2400" dirty="0" smtClean="0">
                <a:latin typeface="Bodoni MT" pitchFamily="18" charset="0"/>
              </a:rPr>
              <a:t>Achieving </a:t>
            </a:r>
            <a:r>
              <a:rPr lang="en-US" sz="2400" b="1" i="1" dirty="0" smtClean="0">
                <a:latin typeface="Bodoni MT" pitchFamily="18" charset="0"/>
              </a:rPr>
              <a:t>Exception-driven-intervention.</a:t>
            </a:r>
            <a:endParaRPr lang="en-US" sz="2400" dirty="0" smtClean="0">
              <a:latin typeface="Bodoni MT"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09600"/>
          </a:xfrm>
          <a:solidFill>
            <a:srgbClr val="C6D9F1"/>
          </a:solidFill>
        </p:spPr>
        <p:txBody>
          <a:bodyPr>
            <a:noAutofit/>
          </a:bodyPr>
          <a:lstStyle/>
          <a:p>
            <a:r>
              <a:rPr lang="en-US" sz="3600" dirty="0" smtClean="0">
                <a:latin typeface="Bodoni MT" pitchFamily="18" charset="0"/>
              </a:rPr>
              <a:t>Innovations in Health Sector</a:t>
            </a:r>
            <a:endParaRPr lang="en-US" sz="3600" dirty="0">
              <a:latin typeface="Bodoni MT" pitchFamily="18" charset="0"/>
            </a:endParaRPr>
          </a:p>
        </p:txBody>
      </p:sp>
      <p:sp>
        <p:nvSpPr>
          <p:cNvPr id="3" name="Content Placeholder 2"/>
          <p:cNvSpPr>
            <a:spLocks noGrp="1"/>
          </p:cNvSpPr>
          <p:nvPr>
            <p:ph idx="1"/>
          </p:nvPr>
        </p:nvSpPr>
        <p:spPr>
          <a:xfrm>
            <a:off x="152400" y="838200"/>
            <a:ext cx="8839200" cy="5867400"/>
          </a:xfrm>
        </p:spPr>
        <p:txBody>
          <a:bodyPr>
            <a:noAutofit/>
          </a:bodyPr>
          <a:lstStyle/>
          <a:p>
            <a:pPr lvl="0">
              <a:buFont typeface="+mj-lt"/>
              <a:buAutoNum type="arabicPeriod"/>
            </a:pPr>
            <a:r>
              <a:rPr lang="en-US" sz="1800" b="1" dirty="0" smtClean="0">
                <a:latin typeface="Bodoni MT" pitchFamily="18" charset="0"/>
              </a:rPr>
              <a:t>ASHA </a:t>
            </a:r>
            <a:r>
              <a:rPr lang="en-US" sz="1800" b="1" dirty="0" err="1" smtClean="0">
                <a:latin typeface="Bodoni MT" pitchFamily="18" charset="0"/>
              </a:rPr>
              <a:t>Varosa</a:t>
            </a:r>
            <a:r>
              <a:rPr lang="en-US" sz="1800" b="1" dirty="0" smtClean="0">
                <a:latin typeface="Bodoni MT" pitchFamily="18" charset="0"/>
              </a:rPr>
              <a:t> Divas :</a:t>
            </a:r>
          </a:p>
          <a:p>
            <a:pPr marL="800100" lvl="1" indent="-342900" algn="just"/>
            <a:r>
              <a:rPr lang="en-IN" sz="1800" dirty="0" smtClean="0">
                <a:latin typeface="Bodoni MT" pitchFamily="18" charset="0"/>
              </a:rPr>
              <a:t>A</a:t>
            </a:r>
            <a:r>
              <a:rPr lang="en-US" sz="1800" dirty="0" smtClean="0">
                <a:latin typeface="Bodoni MT" pitchFamily="18" charset="0"/>
              </a:rPr>
              <a:t>SHA </a:t>
            </a:r>
            <a:r>
              <a:rPr lang="en-US" sz="1800" dirty="0" err="1" smtClean="0">
                <a:latin typeface="Bodoni MT" pitchFamily="18" charset="0"/>
              </a:rPr>
              <a:t>Varosha</a:t>
            </a:r>
            <a:r>
              <a:rPr lang="en-US" sz="1800" dirty="0" smtClean="0">
                <a:latin typeface="Bodoni MT" pitchFamily="18" charset="0"/>
              </a:rPr>
              <a:t> Divas</a:t>
            </a:r>
            <a:r>
              <a:rPr lang="en-IN" sz="1800" dirty="0" smtClean="0">
                <a:latin typeface="Bodoni MT" pitchFamily="18" charset="0"/>
              </a:rPr>
              <a:t> is organized </a:t>
            </a:r>
            <a:r>
              <a:rPr lang="en-US" sz="1800" dirty="0" smtClean="0">
                <a:latin typeface="Bodoni MT" pitchFamily="18" charset="0"/>
              </a:rPr>
              <a:t>in all Health Facilities on a fixed date of every month. The topic of discussion and yearly calendar is communicated to all ASHAs well in advance. An honorarium of Rs.100/- is provided to each ASHA for attending the Divas and lunch, tea &amp; snacks</a:t>
            </a:r>
            <a:r>
              <a:rPr lang="en-IN" sz="1800" dirty="0" smtClean="0">
                <a:latin typeface="Bodoni MT" pitchFamily="18" charset="0"/>
              </a:rPr>
              <a:t> are provided in the meeting. All other incentives are providing to ASHA on the same date ( single day payment)</a:t>
            </a:r>
            <a:endParaRPr lang="en-US" sz="1800" dirty="0" smtClean="0">
              <a:latin typeface="Bodoni MT" pitchFamily="18" charset="0"/>
            </a:endParaRPr>
          </a:p>
          <a:p>
            <a:pPr>
              <a:buFont typeface="+mj-lt"/>
              <a:buAutoNum type="arabicPeriod"/>
            </a:pPr>
            <a:endParaRPr lang="en-US" sz="900" dirty="0" smtClean="0">
              <a:latin typeface="Bodoni MT" pitchFamily="18" charset="0"/>
            </a:endParaRPr>
          </a:p>
          <a:p>
            <a:pPr lvl="0">
              <a:buFont typeface="+mj-lt"/>
              <a:buAutoNum type="arabicPeriod"/>
            </a:pPr>
            <a:r>
              <a:rPr lang="en-US" sz="1800" b="1" dirty="0" smtClean="0">
                <a:latin typeface="Bodoni MT" pitchFamily="18" charset="0"/>
              </a:rPr>
              <a:t>Telemedicine: </a:t>
            </a:r>
          </a:p>
          <a:p>
            <a:pPr marL="800100" lvl="1" indent="-342900" algn="just"/>
            <a:r>
              <a:rPr lang="en-US" sz="1800" dirty="0" smtClean="0">
                <a:latin typeface="Bodoni MT" pitchFamily="18" charset="0"/>
              </a:rPr>
              <a:t>Telemedicine project operational in 21 nodal centre &amp; 3 referral centre covering all 8 districts.  Since inception 42549 patients have been treated till 31</a:t>
            </a:r>
            <a:r>
              <a:rPr lang="en-US" sz="1800" baseline="30000" dirty="0" smtClean="0">
                <a:latin typeface="Bodoni MT" pitchFamily="18" charset="0"/>
              </a:rPr>
              <a:t>st</a:t>
            </a:r>
            <a:r>
              <a:rPr lang="en-US" sz="1800" dirty="0" smtClean="0">
                <a:latin typeface="Bodoni MT" pitchFamily="18" charset="0"/>
              </a:rPr>
              <a:t> December 2013. The project is being utilized for the people of rural &amp; remote areas to tackle over huge scarcity of specialties in Radiology &amp; Orthopedics in Tripura.</a:t>
            </a:r>
          </a:p>
          <a:p>
            <a:pPr>
              <a:buFont typeface="+mj-lt"/>
              <a:buAutoNum type="arabicPeriod"/>
            </a:pPr>
            <a:endParaRPr lang="en-US" sz="900" dirty="0" smtClean="0">
              <a:latin typeface="Bodoni MT" pitchFamily="18" charset="0"/>
            </a:endParaRPr>
          </a:p>
          <a:p>
            <a:pPr algn="just">
              <a:buFont typeface="+mj-lt"/>
              <a:buAutoNum type="arabicPeriod"/>
            </a:pPr>
            <a:r>
              <a:rPr lang="en-US" sz="1800" b="1" dirty="0" smtClean="0">
                <a:latin typeface="Bodoni MT" pitchFamily="18" charset="0"/>
              </a:rPr>
              <a:t>Tele-</a:t>
            </a:r>
            <a:r>
              <a:rPr lang="en-US" sz="1800" b="1" dirty="0" err="1" smtClean="0">
                <a:latin typeface="Bodoni MT" pitchFamily="18" charset="0"/>
              </a:rPr>
              <a:t>opthalmology</a:t>
            </a:r>
            <a:r>
              <a:rPr lang="en-US" sz="1800" b="1" dirty="0" smtClean="0">
                <a:latin typeface="Bodoni MT" pitchFamily="18" charset="0"/>
              </a:rPr>
              <a:t>:</a:t>
            </a:r>
          </a:p>
          <a:p>
            <a:pPr marL="800100" lvl="1" indent="-342900" algn="just"/>
            <a:r>
              <a:rPr lang="en-IN" sz="1800" dirty="0" smtClean="0">
                <a:latin typeface="Bodoni MT" pitchFamily="18" charset="0"/>
                <a:cs typeface="Times New Roman" pitchFamily="18" charset="0"/>
              </a:rPr>
              <a:t>The project serves a rural population size of 27.16 </a:t>
            </a:r>
            <a:r>
              <a:rPr lang="en-IN" sz="1800" dirty="0" err="1" smtClean="0">
                <a:latin typeface="Bodoni MT" pitchFamily="18" charset="0"/>
                <a:cs typeface="Times New Roman" pitchFamily="18" charset="0"/>
              </a:rPr>
              <a:t>lakhs</a:t>
            </a:r>
            <a:r>
              <a:rPr lang="en-IN" sz="1800" dirty="0" smtClean="0">
                <a:latin typeface="Bodoni MT" pitchFamily="18" charset="0"/>
                <a:cs typeface="Times New Roman" pitchFamily="18" charset="0"/>
              </a:rPr>
              <a:t> people 40 blocks in 4 undivided districts in the state of Tripura - 40 Vision Centres spread across the length and breadth of rural Tripura. Establishment of 5new centres are in pipeline.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609600"/>
          </a:xfrm>
          <a:solidFill>
            <a:schemeClr val="tx2">
              <a:lumMod val="20000"/>
              <a:lumOff val="80000"/>
            </a:schemeClr>
          </a:solidFill>
        </p:spPr>
        <p:txBody>
          <a:bodyPr>
            <a:noAutofit/>
          </a:bodyPr>
          <a:lstStyle/>
          <a:p>
            <a:r>
              <a:rPr lang="en-US" sz="3600" dirty="0" smtClean="0">
                <a:latin typeface="Bodoni MT" pitchFamily="18" charset="0"/>
              </a:rPr>
              <a:t>Innovations in Health Sector</a:t>
            </a:r>
            <a:endParaRPr lang="en-US" sz="3600" dirty="0">
              <a:latin typeface="Bodoni MT" pitchFamily="18" charset="0"/>
            </a:endParaRPr>
          </a:p>
        </p:txBody>
      </p:sp>
      <p:sp>
        <p:nvSpPr>
          <p:cNvPr id="3" name="Content Placeholder 2"/>
          <p:cNvSpPr>
            <a:spLocks noGrp="1"/>
          </p:cNvSpPr>
          <p:nvPr>
            <p:ph idx="1"/>
          </p:nvPr>
        </p:nvSpPr>
        <p:spPr>
          <a:xfrm>
            <a:off x="152400" y="838200"/>
            <a:ext cx="8839200" cy="5867399"/>
          </a:xfrm>
        </p:spPr>
        <p:txBody>
          <a:bodyPr>
            <a:noAutofit/>
          </a:bodyPr>
          <a:lstStyle/>
          <a:p>
            <a:pPr>
              <a:buFont typeface="+mj-lt"/>
              <a:buAutoNum type="arabicPeriod" startAt="4"/>
            </a:pPr>
            <a:r>
              <a:rPr lang="en-US" sz="1800" b="1" dirty="0" smtClean="0">
                <a:latin typeface="Bodoni MT" pitchFamily="18" charset="0"/>
              </a:rPr>
              <a:t>VHND:</a:t>
            </a:r>
          </a:p>
          <a:p>
            <a:pPr marL="800100" lvl="1" indent="-342900" algn="just"/>
            <a:r>
              <a:rPr lang="en-IN" sz="1600" dirty="0" smtClean="0">
                <a:latin typeface="Bodoni MT" pitchFamily="18" charset="0"/>
              </a:rPr>
              <a:t>VHND is organized four times in a month in all 1038 Gram </a:t>
            </a:r>
            <a:r>
              <a:rPr lang="en-IN" sz="1600" dirty="0" err="1" smtClean="0">
                <a:latin typeface="Bodoni MT" pitchFamily="18" charset="0"/>
              </a:rPr>
              <a:t>Panchayet</a:t>
            </a:r>
            <a:r>
              <a:rPr lang="en-IN" sz="1600" dirty="0" smtClean="0">
                <a:latin typeface="Bodoni MT" pitchFamily="18" charset="0"/>
              </a:rPr>
              <a:t> and ADC Villages in the State. </a:t>
            </a:r>
            <a:r>
              <a:rPr lang="en-US" sz="1600" dirty="0" smtClean="0">
                <a:latin typeface="Bodoni MT" pitchFamily="18" charset="0"/>
              </a:rPr>
              <a:t>Awareness discussion on 14 issues of preventive health care for the community, using the VHND FLIP CHART by Headmaster of School. Small quiz for mothers and children on health issues. Immunization of children and Ante Natal Check up. Weighing of children and plotting of WHO chart and health monitoring of pregnant mothers are done. </a:t>
            </a:r>
            <a:r>
              <a:rPr lang="en-IN" sz="1600" dirty="0" smtClean="0">
                <a:latin typeface="Bodoni MT" pitchFamily="18" charset="0"/>
              </a:rPr>
              <a:t>Nutritional support given to mother and children with support of all  departments involved for VHND</a:t>
            </a:r>
            <a:endParaRPr lang="en-US" sz="1600" dirty="0" smtClean="0">
              <a:latin typeface="Bodoni MT" pitchFamily="18" charset="0"/>
            </a:endParaRPr>
          </a:p>
          <a:p>
            <a:pPr>
              <a:buFont typeface="+mj-lt"/>
              <a:buAutoNum type="arabicPeriod" startAt="4"/>
            </a:pPr>
            <a:endParaRPr lang="en-US" sz="800" b="1" dirty="0" smtClean="0">
              <a:latin typeface="Bodoni MT" pitchFamily="18" charset="0"/>
            </a:endParaRPr>
          </a:p>
          <a:p>
            <a:pPr>
              <a:buFont typeface="+mj-lt"/>
              <a:buAutoNum type="arabicPeriod" startAt="4"/>
            </a:pPr>
            <a:r>
              <a:rPr lang="en-US" sz="1800" b="1" dirty="0" smtClean="0">
                <a:latin typeface="Bodoni MT" pitchFamily="18" charset="0"/>
              </a:rPr>
              <a:t>Health Camp through Helicopter ( In Three SDH: </a:t>
            </a:r>
            <a:r>
              <a:rPr lang="en-US" sz="1800" b="1" dirty="0" err="1" smtClean="0">
                <a:latin typeface="Bodoni MT" pitchFamily="18" charset="0"/>
              </a:rPr>
              <a:t>Kanchanpur</a:t>
            </a:r>
            <a:r>
              <a:rPr lang="en-US" sz="1800" b="1" dirty="0" smtClean="0">
                <a:latin typeface="Bodoni MT" pitchFamily="18" charset="0"/>
              </a:rPr>
              <a:t>, </a:t>
            </a:r>
            <a:r>
              <a:rPr lang="en-US" sz="1800" b="1" dirty="0" err="1" smtClean="0">
                <a:latin typeface="Bodoni MT" pitchFamily="18" charset="0"/>
              </a:rPr>
              <a:t>Longtoraivalley</a:t>
            </a:r>
            <a:r>
              <a:rPr lang="en-US" sz="1800" b="1" dirty="0" smtClean="0">
                <a:latin typeface="Bodoni MT" pitchFamily="18" charset="0"/>
              </a:rPr>
              <a:t>, </a:t>
            </a:r>
            <a:r>
              <a:rPr lang="en-US" sz="1800" b="1" dirty="0" err="1" smtClean="0">
                <a:latin typeface="Bodoni MT" pitchFamily="18" charset="0"/>
              </a:rPr>
              <a:t>Gandacheera</a:t>
            </a:r>
            <a:r>
              <a:rPr lang="en-US" sz="1800" b="1" dirty="0" smtClean="0">
                <a:latin typeface="Bodoni MT" pitchFamily="18" charset="0"/>
              </a:rPr>
              <a:t>):</a:t>
            </a:r>
          </a:p>
          <a:p>
            <a:pPr marL="800100" lvl="1" indent="-342900" algn="just"/>
            <a:r>
              <a:rPr lang="en-US" sz="1600" dirty="0" smtClean="0">
                <a:latin typeface="Bodoni MT" pitchFamily="18" charset="0"/>
              </a:rPr>
              <a:t>The process has facilitated in serving those hard to reach areas/ hamlets including immunization services to the children of targeted age group where health facilities is yet to be witnessed by the inhabitants in selected eight sites of the State.  In the year 2012-13 149 camp held &amp; 5337 patients treated.</a:t>
            </a:r>
          </a:p>
          <a:p>
            <a:pPr marL="800100" lvl="1" indent="-342900" algn="just">
              <a:buNone/>
            </a:pPr>
            <a:endParaRPr lang="en-US" sz="1000" dirty="0" smtClean="0">
              <a:latin typeface="Bodoni MT" pitchFamily="18" charset="0"/>
            </a:endParaRPr>
          </a:p>
          <a:p>
            <a:pPr>
              <a:buFont typeface="+mj-lt"/>
              <a:buAutoNum type="arabicPeriod" startAt="4"/>
            </a:pPr>
            <a:r>
              <a:rPr lang="en-US" sz="1800" b="1" dirty="0" smtClean="0">
                <a:latin typeface="Bodoni MT" pitchFamily="18" charset="0"/>
              </a:rPr>
              <a:t>Voluntary Blood Donation</a:t>
            </a:r>
            <a:r>
              <a:rPr lang="en-US" sz="1600" dirty="0" smtClean="0">
                <a:latin typeface="Bodoni MT" pitchFamily="18" charset="0"/>
              </a:rPr>
              <a:t>: </a:t>
            </a:r>
            <a:r>
              <a:rPr lang="en-US" sz="1600" dirty="0">
                <a:latin typeface="Bodoni MT" pitchFamily="18" charset="0"/>
              </a:rPr>
              <a:t> </a:t>
            </a:r>
            <a:r>
              <a:rPr lang="en-US" sz="1600" dirty="0" smtClean="0">
                <a:latin typeface="Bodoni MT" pitchFamily="18" charset="0"/>
              </a:rPr>
              <a:t>Voluntary replacement is 99.06 %. In 2013-14 till December 583 camps organized through which 22680 unit blood collected. </a:t>
            </a:r>
          </a:p>
          <a:p>
            <a:pPr>
              <a:buFont typeface="+mj-lt"/>
              <a:buAutoNum type="arabicPeriod" startAt="4"/>
            </a:pPr>
            <a:endParaRPr lang="en-US" sz="800" dirty="0" smtClean="0">
              <a:latin typeface="Bodoni MT" pitchFamily="18" charset="0"/>
            </a:endParaRPr>
          </a:p>
          <a:p>
            <a:pPr algn="just">
              <a:buFont typeface="+mj-lt"/>
              <a:buAutoNum type="arabicPeriod" startAt="4"/>
            </a:pPr>
            <a:r>
              <a:rPr lang="en-US" sz="1800" b="1" dirty="0" smtClean="0">
                <a:latin typeface="Bodoni MT" pitchFamily="18" charset="0"/>
              </a:rPr>
              <a:t>PRI’s involvement in Health Sector</a:t>
            </a:r>
            <a:r>
              <a:rPr lang="en-US" sz="1600" dirty="0" smtClean="0">
                <a:latin typeface="Bodoni MT" pitchFamily="18" charset="0"/>
              </a:rPr>
              <a:t>: Presently in 812 SC, 83 HCs &amp; 18 CHC PRI members are involved through RKS, VHSNC .</a:t>
            </a:r>
          </a:p>
          <a:p>
            <a:pPr algn="just"/>
            <a:endParaRPr lang="en-US" sz="1600" dirty="0">
              <a:latin typeface="Bodoni MT"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5257800"/>
          <a:ext cx="83820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0"/>
            <a:ext cx="9144000" cy="461665"/>
          </a:xfrm>
          <a:prstGeom prst="rect">
            <a:avLst/>
          </a:prstGeom>
          <a:solidFill>
            <a:schemeClr val="accent1">
              <a:lumMod val="20000"/>
              <a:lumOff val="80000"/>
            </a:schemeClr>
          </a:solidFill>
        </p:spPr>
        <p:txBody>
          <a:bodyPr wrap="square">
            <a:spAutoFit/>
          </a:bodyPr>
          <a:lstStyle/>
          <a:p>
            <a:pPr algn="ctr"/>
            <a:r>
              <a:rPr lang="en-US" sz="2400" b="1" dirty="0" smtClean="0">
                <a:latin typeface="Bodoni MT" pitchFamily="18" charset="0"/>
              </a:rPr>
              <a:t>Voice Data capturing by MPWs of </a:t>
            </a:r>
            <a:r>
              <a:rPr lang="en-US" sz="2400" b="1" dirty="0" err="1" smtClean="0">
                <a:latin typeface="Bodoni MT" pitchFamily="18" charset="0"/>
              </a:rPr>
              <a:t>Mandwih</a:t>
            </a:r>
            <a:r>
              <a:rPr lang="en-US" sz="2400" b="1" dirty="0" smtClean="0">
                <a:latin typeface="Bodoni MT" pitchFamily="18" charset="0"/>
              </a:rPr>
              <a:t> Block</a:t>
            </a:r>
            <a:endParaRPr lang="en-US" sz="2400" b="1" dirty="0">
              <a:latin typeface="Bodoni MT" pitchFamily="18" charset="0"/>
            </a:endParaRPr>
          </a:p>
        </p:txBody>
      </p:sp>
      <p:pic>
        <p:nvPicPr>
          <p:cNvPr id="9" name="Picture 3"/>
          <p:cNvPicPr>
            <a:picLocks noChangeAspect="1"/>
          </p:cNvPicPr>
          <p:nvPr/>
        </p:nvPicPr>
        <p:blipFill>
          <a:blip r:embed="rId7"/>
          <a:srcRect/>
          <a:stretch>
            <a:fillRect/>
          </a:stretch>
        </p:blipFill>
        <p:spPr bwMode="auto">
          <a:xfrm>
            <a:off x="304800" y="533400"/>
            <a:ext cx="2519363" cy="1897062"/>
          </a:xfrm>
          <a:prstGeom prst="rect">
            <a:avLst/>
          </a:prstGeom>
          <a:noFill/>
          <a:ln w="9525">
            <a:noFill/>
            <a:miter lim="800000"/>
            <a:headEnd/>
            <a:tailEnd/>
          </a:ln>
        </p:spPr>
      </p:pic>
      <p:pic>
        <p:nvPicPr>
          <p:cNvPr id="10" name="Picture 4"/>
          <p:cNvPicPr>
            <a:picLocks noChangeAspect="1"/>
          </p:cNvPicPr>
          <p:nvPr/>
        </p:nvPicPr>
        <p:blipFill>
          <a:blip r:embed="rId8"/>
          <a:srcRect/>
          <a:stretch>
            <a:fillRect/>
          </a:stretch>
        </p:blipFill>
        <p:spPr bwMode="auto">
          <a:xfrm>
            <a:off x="3276600" y="2438400"/>
            <a:ext cx="2519363" cy="1898650"/>
          </a:xfrm>
          <a:prstGeom prst="rect">
            <a:avLst/>
          </a:prstGeom>
          <a:noFill/>
          <a:ln w="9525">
            <a:noFill/>
            <a:miter lim="800000"/>
            <a:headEnd/>
            <a:tailEnd/>
          </a:ln>
        </p:spPr>
      </p:pic>
      <p:pic>
        <p:nvPicPr>
          <p:cNvPr id="11" name="Picture 5"/>
          <p:cNvPicPr>
            <a:picLocks noChangeAspect="1"/>
          </p:cNvPicPr>
          <p:nvPr/>
        </p:nvPicPr>
        <p:blipFill>
          <a:blip r:embed="rId9"/>
          <a:srcRect/>
          <a:stretch>
            <a:fillRect/>
          </a:stretch>
        </p:blipFill>
        <p:spPr bwMode="auto">
          <a:xfrm>
            <a:off x="6096000" y="609600"/>
            <a:ext cx="2519363" cy="1898650"/>
          </a:xfrm>
          <a:prstGeom prst="rect">
            <a:avLst/>
          </a:prstGeom>
          <a:noFill/>
          <a:ln w="9525">
            <a:noFill/>
            <a:miter lim="800000"/>
            <a:headEnd/>
            <a:tailEnd/>
          </a:ln>
        </p:spPr>
      </p:pic>
      <p:pic>
        <p:nvPicPr>
          <p:cNvPr id="12" name="Picture 6"/>
          <p:cNvPicPr>
            <a:picLocks noChangeAspect="1"/>
          </p:cNvPicPr>
          <p:nvPr/>
        </p:nvPicPr>
        <p:blipFill>
          <a:blip r:embed="rId10"/>
          <a:srcRect/>
          <a:stretch>
            <a:fillRect/>
          </a:stretch>
        </p:blipFill>
        <p:spPr bwMode="auto">
          <a:xfrm>
            <a:off x="457200" y="3124200"/>
            <a:ext cx="2519363" cy="1897062"/>
          </a:xfrm>
          <a:prstGeom prst="rect">
            <a:avLst/>
          </a:prstGeom>
          <a:noFill/>
          <a:ln w="9525">
            <a:noFill/>
            <a:miter lim="800000"/>
            <a:headEnd/>
            <a:tailEnd/>
          </a:ln>
        </p:spPr>
      </p:pic>
      <p:pic>
        <p:nvPicPr>
          <p:cNvPr id="13" name="Picture 7"/>
          <p:cNvPicPr>
            <a:picLocks noChangeAspect="1"/>
          </p:cNvPicPr>
          <p:nvPr/>
        </p:nvPicPr>
        <p:blipFill>
          <a:blip r:embed="rId11"/>
          <a:srcRect/>
          <a:stretch>
            <a:fillRect/>
          </a:stretch>
        </p:blipFill>
        <p:spPr bwMode="auto">
          <a:xfrm>
            <a:off x="6172200" y="2971800"/>
            <a:ext cx="2519363" cy="1897062"/>
          </a:xfrm>
          <a:prstGeom prst="rect">
            <a:avLst/>
          </a:prstGeom>
          <a:noFill/>
          <a:ln w="9525">
            <a:noFill/>
            <a:miter lim="800000"/>
            <a:headEnd/>
            <a:tailEnd/>
          </a:ln>
        </p:spPr>
      </p:pic>
      <p:pic>
        <p:nvPicPr>
          <p:cNvPr id="14" name="Picture 2"/>
          <p:cNvPicPr>
            <a:picLocks noChangeAspect="1" noChangeArrowheads="1"/>
          </p:cNvPicPr>
          <p:nvPr/>
        </p:nvPicPr>
        <p:blipFill>
          <a:blip r:embed="rId12"/>
          <a:srcRect l="19415" t="33028" r="58247" b="5199"/>
          <a:stretch>
            <a:fillRect/>
          </a:stretch>
        </p:blipFill>
        <p:spPr bwMode="auto">
          <a:xfrm>
            <a:off x="3886200" y="520250"/>
            <a:ext cx="1238250" cy="19240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28600" y="838200"/>
            <a:ext cx="4419600" cy="5867400"/>
          </a:xfrm>
          <a:prstGeom prst="rect">
            <a:avLst/>
          </a:prstGeom>
          <a:noFill/>
          <a:ln w="9525">
            <a:noFill/>
            <a:miter lim="800000"/>
            <a:headEnd/>
            <a:tailEnd/>
          </a:ln>
        </p:spPr>
        <p:txBody>
          <a:bodyPr/>
          <a:lstStyle/>
          <a:p>
            <a:pPr marL="469900" indent="-469900">
              <a:lnSpc>
                <a:spcPct val="90000"/>
              </a:lnSpc>
              <a:spcBef>
                <a:spcPct val="20000"/>
              </a:spcBef>
              <a:buClr>
                <a:schemeClr val="accent2"/>
              </a:buClr>
              <a:buFont typeface="Wingdings" pitchFamily="2" charset="2"/>
              <a:buChar char="o"/>
            </a:pPr>
            <a:r>
              <a:rPr lang="en-US" sz="1900" b="1" dirty="0" smtClean="0">
                <a:latin typeface="Arial" charset="0"/>
              </a:rPr>
              <a:t>Population 2014: 3893229 </a:t>
            </a:r>
            <a:r>
              <a:rPr lang="en-US" sz="1100" b="1" dirty="0">
                <a:latin typeface="Arial" charset="0"/>
              </a:rPr>
              <a:t>(</a:t>
            </a:r>
            <a:r>
              <a:rPr lang="en-US" sz="1100" b="1" dirty="0" smtClean="0">
                <a:latin typeface="Arial" charset="0"/>
              </a:rPr>
              <a:t>Census’11 including Growth Rate)</a:t>
            </a:r>
            <a:endParaRPr lang="en-US" sz="1400" b="1" dirty="0" smtClean="0">
              <a:latin typeface="Arial" charset="0"/>
            </a:endParaRPr>
          </a:p>
          <a:p>
            <a:pPr marL="469900" indent="-469900">
              <a:lnSpc>
                <a:spcPct val="90000"/>
              </a:lnSpc>
              <a:spcBef>
                <a:spcPct val="20000"/>
              </a:spcBef>
              <a:buClr>
                <a:schemeClr val="accent2"/>
              </a:buClr>
              <a:buFont typeface="Wingdings" pitchFamily="2" charset="2"/>
              <a:buChar char="o"/>
            </a:pPr>
            <a:r>
              <a:rPr lang="en-US" sz="1900" b="1" dirty="0" smtClean="0">
                <a:latin typeface="Arial" charset="0"/>
              </a:rPr>
              <a:t>Rural </a:t>
            </a:r>
            <a:r>
              <a:rPr lang="en-US" sz="1900" b="1" dirty="0">
                <a:latin typeface="Arial" charset="0"/>
              </a:rPr>
              <a:t>Population : 83 </a:t>
            </a:r>
            <a:r>
              <a:rPr lang="en-US" sz="1900" b="1" dirty="0" smtClean="0">
                <a:latin typeface="Arial" charset="0"/>
              </a:rPr>
              <a:t>%</a:t>
            </a:r>
          </a:p>
          <a:p>
            <a:pPr marL="469900" indent="-469900">
              <a:lnSpc>
                <a:spcPct val="90000"/>
              </a:lnSpc>
              <a:spcBef>
                <a:spcPct val="20000"/>
              </a:spcBef>
              <a:buClr>
                <a:schemeClr val="accent2"/>
              </a:buClr>
              <a:buFont typeface="Wingdings" pitchFamily="2" charset="2"/>
              <a:buChar char="o"/>
            </a:pPr>
            <a:r>
              <a:rPr lang="en-US" sz="1900" b="1" dirty="0" smtClean="0">
                <a:latin typeface="Arial" charset="0"/>
              </a:rPr>
              <a:t>Sex </a:t>
            </a:r>
            <a:r>
              <a:rPr lang="en-US" sz="1900" b="1" dirty="0">
                <a:latin typeface="Arial" charset="0"/>
              </a:rPr>
              <a:t>Ratio: 961</a:t>
            </a:r>
          </a:p>
          <a:p>
            <a:pPr marL="469900" indent="-469900">
              <a:lnSpc>
                <a:spcPct val="90000"/>
              </a:lnSpc>
              <a:spcBef>
                <a:spcPct val="20000"/>
              </a:spcBef>
              <a:buClr>
                <a:schemeClr val="accent2"/>
              </a:buClr>
              <a:buFont typeface="Wingdings" pitchFamily="2" charset="2"/>
              <a:buChar char="o"/>
            </a:pPr>
            <a:r>
              <a:rPr lang="en-US" sz="1900" b="1" dirty="0">
                <a:latin typeface="Arial" charset="0"/>
              </a:rPr>
              <a:t>Pop. Density- per sq. km. :350</a:t>
            </a:r>
          </a:p>
          <a:p>
            <a:pPr marL="469900" indent="-469900">
              <a:lnSpc>
                <a:spcPct val="90000"/>
              </a:lnSpc>
              <a:spcBef>
                <a:spcPct val="20000"/>
              </a:spcBef>
              <a:buClr>
                <a:schemeClr val="accent2"/>
              </a:buClr>
              <a:buFont typeface="Wingdings" pitchFamily="2" charset="2"/>
              <a:buChar char="o"/>
            </a:pPr>
            <a:r>
              <a:rPr lang="en-US" sz="1900" b="1" dirty="0">
                <a:latin typeface="Arial" charset="0"/>
              </a:rPr>
              <a:t>Literacy rate : 87.75 </a:t>
            </a:r>
            <a:r>
              <a:rPr lang="en-US" sz="1900" b="1" dirty="0" smtClean="0">
                <a:latin typeface="Arial" charset="0"/>
              </a:rPr>
              <a:t>%</a:t>
            </a:r>
          </a:p>
          <a:p>
            <a:pPr marL="469900" indent="-469900">
              <a:lnSpc>
                <a:spcPct val="90000"/>
              </a:lnSpc>
              <a:spcBef>
                <a:spcPct val="20000"/>
              </a:spcBef>
              <a:buClr>
                <a:schemeClr val="accent2"/>
              </a:buClr>
              <a:buFont typeface="Wingdings" pitchFamily="2" charset="2"/>
              <a:buChar char="o"/>
            </a:pPr>
            <a:r>
              <a:rPr lang="en-US" sz="1900" b="1" dirty="0" smtClean="0">
                <a:latin typeface="Arial" charset="0"/>
              </a:rPr>
              <a:t>Administration: </a:t>
            </a:r>
          </a:p>
          <a:p>
            <a:pPr marL="908050" lvl="1" indent="-436563">
              <a:lnSpc>
                <a:spcPct val="90000"/>
              </a:lnSpc>
              <a:spcBef>
                <a:spcPct val="20000"/>
              </a:spcBef>
              <a:buClr>
                <a:schemeClr val="accent2"/>
              </a:buClr>
              <a:buFont typeface="Wingdings" pitchFamily="2" charset="2"/>
              <a:buChar char="n"/>
            </a:pPr>
            <a:r>
              <a:rPr lang="en-US" sz="1900" b="1" dirty="0" smtClean="0">
                <a:latin typeface="Arial" charset="0"/>
              </a:rPr>
              <a:t>Districts: 08</a:t>
            </a:r>
          </a:p>
          <a:p>
            <a:pPr marL="908050" lvl="1" indent="-436563">
              <a:lnSpc>
                <a:spcPct val="90000"/>
              </a:lnSpc>
              <a:spcBef>
                <a:spcPct val="20000"/>
              </a:spcBef>
              <a:buClr>
                <a:schemeClr val="accent2"/>
              </a:buClr>
              <a:buFont typeface="Wingdings" pitchFamily="2" charset="2"/>
              <a:buChar char="n"/>
            </a:pPr>
            <a:r>
              <a:rPr lang="en-US" sz="1900" b="1" dirty="0" smtClean="0">
                <a:latin typeface="Arial" charset="0"/>
              </a:rPr>
              <a:t>Sub-Divisions: 23</a:t>
            </a:r>
          </a:p>
          <a:p>
            <a:pPr marL="908050" lvl="1" indent="-436563">
              <a:lnSpc>
                <a:spcPct val="90000"/>
              </a:lnSpc>
              <a:spcBef>
                <a:spcPct val="20000"/>
              </a:spcBef>
              <a:buClr>
                <a:schemeClr val="accent2"/>
              </a:buClr>
              <a:buFont typeface="Wingdings" pitchFamily="2" charset="2"/>
              <a:buChar char="n"/>
            </a:pPr>
            <a:r>
              <a:rPr lang="en-US" sz="1900" b="1" dirty="0" smtClean="0">
                <a:latin typeface="Arial" charset="0"/>
              </a:rPr>
              <a:t>Blocks: 45</a:t>
            </a:r>
          </a:p>
          <a:p>
            <a:pPr marL="908050" lvl="1" indent="-436563">
              <a:lnSpc>
                <a:spcPct val="90000"/>
              </a:lnSpc>
              <a:spcBef>
                <a:spcPct val="20000"/>
              </a:spcBef>
              <a:buClr>
                <a:schemeClr val="accent2"/>
              </a:buClr>
              <a:buFont typeface="Wingdings" pitchFamily="2" charset="2"/>
              <a:buChar char="n"/>
            </a:pPr>
            <a:r>
              <a:rPr lang="en-US" sz="1900" b="1" dirty="0" smtClean="0">
                <a:latin typeface="Arial" charset="0"/>
              </a:rPr>
              <a:t>Gram </a:t>
            </a:r>
            <a:r>
              <a:rPr lang="en-US" sz="1900" b="1" dirty="0" err="1" smtClean="0">
                <a:latin typeface="Arial" charset="0"/>
              </a:rPr>
              <a:t>Panchayet</a:t>
            </a:r>
            <a:r>
              <a:rPr lang="en-US" sz="1900" b="1" dirty="0" smtClean="0">
                <a:latin typeface="Arial" charset="0"/>
              </a:rPr>
              <a:t>: 512</a:t>
            </a:r>
          </a:p>
          <a:p>
            <a:pPr marL="908050" lvl="1" indent="-436563">
              <a:lnSpc>
                <a:spcPct val="90000"/>
              </a:lnSpc>
              <a:spcBef>
                <a:spcPct val="20000"/>
              </a:spcBef>
              <a:buClr>
                <a:schemeClr val="accent2"/>
              </a:buClr>
              <a:buFont typeface="Wingdings" pitchFamily="2" charset="2"/>
              <a:buChar char="n"/>
            </a:pPr>
            <a:r>
              <a:rPr lang="en-US" sz="1900" b="1" dirty="0" smtClean="0">
                <a:latin typeface="Arial" charset="0"/>
              </a:rPr>
              <a:t>ADC Village : 528</a:t>
            </a:r>
          </a:p>
          <a:p>
            <a:pPr marL="908050" lvl="1" indent="-436563">
              <a:lnSpc>
                <a:spcPct val="90000"/>
              </a:lnSpc>
              <a:spcBef>
                <a:spcPct val="20000"/>
              </a:spcBef>
              <a:buClr>
                <a:schemeClr val="accent2"/>
              </a:buClr>
              <a:buFont typeface="Wingdings" pitchFamily="2" charset="2"/>
              <a:buChar char="n"/>
            </a:pPr>
            <a:r>
              <a:rPr lang="en-US" sz="1900" b="1" dirty="0" smtClean="0">
                <a:latin typeface="Arial" charset="0"/>
              </a:rPr>
              <a:t>AWC – 9906</a:t>
            </a:r>
          </a:p>
          <a:p>
            <a:pPr marL="908050" lvl="1" indent="-436563">
              <a:lnSpc>
                <a:spcPct val="90000"/>
              </a:lnSpc>
              <a:spcBef>
                <a:spcPct val="20000"/>
              </a:spcBef>
              <a:buClr>
                <a:schemeClr val="accent2"/>
              </a:buClr>
            </a:pPr>
            <a:endParaRPr lang="en-US" sz="1900" b="1" dirty="0" smtClean="0">
              <a:latin typeface="Arial" charset="0"/>
            </a:endParaRPr>
          </a:p>
          <a:p>
            <a:pPr marL="469900" indent="-469900">
              <a:lnSpc>
                <a:spcPct val="90000"/>
              </a:lnSpc>
              <a:spcBef>
                <a:spcPct val="20000"/>
              </a:spcBef>
              <a:buClr>
                <a:schemeClr val="accent2"/>
              </a:buClr>
              <a:buFont typeface="Wingdings" pitchFamily="2" charset="2"/>
              <a:buNone/>
            </a:pPr>
            <a:endParaRPr lang="en-US" sz="200" b="1" dirty="0">
              <a:latin typeface="Arial" charset="0"/>
            </a:endParaRPr>
          </a:p>
          <a:p>
            <a:pPr marL="469900" indent="-469900">
              <a:lnSpc>
                <a:spcPct val="90000"/>
              </a:lnSpc>
              <a:spcBef>
                <a:spcPct val="20000"/>
              </a:spcBef>
              <a:buClr>
                <a:schemeClr val="accent2"/>
              </a:buClr>
              <a:buFont typeface="Wingdings" pitchFamily="2" charset="2"/>
              <a:buNone/>
            </a:pPr>
            <a:endParaRPr lang="en-US" sz="2000" b="1" dirty="0">
              <a:latin typeface="Arial" charset="0"/>
            </a:endParaRPr>
          </a:p>
        </p:txBody>
      </p:sp>
      <p:sp>
        <p:nvSpPr>
          <p:cNvPr id="7" name="Rectangle 2"/>
          <p:cNvSpPr>
            <a:spLocks noGrp="1" noChangeArrowheads="1"/>
          </p:cNvSpPr>
          <p:nvPr>
            <p:ph type="title"/>
          </p:nvPr>
        </p:nvSpPr>
        <p:spPr>
          <a:xfrm>
            <a:off x="76200" y="76200"/>
            <a:ext cx="8229600" cy="715962"/>
          </a:xfrm>
        </p:spPr>
        <p:txBody>
          <a:bodyPr>
            <a:normAutofit/>
          </a:bodyPr>
          <a:lstStyle/>
          <a:p>
            <a:pPr eaLnBrk="1" hangingPunct="1"/>
            <a:r>
              <a:rPr lang="en-US" sz="3400" dirty="0" smtClean="0">
                <a:solidFill>
                  <a:srgbClr val="000066"/>
                </a:solidFill>
                <a:latin typeface="Arial Black" pitchFamily="34" charset="0"/>
              </a:rPr>
              <a:t> Tripura: A snap-shot</a:t>
            </a:r>
          </a:p>
        </p:txBody>
      </p:sp>
      <p:pic>
        <p:nvPicPr>
          <p:cNvPr id="1026" name="Picture 2"/>
          <p:cNvPicPr>
            <a:picLocks noChangeAspect="1" noChangeArrowheads="1"/>
          </p:cNvPicPr>
          <p:nvPr/>
        </p:nvPicPr>
        <p:blipFill>
          <a:blip r:embed="rId2"/>
          <a:srcRect/>
          <a:stretch>
            <a:fillRect/>
          </a:stretch>
        </p:blipFill>
        <p:spPr bwMode="auto">
          <a:xfrm>
            <a:off x="4648200" y="3810000"/>
            <a:ext cx="4343401" cy="2590800"/>
          </a:xfrm>
          <a:prstGeom prst="rect">
            <a:avLst/>
          </a:prstGeom>
          <a:noFill/>
          <a:ln w="9525">
            <a:noFill/>
            <a:miter lim="800000"/>
            <a:headEnd/>
            <a:tailEnd/>
          </a:ln>
          <a:effectLst/>
        </p:spPr>
      </p:pic>
      <p:sp>
        <p:nvSpPr>
          <p:cNvPr id="8" name="TextBox 7"/>
          <p:cNvSpPr txBox="1"/>
          <p:nvPr/>
        </p:nvSpPr>
        <p:spPr>
          <a:xfrm>
            <a:off x="4648200" y="6400800"/>
            <a:ext cx="4267200" cy="369332"/>
          </a:xfrm>
          <a:prstGeom prst="rect">
            <a:avLst/>
          </a:prstGeom>
          <a:solidFill>
            <a:schemeClr val="tx2">
              <a:lumMod val="40000"/>
              <a:lumOff val="60000"/>
            </a:schemeClr>
          </a:solidFill>
        </p:spPr>
        <p:txBody>
          <a:bodyPr wrap="square" rtlCol="0">
            <a:spAutoFit/>
          </a:bodyPr>
          <a:lstStyle/>
          <a:p>
            <a:pPr algn="ctr"/>
            <a:r>
              <a:rPr lang="en-US" b="1" dirty="0" smtClean="0">
                <a:latin typeface="Book Antiqua" pitchFamily="18" charset="0"/>
              </a:rPr>
              <a:t>Primary Health Centre</a:t>
            </a:r>
            <a:endParaRPr lang="en-US" b="1" dirty="0">
              <a:latin typeface="Book Antiqua" pitchFamily="18" charset="0"/>
            </a:endParaRPr>
          </a:p>
        </p:txBody>
      </p:sp>
      <p:pic>
        <p:nvPicPr>
          <p:cNvPr id="9" name="Picture 2"/>
          <p:cNvPicPr>
            <a:picLocks noGrp="1" noChangeAspect="1" noChangeArrowheads="1"/>
          </p:cNvPicPr>
          <p:nvPr>
            <p:ph idx="1"/>
          </p:nvPr>
        </p:nvPicPr>
        <p:blipFill>
          <a:blip r:embed="rId3"/>
          <a:srcRect l="19913" t="11458" r="22108" b="1042"/>
          <a:stretch>
            <a:fillRect/>
          </a:stretch>
        </p:blipFill>
        <p:spPr>
          <a:xfrm>
            <a:off x="4648200" y="838200"/>
            <a:ext cx="4278023" cy="2511284"/>
          </a:xfrm>
          <a:ln w="12700">
            <a:solidFill>
              <a:schemeClr val="tx1"/>
            </a:solidFill>
          </a:ln>
        </p:spPr>
      </p:pic>
      <p:sp>
        <p:nvSpPr>
          <p:cNvPr id="10" name="TextBox 9"/>
          <p:cNvSpPr txBox="1"/>
          <p:nvPr/>
        </p:nvSpPr>
        <p:spPr>
          <a:xfrm>
            <a:off x="4648200" y="3352800"/>
            <a:ext cx="4267200" cy="381000"/>
          </a:xfrm>
          <a:prstGeom prst="rect">
            <a:avLst/>
          </a:prstGeom>
          <a:solidFill>
            <a:schemeClr val="tx2">
              <a:lumMod val="40000"/>
              <a:lumOff val="60000"/>
            </a:schemeClr>
          </a:solidFill>
        </p:spPr>
        <p:txBody>
          <a:bodyPr wrap="square" rtlCol="0">
            <a:spAutoFit/>
          </a:bodyPr>
          <a:lstStyle/>
          <a:p>
            <a:pPr algn="ctr"/>
            <a:r>
              <a:rPr lang="en-US" b="1" dirty="0" smtClean="0">
                <a:latin typeface="Bodoni MT" pitchFamily="18" charset="0"/>
              </a:rPr>
              <a:t>AWC &amp; SCs of </a:t>
            </a:r>
            <a:r>
              <a:rPr lang="en-US" b="1" dirty="0" err="1" smtClean="0">
                <a:latin typeface="Bodoni MT" pitchFamily="18" charset="0"/>
              </a:rPr>
              <a:t>Mandwi</a:t>
            </a:r>
            <a:r>
              <a:rPr lang="en-US" b="1" dirty="0" smtClean="0">
                <a:latin typeface="Bodoni MT" pitchFamily="18" charset="0"/>
              </a:rPr>
              <a:t> Block</a:t>
            </a:r>
            <a:endParaRPr lang="en-US" b="1" dirty="0">
              <a:latin typeface="Bodoni MT"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79410458"/>
              </p:ext>
            </p:extLst>
          </p:nvPr>
        </p:nvGraphicFramePr>
        <p:xfrm>
          <a:off x="0" y="152400"/>
          <a:ext cx="8991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 5"/>
          <p:cNvGraphicFramePr>
            <a:graphicFrameLocks noGrp="1"/>
          </p:cNvGraphicFramePr>
          <p:nvPr/>
        </p:nvGraphicFramePr>
        <p:xfrm>
          <a:off x="533400" y="1524000"/>
          <a:ext cx="8382000" cy="2523744"/>
        </p:xfrm>
        <a:graphic>
          <a:graphicData uri="http://schemas.openxmlformats.org/drawingml/2006/table">
            <a:tbl>
              <a:tblPr>
                <a:tableStyleId>{BC89EF96-8CEA-46FF-86C4-4CE0E7609802}</a:tableStyleId>
              </a:tblPr>
              <a:tblGrid>
                <a:gridCol w="6280012"/>
                <a:gridCol w="2101988"/>
              </a:tblGrid>
              <a:tr h="228969">
                <a:tc>
                  <a:txBody>
                    <a:bodyPr/>
                    <a:lstStyle/>
                    <a:p>
                      <a:pPr marL="0" marR="0">
                        <a:lnSpc>
                          <a:spcPct val="115000"/>
                        </a:lnSpc>
                        <a:spcBef>
                          <a:spcPts val="0"/>
                        </a:spcBef>
                        <a:spcAft>
                          <a:spcPts val="0"/>
                        </a:spcAft>
                      </a:pPr>
                      <a:r>
                        <a:rPr lang="en-US" sz="1800" kern="1200" dirty="0">
                          <a:latin typeface="Bodoni MT" pitchFamily="18" charset="0"/>
                        </a:rPr>
                        <a:t>Total Population </a:t>
                      </a:r>
                      <a:endParaRPr lang="en-US" sz="2800" dirty="0">
                        <a:latin typeface="Bodoni MT" pitchFamily="18"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b="1" kern="1200" dirty="0">
                          <a:latin typeface="Bodoni MT" pitchFamily="18" charset="0"/>
                        </a:rPr>
                        <a:t>54626</a:t>
                      </a:r>
                      <a:endParaRPr lang="en-US" sz="2800" b="1" dirty="0">
                        <a:latin typeface="Bodoni MT" pitchFamily="18" charset="0"/>
                        <a:ea typeface="Times New Roman"/>
                        <a:cs typeface="Times New Roman"/>
                      </a:endParaRPr>
                    </a:p>
                  </a:txBody>
                  <a:tcPr marL="68580" marR="68580" marT="0" marB="0"/>
                </a:tc>
              </a:tr>
              <a:tr h="228969">
                <a:tc>
                  <a:txBody>
                    <a:bodyPr/>
                    <a:lstStyle/>
                    <a:p>
                      <a:pPr marL="0" marR="0">
                        <a:lnSpc>
                          <a:spcPct val="115000"/>
                        </a:lnSpc>
                        <a:spcBef>
                          <a:spcPts val="0"/>
                        </a:spcBef>
                        <a:spcAft>
                          <a:spcPts val="0"/>
                        </a:spcAft>
                      </a:pPr>
                      <a:r>
                        <a:rPr lang="en-US" sz="1800" kern="1200" dirty="0">
                          <a:latin typeface="Bodoni MT" pitchFamily="18" charset="0"/>
                        </a:rPr>
                        <a:t>ADC Villages (No) </a:t>
                      </a:r>
                      <a:endParaRPr lang="en-US" sz="2800" dirty="0">
                        <a:latin typeface="Bodoni MT" pitchFamily="18"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b="1" kern="1200">
                          <a:latin typeface="Bodoni MT" pitchFamily="18" charset="0"/>
                        </a:rPr>
                        <a:t>24 nos.</a:t>
                      </a:r>
                      <a:endParaRPr lang="en-US" sz="2800" b="1">
                        <a:latin typeface="Bodoni MT" pitchFamily="18" charset="0"/>
                        <a:ea typeface="Times New Roman"/>
                        <a:cs typeface="Times New Roman"/>
                      </a:endParaRPr>
                    </a:p>
                  </a:txBody>
                  <a:tcPr marL="68580" marR="68580" marT="0" marB="0"/>
                </a:tc>
              </a:tr>
              <a:tr h="231458">
                <a:tc>
                  <a:txBody>
                    <a:bodyPr/>
                    <a:lstStyle/>
                    <a:p>
                      <a:pPr marL="0" marR="0">
                        <a:lnSpc>
                          <a:spcPct val="115000"/>
                        </a:lnSpc>
                        <a:spcBef>
                          <a:spcPts val="0"/>
                        </a:spcBef>
                        <a:spcAft>
                          <a:spcPts val="0"/>
                        </a:spcAft>
                      </a:pPr>
                      <a:r>
                        <a:rPr lang="en-US" sz="1800" kern="1200" dirty="0">
                          <a:latin typeface="Bodoni MT" pitchFamily="18" charset="0"/>
                        </a:rPr>
                        <a:t>PHC </a:t>
                      </a:r>
                      <a:endParaRPr lang="en-US" sz="2800" dirty="0">
                        <a:latin typeface="Bodoni MT" pitchFamily="18"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b="1" kern="1200">
                          <a:latin typeface="Bodoni MT" pitchFamily="18" charset="0"/>
                        </a:rPr>
                        <a:t>02 nos.</a:t>
                      </a:r>
                      <a:endParaRPr lang="en-US" sz="2800" b="1">
                        <a:latin typeface="Bodoni MT" pitchFamily="18" charset="0"/>
                        <a:ea typeface="Times New Roman"/>
                        <a:cs typeface="Times New Roman"/>
                      </a:endParaRPr>
                    </a:p>
                  </a:txBody>
                  <a:tcPr marL="68580" marR="68580" marT="0" marB="0"/>
                </a:tc>
              </a:tr>
              <a:tr h="228969">
                <a:tc>
                  <a:txBody>
                    <a:bodyPr/>
                    <a:lstStyle/>
                    <a:p>
                      <a:pPr marL="0" marR="0">
                        <a:lnSpc>
                          <a:spcPct val="115000"/>
                        </a:lnSpc>
                        <a:spcBef>
                          <a:spcPts val="0"/>
                        </a:spcBef>
                        <a:spcAft>
                          <a:spcPts val="0"/>
                        </a:spcAft>
                      </a:pPr>
                      <a:r>
                        <a:rPr lang="en-US" sz="1800" kern="1200" dirty="0">
                          <a:latin typeface="Bodoni MT" pitchFamily="18" charset="0"/>
                        </a:rPr>
                        <a:t>SUB-CENTRES (FUNCTIONING) </a:t>
                      </a:r>
                      <a:endParaRPr lang="en-US" sz="2800" dirty="0">
                        <a:latin typeface="Bodoni MT" pitchFamily="18"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b="1" kern="1200">
                          <a:latin typeface="Bodoni MT" pitchFamily="18" charset="0"/>
                        </a:rPr>
                        <a:t>20 nos.</a:t>
                      </a:r>
                      <a:endParaRPr lang="en-US" sz="2800" b="1">
                        <a:latin typeface="Bodoni MT" pitchFamily="18" charset="0"/>
                        <a:ea typeface="Times New Roman"/>
                        <a:cs typeface="Times New Roman"/>
                      </a:endParaRPr>
                    </a:p>
                  </a:txBody>
                  <a:tcPr marL="68580" marR="68580" marT="0" marB="0"/>
                </a:tc>
              </a:tr>
              <a:tr h="228969">
                <a:tc>
                  <a:txBody>
                    <a:bodyPr/>
                    <a:lstStyle/>
                    <a:p>
                      <a:pPr marL="0" marR="0">
                        <a:lnSpc>
                          <a:spcPct val="115000"/>
                        </a:lnSpc>
                        <a:spcBef>
                          <a:spcPts val="0"/>
                        </a:spcBef>
                        <a:spcAft>
                          <a:spcPts val="0"/>
                        </a:spcAft>
                      </a:pPr>
                      <a:r>
                        <a:rPr lang="en-US" sz="1800" kern="1200" dirty="0">
                          <a:latin typeface="Bodoni MT" pitchFamily="18" charset="0"/>
                        </a:rPr>
                        <a:t>SUB-CENTRES( UNDER CONSTRUCTION </a:t>
                      </a:r>
                      <a:endParaRPr lang="en-US" sz="2800" dirty="0">
                        <a:latin typeface="Bodoni MT" pitchFamily="18"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b="1" kern="1200">
                          <a:latin typeface="Bodoni MT" pitchFamily="18" charset="0"/>
                        </a:rPr>
                        <a:t>02 nos.</a:t>
                      </a:r>
                      <a:endParaRPr lang="en-US" sz="2800" b="1">
                        <a:latin typeface="Bodoni MT" pitchFamily="18" charset="0"/>
                        <a:ea typeface="Times New Roman"/>
                        <a:cs typeface="Times New Roman"/>
                      </a:endParaRPr>
                    </a:p>
                  </a:txBody>
                  <a:tcPr marL="68580" marR="68580" marT="0" marB="0"/>
                </a:tc>
              </a:tr>
              <a:tr h="246390">
                <a:tc>
                  <a:txBody>
                    <a:bodyPr/>
                    <a:lstStyle/>
                    <a:p>
                      <a:pPr marL="0" marR="0">
                        <a:lnSpc>
                          <a:spcPct val="115000"/>
                        </a:lnSpc>
                        <a:spcBef>
                          <a:spcPts val="0"/>
                        </a:spcBef>
                        <a:spcAft>
                          <a:spcPts val="0"/>
                        </a:spcAft>
                      </a:pPr>
                      <a:r>
                        <a:rPr lang="en-US" sz="1800" kern="1200" dirty="0">
                          <a:latin typeface="Bodoni MT" pitchFamily="18" charset="0"/>
                        </a:rPr>
                        <a:t>NO. OF ASHA </a:t>
                      </a:r>
                      <a:endParaRPr lang="en-US" sz="2800" dirty="0">
                        <a:latin typeface="Bodoni MT" pitchFamily="18"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b="1" kern="1200">
                          <a:latin typeface="Bodoni MT" pitchFamily="18" charset="0"/>
                        </a:rPr>
                        <a:t>166 nos.</a:t>
                      </a:r>
                      <a:endParaRPr lang="en-US" sz="2800" b="1">
                        <a:latin typeface="Bodoni MT" pitchFamily="18" charset="0"/>
                        <a:ea typeface="Times New Roman"/>
                        <a:cs typeface="Times New Roman"/>
                      </a:endParaRPr>
                    </a:p>
                  </a:txBody>
                  <a:tcPr marL="68580" marR="68580" marT="0" marB="0"/>
                </a:tc>
              </a:tr>
              <a:tr h="228969">
                <a:tc>
                  <a:txBody>
                    <a:bodyPr/>
                    <a:lstStyle/>
                    <a:p>
                      <a:pPr marL="0" marR="0">
                        <a:lnSpc>
                          <a:spcPct val="115000"/>
                        </a:lnSpc>
                        <a:spcBef>
                          <a:spcPts val="0"/>
                        </a:spcBef>
                        <a:spcAft>
                          <a:spcPts val="0"/>
                        </a:spcAft>
                      </a:pPr>
                      <a:r>
                        <a:rPr lang="en-US" sz="1800" kern="1200" dirty="0">
                          <a:latin typeface="Bodoni MT" pitchFamily="18" charset="0"/>
                        </a:rPr>
                        <a:t>NO. OF ASHA FACILITATOR </a:t>
                      </a:r>
                      <a:endParaRPr lang="en-US" sz="2800" dirty="0">
                        <a:latin typeface="Bodoni MT" pitchFamily="18"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b="1" kern="1200">
                          <a:latin typeface="Bodoni MT" pitchFamily="18" charset="0"/>
                        </a:rPr>
                        <a:t>10 nos.</a:t>
                      </a:r>
                      <a:endParaRPr lang="en-US" sz="2800" b="1">
                        <a:latin typeface="Bodoni MT" pitchFamily="18" charset="0"/>
                        <a:ea typeface="Times New Roman"/>
                        <a:cs typeface="Times New Roman"/>
                      </a:endParaRPr>
                    </a:p>
                  </a:txBody>
                  <a:tcPr marL="68580" marR="68580" marT="0" marB="0"/>
                </a:tc>
              </a:tr>
              <a:tr h="228969">
                <a:tc>
                  <a:txBody>
                    <a:bodyPr/>
                    <a:lstStyle/>
                    <a:p>
                      <a:pPr marL="0" marR="0">
                        <a:lnSpc>
                          <a:spcPct val="115000"/>
                        </a:lnSpc>
                        <a:spcBef>
                          <a:spcPts val="0"/>
                        </a:spcBef>
                        <a:spcAft>
                          <a:spcPts val="0"/>
                        </a:spcAft>
                      </a:pPr>
                      <a:r>
                        <a:rPr lang="en-US" sz="1800" kern="1200" dirty="0">
                          <a:latin typeface="Bodoni MT" pitchFamily="18" charset="0"/>
                        </a:rPr>
                        <a:t>NO. OF MPW ( MALE &amp; FEMALE)</a:t>
                      </a:r>
                      <a:endParaRPr lang="en-US" sz="2800" dirty="0">
                        <a:latin typeface="Bodoni MT" pitchFamily="18"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b="1" kern="1200" dirty="0">
                          <a:latin typeface="Bodoni MT" pitchFamily="18" charset="0"/>
                        </a:rPr>
                        <a:t>28 nos.</a:t>
                      </a:r>
                      <a:endParaRPr lang="en-US" sz="2800" b="1" dirty="0">
                        <a:latin typeface="Bodoni MT" pitchFamily="18" charset="0"/>
                        <a:ea typeface="Times New Roman"/>
                        <a:cs typeface="Times New Roman"/>
                      </a:endParaRPr>
                    </a:p>
                  </a:txBody>
                  <a:tcPr marL="68580" marR="68580" marT="0" marB="0"/>
                </a:tc>
              </a:tr>
            </a:tbl>
          </a:graphicData>
        </a:graphic>
      </p:graphicFrame>
      <p:graphicFrame>
        <p:nvGraphicFramePr>
          <p:cNvPr id="8" name="Diagram 7"/>
          <p:cNvGraphicFramePr/>
          <p:nvPr/>
        </p:nvGraphicFramePr>
        <p:xfrm>
          <a:off x="228600" y="4267200"/>
          <a:ext cx="8686800" cy="45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Table 8"/>
          <p:cNvGraphicFramePr>
            <a:graphicFrameLocks noGrp="1"/>
          </p:cNvGraphicFramePr>
          <p:nvPr/>
        </p:nvGraphicFramePr>
        <p:xfrm>
          <a:off x="533400" y="4876800"/>
          <a:ext cx="8381999" cy="1679448"/>
        </p:xfrm>
        <a:graphic>
          <a:graphicData uri="http://schemas.openxmlformats.org/drawingml/2006/table">
            <a:tbl>
              <a:tblPr>
                <a:tableStyleId>{BC89EF96-8CEA-46FF-86C4-4CE0E7609802}</a:tableStyleId>
              </a:tblPr>
              <a:tblGrid>
                <a:gridCol w="1371600"/>
                <a:gridCol w="1371600"/>
                <a:gridCol w="1600200"/>
                <a:gridCol w="1524000"/>
                <a:gridCol w="1476375"/>
                <a:gridCol w="1038224"/>
              </a:tblGrid>
              <a:tr h="419100">
                <a:tc rowSpan="4">
                  <a:txBody>
                    <a:bodyPr/>
                    <a:lstStyle/>
                    <a:p>
                      <a:pPr marL="0" marR="0">
                        <a:lnSpc>
                          <a:spcPct val="115000"/>
                        </a:lnSpc>
                        <a:spcBef>
                          <a:spcPts val="0"/>
                        </a:spcBef>
                        <a:spcAft>
                          <a:spcPts val="0"/>
                        </a:spcAft>
                      </a:pPr>
                      <a:r>
                        <a:rPr lang="en-US" sz="1600" b="1" dirty="0" err="1">
                          <a:latin typeface="Bodoni MT" pitchFamily="18" charset="0"/>
                        </a:rPr>
                        <a:t>Mandwi</a:t>
                      </a:r>
                      <a:r>
                        <a:rPr lang="en-US" sz="1600" b="1" dirty="0">
                          <a:latin typeface="Bodoni MT" pitchFamily="18" charset="0"/>
                        </a:rPr>
                        <a:t> R.D. Block</a:t>
                      </a:r>
                      <a:endParaRPr lang="en-US" sz="2400" b="1" dirty="0">
                        <a:latin typeface="Bodoni MT" pitchFamily="18" charset="0"/>
                        <a:ea typeface="Times New Roman"/>
                        <a:cs typeface="Times New Roman"/>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600" b="1" dirty="0">
                          <a:latin typeface="Bodoni MT" pitchFamily="18" charset="0"/>
                        </a:rPr>
                        <a:t>ST families</a:t>
                      </a:r>
                      <a:endParaRPr lang="en-US" sz="2400" b="1" dirty="0">
                        <a:latin typeface="Bodoni MT" pitchFamily="18" charset="0"/>
                        <a:ea typeface="Times New Roman"/>
                        <a:cs typeface="Times New Roman"/>
                      </a:endParaRPr>
                    </a:p>
                  </a:txBody>
                  <a:tcPr marL="68580" marR="68580" marT="0" marB="0" anchor="ctr">
                    <a:solidFill>
                      <a:schemeClr val="tx2">
                        <a:lumMod val="40000"/>
                        <a:lumOff val="60000"/>
                      </a:schemeClr>
                    </a:solidFill>
                  </a:tcPr>
                </a:tc>
                <a:tc>
                  <a:txBody>
                    <a:bodyPr/>
                    <a:lstStyle/>
                    <a:p>
                      <a:pPr marL="0" marR="0" algn="ctr">
                        <a:lnSpc>
                          <a:spcPct val="115000"/>
                        </a:lnSpc>
                        <a:spcBef>
                          <a:spcPts val="0"/>
                        </a:spcBef>
                        <a:spcAft>
                          <a:spcPts val="0"/>
                        </a:spcAft>
                      </a:pPr>
                      <a:r>
                        <a:rPr lang="en-US" sz="1600" b="1" dirty="0">
                          <a:latin typeface="Bodoni MT" pitchFamily="18" charset="0"/>
                        </a:rPr>
                        <a:t>SC Families</a:t>
                      </a:r>
                      <a:endParaRPr lang="en-US" sz="2400" b="1" dirty="0">
                        <a:latin typeface="Bodoni MT" pitchFamily="18" charset="0"/>
                        <a:ea typeface="Times New Roman"/>
                        <a:cs typeface="Times New Roman"/>
                      </a:endParaRPr>
                    </a:p>
                  </a:txBody>
                  <a:tcPr marL="68580" marR="68580" marT="0" marB="0" anchor="ctr">
                    <a:solidFill>
                      <a:schemeClr val="tx2">
                        <a:lumMod val="40000"/>
                        <a:lumOff val="60000"/>
                      </a:schemeClr>
                    </a:solidFill>
                  </a:tcPr>
                </a:tc>
                <a:tc>
                  <a:txBody>
                    <a:bodyPr/>
                    <a:lstStyle/>
                    <a:p>
                      <a:pPr marL="0" marR="0" algn="ctr">
                        <a:lnSpc>
                          <a:spcPct val="115000"/>
                        </a:lnSpc>
                        <a:spcBef>
                          <a:spcPts val="0"/>
                        </a:spcBef>
                        <a:spcAft>
                          <a:spcPts val="0"/>
                        </a:spcAft>
                      </a:pPr>
                      <a:r>
                        <a:rPr lang="en-US" sz="1600" b="1" dirty="0">
                          <a:latin typeface="Bodoni MT" pitchFamily="18" charset="0"/>
                        </a:rPr>
                        <a:t>OBC families</a:t>
                      </a:r>
                      <a:endParaRPr lang="en-US" sz="2400" b="1" dirty="0">
                        <a:latin typeface="Bodoni MT" pitchFamily="18" charset="0"/>
                        <a:ea typeface="Times New Roman"/>
                        <a:cs typeface="Times New Roman"/>
                      </a:endParaRPr>
                    </a:p>
                  </a:txBody>
                  <a:tcPr marL="68580" marR="68580" marT="0" marB="0" anchor="ctr">
                    <a:solidFill>
                      <a:schemeClr val="tx2">
                        <a:lumMod val="40000"/>
                        <a:lumOff val="60000"/>
                      </a:schemeClr>
                    </a:solidFill>
                  </a:tcPr>
                </a:tc>
                <a:tc>
                  <a:txBody>
                    <a:bodyPr/>
                    <a:lstStyle/>
                    <a:p>
                      <a:pPr marL="0" marR="0" algn="ctr">
                        <a:lnSpc>
                          <a:spcPct val="115000"/>
                        </a:lnSpc>
                        <a:spcBef>
                          <a:spcPts val="0"/>
                        </a:spcBef>
                        <a:spcAft>
                          <a:spcPts val="0"/>
                        </a:spcAft>
                      </a:pPr>
                      <a:r>
                        <a:rPr lang="en-US" sz="1600" b="1" dirty="0">
                          <a:latin typeface="Bodoni MT" pitchFamily="18" charset="0"/>
                        </a:rPr>
                        <a:t>RM families</a:t>
                      </a:r>
                      <a:endParaRPr lang="en-US" sz="2400" b="1" dirty="0">
                        <a:latin typeface="Bodoni MT" pitchFamily="18" charset="0"/>
                        <a:ea typeface="Times New Roman"/>
                        <a:cs typeface="Times New Roman"/>
                      </a:endParaRPr>
                    </a:p>
                  </a:txBody>
                  <a:tcPr marL="68580" marR="68580" marT="0" marB="0" anchor="ctr">
                    <a:solidFill>
                      <a:schemeClr val="tx2">
                        <a:lumMod val="40000"/>
                        <a:lumOff val="60000"/>
                      </a:schemeClr>
                    </a:solidFill>
                  </a:tcPr>
                </a:tc>
                <a:tc>
                  <a:txBody>
                    <a:bodyPr/>
                    <a:lstStyle/>
                    <a:p>
                      <a:pPr marL="0" marR="0" algn="ctr">
                        <a:lnSpc>
                          <a:spcPct val="115000"/>
                        </a:lnSpc>
                        <a:spcBef>
                          <a:spcPts val="0"/>
                        </a:spcBef>
                        <a:spcAft>
                          <a:spcPts val="0"/>
                        </a:spcAft>
                      </a:pPr>
                      <a:r>
                        <a:rPr lang="en-US" sz="1600" b="1" dirty="0">
                          <a:latin typeface="Bodoni MT" pitchFamily="18" charset="0"/>
                        </a:rPr>
                        <a:t>Others</a:t>
                      </a:r>
                      <a:endParaRPr lang="en-US" sz="2400" b="1" dirty="0">
                        <a:latin typeface="Bodoni MT" pitchFamily="18" charset="0"/>
                        <a:ea typeface="Times New Roman"/>
                        <a:cs typeface="Times New Roman"/>
                      </a:endParaRPr>
                    </a:p>
                  </a:txBody>
                  <a:tcPr marL="68580" marR="68580" marT="0" marB="0" anchor="ctr">
                    <a:solidFill>
                      <a:schemeClr val="tx2">
                        <a:lumMod val="40000"/>
                        <a:lumOff val="60000"/>
                      </a:schemeClr>
                    </a:solidFill>
                  </a:tcPr>
                </a:tc>
              </a:tr>
              <a:tr h="419100">
                <a:tc vMerge="1">
                  <a:txBody>
                    <a:bodyPr/>
                    <a:lstStyle/>
                    <a:p>
                      <a:endParaRPr lang="en-US"/>
                    </a:p>
                  </a:txBody>
                  <a:tcPr/>
                </a:tc>
                <a:tc>
                  <a:txBody>
                    <a:bodyPr/>
                    <a:lstStyle/>
                    <a:p>
                      <a:pPr marL="0" marR="0" algn="ctr">
                        <a:lnSpc>
                          <a:spcPct val="115000"/>
                        </a:lnSpc>
                        <a:spcBef>
                          <a:spcPts val="0"/>
                        </a:spcBef>
                        <a:spcAft>
                          <a:spcPts val="0"/>
                        </a:spcAft>
                      </a:pPr>
                      <a:r>
                        <a:rPr lang="en-US" sz="1600" b="1" dirty="0">
                          <a:latin typeface="Bodoni MT" pitchFamily="18" charset="0"/>
                        </a:rPr>
                        <a:t>12775</a:t>
                      </a:r>
                      <a:endParaRPr lang="en-US" sz="2400" b="1"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dirty="0">
                          <a:latin typeface="Bodoni MT" pitchFamily="18" charset="0"/>
                        </a:rPr>
                        <a:t>261</a:t>
                      </a:r>
                      <a:endParaRPr lang="en-US" sz="2400" b="1"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dirty="0">
                          <a:latin typeface="Bodoni MT" pitchFamily="18" charset="0"/>
                        </a:rPr>
                        <a:t>214</a:t>
                      </a:r>
                      <a:endParaRPr lang="en-US" sz="2400" b="1"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dirty="0">
                          <a:latin typeface="Bodoni MT" pitchFamily="18" charset="0"/>
                        </a:rPr>
                        <a:t>359</a:t>
                      </a:r>
                      <a:endParaRPr lang="en-US" sz="2400" b="1"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dirty="0">
                          <a:latin typeface="Bodoni MT" pitchFamily="18" charset="0"/>
                        </a:rPr>
                        <a:t>128</a:t>
                      </a:r>
                      <a:endParaRPr lang="en-US" sz="2400" b="1" dirty="0">
                        <a:latin typeface="Bodoni MT" pitchFamily="18" charset="0"/>
                        <a:ea typeface="Times New Roman"/>
                        <a:cs typeface="Times New Roman"/>
                      </a:endParaRPr>
                    </a:p>
                  </a:txBody>
                  <a:tcPr marL="68580" marR="68580" marT="0" marB="0" anchor="ctr"/>
                </a:tc>
              </a:tr>
              <a:tr h="457200">
                <a:tc vMerge="1">
                  <a:txBody>
                    <a:bodyPr/>
                    <a:lstStyle/>
                    <a:p>
                      <a:endParaRPr lang="en-US"/>
                    </a:p>
                  </a:txBody>
                  <a:tcPr/>
                </a:tc>
                <a:tc>
                  <a:txBody>
                    <a:bodyPr/>
                    <a:lstStyle/>
                    <a:p>
                      <a:pPr marL="0" marR="0" algn="ctr">
                        <a:lnSpc>
                          <a:spcPct val="115000"/>
                        </a:lnSpc>
                        <a:spcBef>
                          <a:spcPts val="0"/>
                        </a:spcBef>
                        <a:spcAft>
                          <a:spcPts val="0"/>
                        </a:spcAft>
                      </a:pPr>
                      <a:r>
                        <a:rPr lang="en-US" sz="1600" b="1" dirty="0">
                          <a:latin typeface="Bodoni MT" pitchFamily="18" charset="0"/>
                        </a:rPr>
                        <a:t>ST population</a:t>
                      </a:r>
                      <a:endParaRPr lang="en-US" sz="2400" b="1" dirty="0">
                        <a:latin typeface="Bodoni MT" pitchFamily="18" charset="0"/>
                        <a:ea typeface="Times New Roman"/>
                        <a:cs typeface="Times New Roman"/>
                      </a:endParaRPr>
                    </a:p>
                  </a:txBody>
                  <a:tcPr marL="68580" marR="68580" marT="0" marB="0" anchor="ctr">
                    <a:solidFill>
                      <a:schemeClr val="tx2">
                        <a:lumMod val="40000"/>
                        <a:lumOff val="60000"/>
                      </a:schemeClr>
                    </a:solidFill>
                  </a:tcPr>
                </a:tc>
                <a:tc>
                  <a:txBody>
                    <a:bodyPr/>
                    <a:lstStyle/>
                    <a:p>
                      <a:pPr marL="0" marR="0" algn="ctr">
                        <a:lnSpc>
                          <a:spcPct val="115000"/>
                        </a:lnSpc>
                        <a:spcBef>
                          <a:spcPts val="0"/>
                        </a:spcBef>
                        <a:spcAft>
                          <a:spcPts val="0"/>
                        </a:spcAft>
                      </a:pPr>
                      <a:r>
                        <a:rPr lang="en-US" sz="1600" b="1" dirty="0">
                          <a:latin typeface="Bodoni MT" pitchFamily="18" charset="0"/>
                        </a:rPr>
                        <a:t>SC Population</a:t>
                      </a:r>
                      <a:endParaRPr lang="en-US" sz="2400" b="1" dirty="0">
                        <a:latin typeface="Bodoni MT" pitchFamily="18" charset="0"/>
                        <a:ea typeface="Times New Roman"/>
                        <a:cs typeface="Times New Roman"/>
                      </a:endParaRPr>
                    </a:p>
                  </a:txBody>
                  <a:tcPr marL="68580" marR="68580" marT="0" marB="0" anchor="ctr">
                    <a:solidFill>
                      <a:schemeClr val="tx2">
                        <a:lumMod val="40000"/>
                        <a:lumOff val="60000"/>
                      </a:schemeClr>
                    </a:solidFill>
                  </a:tcPr>
                </a:tc>
                <a:tc>
                  <a:txBody>
                    <a:bodyPr/>
                    <a:lstStyle/>
                    <a:p>
                      <a:pPr marL="0" marR="0" algn="ctr">
                        <a:lnSpc>
                          <a:spcPct val="115000"/>
                        </a:lnSpc>
                        <a:spcBef>
                          <a:spcPts val="0"/>
                        </a:spcBef>
                        <a:spcAft>
                          <a:spcPts val="0"/>
                        </a:spcAft>
                      </a:pPr>
                      <a:r>
                        <a:rPr lang="en-US" sz="1600" b="1" dirty="0">
                          <a:latin typeface="Bodoni MT" pitchFamily="18" charset="0"/>
                        </a:rPr>
                        <a:t>OBC Population</a:t>
                      </a:r>
                      <a:endParaRPr lang="en-US" sz="2400" b="1" dirty="0">
                        <a:latin typeface="Bodoni MT" pitchFamily="18" charset="0"/>
                        <a:ea typeface="Times New Roman"/>
                        <a:cs typeface="Times New Roman"/>
                      </a:endParaRPr>
                    </a:p>
                  </a:txBody>
                  <a:tcPr marL="68580" marR="68580" marT="0" marB="0" anchor="ctr">
                    <a:solidFill>
                      <a:schemeClr val="tx2">
                        <a:lumMod val="40000"/>
                        <a:lumOff val="60000"/>
                      </a:schemeClr>
                    </a:solidFill>
                  </a:tcPr>
                </a:tc>
                <a:tc>
                  <a:txBody>
                    <a:bodyPr/>
                    <a:lstStyle/>
                    <a:p>
                      <a:pPr marL="0" marR="0" algn="ctr">
                        <a:lnSpc>
                          <a:spcPct val="115000"/>
                        </a:lnSpc>
                        <a:spcBef>
                          <a:spcPts val="0"/>
                        </a:spcBef>
                        <a:spcAft>
                          <a:spcPts val="0"/>
                        </a:spcAft>
                      </a:pPr>
                      <a:r>
                        <a:rPr lang="en-US" sz="1600" b="1" dirty="0">
                          <a:latin typeface="Bodoni MT" pitchFamily="18" charset="0"/>
                        </a:rPr>
                        <a:t>RM population</a:t>
                      </a:r>
                      <a:endParaRPr lang="en-US" sz="2400" b="1" dirty="0">
                        <a:latin typeface="Bodoni MT" pitchFamily="18" charset="0"/>
                        <a:ea typeface="Times New Roman"/>
                        <a:cs typeface="Times New Roman"/>
                      </a:endParaRPr>
                    </a:p>
                  </a:txBody>
                  <a:tcPr marL="68580" marR="68580" marT="0" marB="0" anchor="ctr">
                    <a:solidFill>
                      <a:schemeClr val="tx2">
                        <a:lumMod val="40000"/>
                        <a:lumOff val="60000"/>
                      </a:schemeClr>
                    </a:solidFill>
                  </a:tcPr>
                </a:tc>
                <a:tc>
                  <a:txBody>
                    <a:bodyPr/>
                    <a:lstStyle/>
                    <a:p>
                      <a:pPr marL="0" marR="0" algn="ctr">
                        <a:lnSpc>
                          <a:spcPct val="115000"/>
                        </a:lnSpc>
                        <a:spcBef>
                          <a:spcPts val="0"/>
                        </a:spcBef>
                        <a:spcAft>
                          <a:spcPts val="0"/>
                        </a:spcAft>
                      </a:pPr>
                      <a:r>
                        <a:rPr lang="en-US" sz="1600" b="1" dirty="0">
                          <a:latin typeface="Bodoni MT" pitchFamily="18" charset="0"/>
                        </a:rPr>
                        <a:t>Others</a:t>
                      </a:r>
                      <a:endParaRPr lang="en-US" sz="2400" b="1" dirty="0">
                        <a:latin typeface="Bodoni MT" pitchFamily="18" charset="0"/>
                        <a:ea typeface="Times New Roman"/>
                        <a:cs typeface="Times New Roman"/>
                      </a:endParaRPr>
                    </a:p>
                  </a:txBody>
                  <a:tcPr marL="68580" marR="68580" marT="0" marB="0" anchor="ctr">
                    <a:solidFill>
                      <a:schemeClr val="tx2">
                        <a:lumMod val="40000"/>
                        <a:lumOff val="60000"/>
                      </a:schemeClr>
                    </a:solidFill>
                  </a:tcPr>
                </a:tc>
              </a:tr>
              <a:tr h="279400">
                <a:tc vMerge="1">
                  <a:txBody>
                    <a:bodyPr/>
                    <a:lstStyle/>
                    <a:p>
                      <a:endParaRPr lang="en-US"/>
                    </a:p>
                  </a:txBody>
                  <a:tcPr/>
                </a:tc>
                <a:tc>
                  <a:txBody>
                    <a:bodyPr/>
                    <a:lstStyle/>
                    <a:p>
                      <a:pPr marL="0" marR="0" algn="ctr">
                        <a:lnSpc>
                          <a:spcPct val="115000"/>
                        </a:lnSpc>
                        <a:spcBef>
                          <a:spcPts val="0"/>
                        </a:spcBef>
                        <a:spcAft>
                          <a:spcPts val="0"/>
                        </a:spcAft>
                      </a:pPr>
                      <a:r>
                        <a:rPr lang="en-US" sz="1600" b="1" dirty="0">
                          <a:latin typeface="Bodoni MT" pitchFamily="18" charset="0"/>
                        </a:rPr>
                        <a:t>54654</a:t>
                      </a:r>
                      <a:endParaRPr lang="en-US" sz="2400" b="1"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dirty="0">
                          <a:latin typeface="Bodoni MT" pitchFamily="18" charset="0"/>
                        </a:rPr>
                        <a:t>1116</a:t>
                      </a:r>
                      <a:endParaRPr lang="en-US" sz="2400" b="1"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dirty="0">
                          <a:latin typeface="Bodoni MT" pitchFamily="18" charset="0"/>
                        </a:rPr>
                        <a:t>916</a:t>
                      </a:r>
                      <a:endParaRPr lang="en-US" sz="2400" b="1"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dirty="0">
                          <a:latin typeface="Bodoni MT" pitchFamily="18" charset="0"/>
                        </a:rPr>
                        <a:t>1466</a:t>
                      </a:r>
                      <a:endParaRPr lang="en-US" sz="2400" b="1"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dirty="0">
                          <a:latin typeface="Bodoni MT" pitchFamily="18" charset="0"/>
                        </a:rPr>
                        <a:t>616</a:t>
                      </a:r>
                      <a:endParaRPr lang="en-US" sz="2400" b="1" dirty="0">
                        <a:latin typeface="Bodoni MT" pitchFamily="18" charset="0"/>
                        <a:ea typeface="Times New Roman"/>
                        <a:cs typeface="Times New Roman"/>
                      </a:endParaRPr>
                    </a:p>
                  </a:txBody>
                  <a:tcPr marL="68580" marR="68580" marT="0" marB="0" anchor="ct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27501705"/>
              </p:ext>
            </p:extLst>
          </p:nvPr>
        </p:nvGraphicFramePr>
        <p:xfrm>
          <a:off x="304800" y="1066800"/>
          <a:ext cx="8534399" cy="762000"/>
        </p:xfrm>
        <a:graphic>
          <a:graphicData uri="http://schemas.openxmlformats.org/drawingml/2006/table">
            <a:tbl>
              <a:tblPr>
                <a:tableStyleId>{BC89EF96-8CEA-46FF-86C4-4CE0E7609802}</a:tableStyleId>
              </a:tblPr>
              <a:tblGrid>
                <a:gridCol w="2227730"/>
                <a:gridCol w="2102223"/>
                <a:gridCol w="2102223"/>
                <a:gridCol w="2102223"/>
              </a:tblGrid>
              <a:tr h="381000">
                <a:tc rowSpan="2">
                  <a:txBody>
                    <a:bodyPr/>
                    <a:lstStyle/>
                    <a:p>
                      <a:pPr marL="0" marR="0" algn="just">
                        <a:lnSpc>
                          <a:spcPct val="115000"/>
                        </a:lnSpc>
                        <a:spcBef>
                          <a:spcPts val="0"/>
                        </a:spcBef>
                        <a:spcAft>
                          <a:spcPts val="0"/>
                        </a:spcAft>
                      </a:pPr>
                      <a:r>
                        <a:rPr lang="en-US" sz="1800" b="1" dirty="0" err="1">
                          <a:latin typeface="Bodoni MT" pitchFamily="18" charset="0"/>
                        </a:rPr>
                        <a:t>Mandwi</a:t>
                      </a:r>
                      <a:r>
                        <a:rPr lang="en-US" sz="1800" b="1" dirty="0">
                          <a:latin typeface="Bodoni MT" pitchFamily="18" charset="0"/>
                        </a:rPr>
                        <a:t> R.D. Block</a:t>
                      </a:r>
                      <a:endParaRPr lang="en-US" sz="2800" b="1" dirty="0">
                        <a:latin typeface="Bodoni MT" pitchFamily="18" charset="0"/>
                        <a:ea typeface="Times New Roman"/>
                        <a:cs typeface="Times New Roman"/>
                      </a:endParaRPr>
                    </a:p>
                  </a:txBody>
                  <a:tcPr marL="68348" marR="68348" marT="0" marB="0" anchor="ctr">
                    <a:solidFill>
                      <a:schemeClr val="tx2">
                        <a:lumMod val="40000"/>
                        <a:lumOff val="60000"/>
                      </a:schemeClr>
                    </a:solidFill>
                  </a:tcPr>
                </a:tc>
                <a:tc>
                  <a:txBody>
                    <a:bodyPr/>
                    <a:lstStyle/>
                    <a:p>
                      <a:pPr marL="0" marR="0" algn="ctr">
                        <a:lnSpc>
                          <a:spcPct val="115000"/>
                        </a:lnSpc>
                        <a:spcBef>
                          <a:spcPts val="0"/>
                        </a:spcBef>
                        <a:spcAft>
                          <a:spcPts val="0"/>
                        </a:spcAft>
                      </a:pPr>
                      <a:r>
                        <a:rPr lang="en-US" sz="1800" b="1" dirty="0">
                          <a:latin typeface="Bodoni MT" pitchFamily="18" charset="0"/>
                        </a:rPr>
                        <a:t>BPL families</a:t>
                      </a:r>
                      <a:endParaRPr lang="en-US" sz="2800" b="1" dirty="0">
                        <a:latin typeface="Bodoni MT" pitchFamily="18" charset="0"/>
                        <a:ea typeface="Times New Roman"/>
                        <a:cs typeface="Times New Roman"/>
                      </a:endParaRPr>
                    </a:p>
                  </a:txBody>
                  <a:tcPr marL="68348" marR="68348"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800" b="1" dirty="0">
                          <a:latin typeface="Bodoni MT" pitchFamily="18" charset="0"/>
                        </a:rPr>
                        <a:t>APL families</a:t>
                      </a:r>
                      <a:endParaRPr lang="en-US" sz="2800" b="1" dirty="0">
                        <a:latin typeface="Bodoni MT" pitchFamily="18" charset="0"/>
                        <a:ea typeface="Times New Roman"/>
                        <a:cs typeface="Times New Roman"/>
                      </a:endParaRPr>
                    </a:p>
                  </a:txBody>
                  <a:tcPr marL="68348" marR="68348"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800" b="1" dirty="0">
                          <a:latin typeface="Bodoni MT" pitchFamily="18" charset="0"/>
                        </a:rPr>
                        <a:t>NREGA Job cards</a:t>
                      </a:r>
                      <a:endParaRPr lang="en-US" sz="2800" b="1" dirty="0">
                        <a:latin typeface="Bodoni MT" pitchFamily="18" charset="0"/>
                        <a:ea typeface="Times New Roman"/>
                        <a:cs typeface="Times New Roman"/>
                      </a:endParaRPr>
                    </a:p>
                  </a:txBody>
                  <a:tcPr marL="68348" marR="68348" marT="0" marB="0" anchor="ctr">
                    <a:solidFill>
                      <a:schemeClr val="tx2">
                        <a:lumMod val="20000"/>
                        <a:lumOff val="80000"/>
                      </a:schemeClr>
                    </a:solidFill>
                  </a:tcPr>
                </a:tc>
              </a:tr>
              <a:tr h="381000">
                <a:tc vMerge="1">
                  <a:txBody>
                    <a:bodyPr/>
                    <a:lstStyle/>
                    <a:p>
                      <a:endParaRPr lang="en-US"/>
                    </a:p>
                  </a:txBody>
                  <a:tcPr/>
                </a:tc>
                <a:tc>
                  <a:txBody>
                    <a:bodyPr/>
                    <a:lstStyle/>
                    <a:p>
                      <a:pPr marL="0" marR="0" algn="ctr">
                        <a:lnSpc>
                          <a:spcPct val="115000"/>
                        </a:lnSpc>
                        <a:spcBef>
                          <a:spcPts val="0"/>
                        </a:spcBef>
                        <a:spcAft>
                          <a:spcPts val="0"/>
                        </a:spcAft>
                      </a:pPr>
                      <a:r>
                        <a:rPr lang="en-US" sz="1800" b="1">
                          <a:latin typeface="Bodoni MT" pitchFamily="18" charset="0"/>
                        </a:rPr>
                        <a:t>7544</a:t>
                      </a:r>
                      <a:endParaRPr lang="en-US" sz="2800" b="1">
                        <a:latin typeface="Bodoni MT" pitchFamily="18" charset="0"/>
                        <a:ea typeface="Times New Roman"/>
                        <a:cs typeface="Times New Roman"/>
                      </a:endParaRPr>
                    </a:p>
                  </a:txBody>
                  <a:tcPr marL="68348" marR="68348" marT="0" marB="0" anchor="ctr"/>
                </a:tc>
                <a:tc>
                  <a:txBody>
                    <a:bodyPr/>
                    <a:lstStyle/>
                    <a:p>
                      <a:pPr marL="0" marR="0" algn="ctr">
                        <a:lnSpc>
                          <a:spcPct val="115000"/>
                        </a:lnSpc>
                        <a:spcBef>
                          <a:spcPts val="0"/>
                        </a:spcBef>
                        <a:spcAft>
                          <a:spcPts val="0"/>
                        </a:spcAft>
                      </a:pPr>
                      <a:r>
                        <a:rPr lang="en-US" sz="1800" b="1">
                          <a:latin typeface="Bodoni MT" pitchFamily="18" charset="0"/>
                        </a:rPr>
                        <a:t>5770</a:t>
                      </a:r>
                      <a:endParaRPr lang="en-US" sz="2800" b="1">
                        <a:latin typeface="Bodoni MT" pitchFamily="18" charset="0"/>
                        <a:ea typeface="Times New Roman"/>
                        <a:cs typeface="Times New Roman"/>
                      </a:endParaRPr>
                    </a:p>
                  </a:txBody>
                  <a:tcPr marL="68348" marR="68348" marT="0" marB="0" anchor="ctr"/>
                </a:tc>
                <a:tc>
                  <a:txBody>
                    <a:bodyPr/>
                    <a:lstStyle/>
                    <a:p>
                      <a:pPr marL="0" marR="0" algn="ctr">
                        <a:lnSpc>
                          <a:spcPct val="115000"/>
                        </a:lnSpc>
                        <a:spcBef>
                          <a:spcPts val="0"/>
                        </a:spcBef>
                        <a:spcAft>
                          <a:spcPts val="0"/>
                        </a:spcAft>
                      </a:pPr>
                      <a:r>
                        <a:rPr lang="en-US" sz="1800" b="1" dirty="0">
                          <a:latin typeface="Bodoni MT" pitchFamily="18" charset="0"/>
                        </a:rPr>
                        <a:t>10271</a:t>
                      </a:r>
                      <a:endParaRPr lang="en-US" sz="2800" b="1" dirty="0">
                        <a:latin typeface="Bodoni MT" pitchFamily="18" charset="0"/>
                        <a:ea typeface="Times New Roman"/>
                        <a:cs typeface="Times New Roman"/>
                      </a:endParaRPr>
                    </a:p>
                  </a:txBody>
                  <a:tcPr marL="68348" marR="68348"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9552901"/>
              </p:ext>
            </p:extLst>
          </p:nvPr>
        </p:nvGraphicFramePr>
        <p:xfrm>
          <a:off x="304800" y="3276600"/>
          <a:ext cx="8686802" cy="3276601"/>
        </p:xfrm>
        <a:graphic>
          <a:graphicData uri="http://schemas.openxmlformats.org/drawingml/2006/table">
            <a:tbl>
              <a:tblPr>
                <a:tableStyleId>{BC89EF96-8CEA-46FF-86C4-4CE0E7609802}</a:tableStyleId>
              </a:tblPr>
              <a:tblGrid>
                <a:gridCol w="981987"/>
                <a:gridCol w="453224"/>
                <a:gridCol w="462696"/>
                <a:gridCol w="452593"/>
                <a:gridCol w="452593"/>
                <a:gridCol w="452593"/>
                <a:gridCol w="452593"/>
                <a:gridCol w="452593"/>
                <a:gridCol w="452593"/>
                <a:gridCol w="452593"/>
                <a:gridCol w="452593"/>
                <a:gridCol w="452593"/>
                <a:gridCol w="452593"/>
                <a:gridCol w="452593"/>
                <a:gridCol w="452593"/>
                <a:gridCol w="452593"/>
                <a:gridCol w="452593"/>
                <a:gridCol w="452593"/>
              </a:tblGrid>
              <a:tr h="306589">
                <a:tc rowSpan="3">
                  <a:txBody>
                    <a:bodyPr/>
                    <a:lstStyle/>
                    <a:p>
                      <a:pPr marL="0" marR="0">
                        <a:lnSpc>
                          <a:spcPct val="115000"/>
                        </a:lnSpc>
                        <a:spcBef>
                          <a:spcPts val="0"/>
                        </a:spcBef>
                        <a:spcAft>
                          <a:spcPts val="0"/>
                        </a:spcAft>
                      </a:pPr>
                      <a:r>
                        <a:rPr lang="en-US" sz="1400" b="1" dirty="0" smtClean="0">
                          <a:latin typeface="Bodoni MT" pitchFamily="18" charset="0"/>
                        </a:rPr>
                        <a:t>Health </a:t>
                      </a:r>
                      <a:r>
                        <a:rPr lang="en-US" sz="1400" b="1" dirty="0">
                          <a:latin typeface="Bodoni MT" pitchFamily="18" charset="0"/>
                        </a:rPr>
                        <a:t>Institution.</a:t>
                      </a:r>
                      <a:endParaRPr lang="en-US" sz="1400" b="1" dirty="0">
                        <a:latin typeface="Bodoni MT" pitchFamily="18" charset="0"/>
                        <a:ea typeface="Times New Roman"/>
                        <a:cs typeface="Times New Roman"/>
                      </a:endParaRPr>
                    </a:p>
                  </a:txBody>
                  <a:tcPr marL="68580" marR="68580" marT="0" marB="0" anchor="ctr">
                    <a:solidFill>
                      <a:schemeClr val="tx2">
                        <a:lumMod val="20000"/>
                        <a:lumOff val="80000"/>
                      </a:schemeClr>
                    </a:solidFill>
                  </a:tcPr>
                </a:tc>
                <a:tc rowSpan="2" gridSpan="4">
                  <a:txBody>
                    <a:bodyPr/>
                    <a:lstStyle/>
                    <a:p>
                      <a:pPr marL="0" marR="0" algn="ctr">
                        <a:lnSpc>
                          <a:spcPct val="115000"/>
                        </a:lnSpc>
                        <a:spcBef>
                          <a:spcPts val="0"/>
                        </a:spcBef>
                        <a:spcAft>
                          <a:spcPts val="0"/>
                        </a:spcAft>
                      </a:pPr>
                      <a:r>
                        <a:rPr lang="en-US" sz="1600" b="1">
                          <a:latin typeface="Bodoni MT" pitchFamily="18" charset="0"/>
                        </a:rPr>
                        <a:t>Facility strength</a:t>
                      </a:r>
                      <a:endParaRPr lang="en-US" sz="1600" b="1">
                        <a:latin typeface="Bodoni MT" pitchFamily="18" charset="0"/>
                        <a:ea typeface="Times New Roman"/>
                        <a:cs typeface="Times New Roman"/>
                      </a:endParaRPr>
                    </a:p>
                  </a:txBody>
                  <a:tcPr marL="68580" marR="68580" marT="0" marB="0" anchor="ctr">
                    <a:solidFill>
                      <a:schemeClr val="tx2">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5">
                  <a:txBody>
                    <a:bodyPr/>
                    <a:lstStyle/>
                    <a:p>
                      <a:pPr marL="0" marR="0" algn="ctr">
                        <a:lnSpc>
                          <a:spcPct val="115000"/>
                        </a:lnSpc>
                        <a:spcBef>
                          <a:spcPts val="0"/>
                        </a:spcBef>
                        <a:spcAft>
                          <a:spcPts val="0"/>
                        </a:spcAft>
                      </a:pPr>
                      <a:r>
                        <a:rPr lang="en-US" sz="1600" b="1" dirty="0">
                          <a:latin typeface="Bodoni MT" pitchFamily="18" charset="0"/>
                        </a:rPr>
                        <a:t>Equipment available</a:t>
                      </a:r>
                      <a:endParaRPr lang="en-US" sz="1600" b="1" dirty="0">
                        <a:latin typeface="Bodoni MT" pitchFamily="18" charset="0"/>
                        <a:ea typeface="Times New Roman"/>
                        <a:cs typeface="Times New Roman"/>
                      </a:endParaRPr>
                    </a:p>
                  </a:txBody>
                  <a:tcPr marL="68580" marR="68580" marT="0" marB="0" anchor="ctr">
                    <a:solidFill>
                      <a:schemeClr val="tx2">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6">
                  <a:txBody>
                    <a:bodyPr/>
                    <a:lstStyle/>
                    <a:p>
                      <a:pPr marL="0" marR="0" algn="ctr">
                        <a:lnSpc>
                          <a:spcPct val="115000"/>
                        </a:lnSpc>
                        <a:spcBef>
                          <a:spcPts val="0"/>
                        </a:spcBef>
                        <a:spcAft>
                          <a:spcPts val="0"/>
                        </a:spcAft>
                      </a:pPr>
                      <a:r>
                        <a:rPr lang="en-US" sz="1600" b="1">
                          <a:latin typeface="Bodoni MT" pitchFamily="18" charset="0"/>
                        </a:rPr>
                        <a:t>Staff In-position</a:t>
                      </a:r>
                      <a:endParaRPr lang="en-US" sz="1600" b="1">
                        <a:latin typeface="Bodoni MT" pitchFamily="18" charset="0"/>
                        <a:ea typeface="Times New Roman"/>
                        <a:cs typeface="Times New Roman"/>
                      </a:endParaRPr>
                    </a:p>
                  </a:txBody>
                  <a:tcPr marL="68580" marR="68580"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algn="ctr">
                        <a:lnSpc>
                          <a:spcPct val="115000"/>
                        </a:lnSpc>
                        <a:spcBef>
                          <a:spcPts val="0"/>
                        </a:spcBef>
                        <a:spcAft>
                          <a:spcPts val="0"/>
                        </a:spcAft>
                      </a:pPr>
                      <a:r>
                        <a:rPr lang="en-US" sz="1400" b="1">
                          <a:latin typeface="Bodoni MT" pitchFamily="18" charset="0"/>
                        </a:rPr>
                        <a:t>Avg. monthly  IPD load</a:t>
                      </a:r>
                      <a:endParaRPr lang="en-US" sz="1400" b="1">
                        <a:latin typeface="Bodoni MT" pitchFamily="18" charset="0"/>
                        <a:ea typeface="Times New Roman"/>
                        <a:cs typeface="Times New Roman"/>
                      </a:endParaRPr>
                    </a:p>
                  </a:txBody>
                  <a:tcPr marL="68580" marR="68580" marT="0" marB="0" vert="vert270" anchor="ctr">
                    <a:solidFill>
                      <a:schemeClr val="tx2">
                        <a:lumMod val="20000"/>
                        <a:lumOff val="80000"/>
                      </a:schemeClr>
                    </a:solidFill>
                  </a:tcPr>
                </a:tc>
                <a:tc rowSpan="3">
                  <a:txBody>
                    <a:bodyPr/>
                    <a:lstStyle/>
                    <a:p>
                      <a:pPr marL="0" marR="0" algn="ctr">
                        <a:lnSpc>
                          <a:spcPct val="115000"/>
                        </a:lnSpc>
                        <a:spcBef>
                          <a:spcPts val="0"/>
                        </a:spcBef>
                        <a:spcAft>
                          <a:spcPts val="0"/>
                        </a:spcAft>
                      </a:pPr>
                      <a:r>
                        <a:rPr lang="en-US" sz="1400" b="1" dirty="0">
                          <a:latin typeface="Bodoni MT" pitchFamily="18" charset="0"/>
                        </a:rPr>
                        <a:t>Avg. monthly OPD load</a:t>
                      </a:r>
                      <a:endParaRPr lang="en-US" sz="1400" b="1" dirty="0">
                        <a:latin typeface="Bodoni MT" pitchFamily="18" charset="0"/>
                        <a:ea typeface="Times New Roman"/>
                        <a:cs typeface="Times New Roman"/>
                      </a:endParaRPr>
                    </a:p>
                  </a:txBody>
                  <a:tcPr marL="68580" marR="68580" marT="0" marB="0" vert="vert270" anchor="ctr">
                    <a:solidFill>
                      <a:schemeClr val="tx2">
                        <a:lumMod val="20000"/>
                        <a:lumOff val="80000"/>
                      </a:schemeClr>
                    </a:solidFill>
                  </a:tcPr>
                </a:tc>
              </a:tr>
              <a:tr h="306589">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marL="0" marR="0" algn="ctr">
                        <a:lnSpc>
                          <a:spcPct val="115000"/>
                        </a:lnSpc>
                        <a:spcBef>
                          <a:spcPts val="0"/>
                        </a:spcBef>
                        <a:spcAft>
                          <a:spcPts val="0"/>
                        </a:spcAft>
                      </a:pPr>
                      <a:r>
                        <a:rPr lang="en-US" sz="1600" b="1">
                          <a:latin typeface="Bodoni MT" pitchFamily="18" charset="0"/>
                        </a:rPr>
                        <a:t>MO</a:t>
                      </a:r>
                      <a:endParaRPr lang="en-US" sz="1600" b="1">
                        <a:latin typeface="Bodoni MT" pitchFamily="18" charset="0"/>
                        <a:ea typeface="Times New Roman"/>
                        <a:cs typeface="Times New Roman"/>
                      </a:endParaRPr>
                    </a:p>
                  </a:txBody>
                  <a:tcPr marL="68580" marR="68580"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600" b="1">
                          <a:latin typeface="Bodoni MT" pitchFamily="18" charset="0"/>
                        </a:rPr>
                        <a:t>Tech. HR</a:t>
                      </a:r>
                      <a:endParaRPr lang="en-US" sz="1600" b="1">
                        <a:latin typeface="Bodoni MT" pitchFamily="18" charset="0"/>
                        <a:ea typeface="Times New Roman"/>
                        <a:cs typeface="Times New Roman"/>
                      </a:endParaRPr>
                    </a:p>
                  </a:txBody>
                  <a:tcPr marL="68580" marR="68580"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r>
              <a:tr h="1437067">
                <a:tc vMerge="1">
                  <a:txBody>
                    <a:bodyPr/>
                    <a:lstStyle/>
                    <a:p>
                      <a:endParaRPr lang="en-US"/>
                    </a:p>
                  </a:txBody>
                  <a:tcPr/>
                </a:tc>
                <a:tc>
                  <a:txBody>
                    <a:bodyPr/>
                    <a:lstStyle/>
                    <a:p>
                      <a:pPr marL="0" marR="0" algn="ctr">
                        <a:lnSpc>
                          <a:spcPct val="115000"/>
                        </a:lnSpc>
                        <a:spcBef>
                          <a:spcPts val="0"/>
                        </a:spcBef>
                        <a:spcAft>
                          <a:spcPts val="0"/>
                        </a:spcAft>
                      </a:pPr>
                      <a:r>
                        <a:rPr lang="en-US" sz="1400" b="1" dirty="0">
                          <a:latin typeface="Bodoni MT" pitchFamily="18" charset="0"/>
                        </a:rPr>
                        <a:t>Bed</a:t>
                      </a:r>
                      <a:endParaRPr lang="en-US" sz="1400" b="1" dirty="0">
                        <a:latin typeface="Bodoni MT" pitchFamily="18" charset="0"/>
                        <a:ea typeface="Times New Roman"/>
                        <a:cs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b="1" dirty="0">
                          <a:latin typeface="Bodoni MT" pitchFamily="18" charset="0"/>
                        </a:rPr>
                        <a:t>24 Hrs Elect.</a:t>
                      </a:r>
                      <a:endParaRPr lang="en-US" sz="1400" b="1" dirty="0">
                        <a:latin typeface="Bodoni MT" pitchFamily="18" charset="0"/>
                        <a:ea typeface="Times New Roman"/>
                        <a:cs typeface="Times New Roman"/>
                      </a:endParaRPr>
                    </a:p>
                  </a:txBody>
                  <a:tcPr marL="68580" marR="68580" marT="0" marB="0" vert="vert27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b="1" dirty="0">
                          <a:latin typeface="Bodoni MT" pitchFamily="18" charset="0"/>
                        </a:rPr>
                        <a:t>24 Hrs Water</a:t>
                      </a:r>
                      <a:endParaRPr lang="en-US" sz="1400" b="1" dirty="0">
                        <a:latin typeface="Bodoni MT" pitchFamily="18" charset="0"/>
                        <a:ea typeface="Times New Roman"/>
                        <a:cs typeface="Times New Roman"/>
                      </a:endParaRPr>
                    </a:p>
                  </a:txBody>
                  <a:tcPr marL="68580" marR="68580" marT="0" marB="0" vert="vert27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b="1" dirty="0" err="1">
                          <a:latin typeface="Bodoni MT" pitchFamily="18" charset="0"/>
                        </a:rPr>
                        <a:t>Labour</a:t>
                      </a:r>
                      <a:r>
                        <a:rPr lang="en-US" sz="1400" b="1" dirty="0">
                          <a:latin typeface="Bodoni MT" pitchFamily="18" charset="0"/>
                        </a:rPr>
                        <a:t> Room</a:t>
                      </a:r>
                      <a:endParaRPr lang="en-US" sz="1400" b="1" dirty="0">
                        <a:latin typeface="Bodoni MT" pitchFamily="18" charset="0"/>
                        <a:ea typeface="Times New Roman"/>
                        <a:cs typeface="Times New Roman"/>
                      </a:endParaRPr>
                    </a:p>
                  </a:txBody>
                  <a:tcPr marL="68580" marR="68580" marT="0" marB="0" vert="vert27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b="1" dirty="0" err="1">
                          <a:latin typeface="Bodoni MT" pitchFamily="18" charset="0"/>
                        </a:rPr>
                        <a:t>Labour</a:t>
                      </a:r>
                      <a:r>
                        <a:rPr lang="en-US" sz="1400" b="1" dirty="0">
                          <a:latin typeface="Bodoni MT" pitchFamily="18" charset="0"/>
                        </a:rPr>
                        <a:t> table</a:t>
                      </a:r>
                      <a:endParaRPr lang="en-US" sz="1400" b="1" dirty="0">
                        <a:latin typeface="Bodoni MT" pitchFamily="18" charset="0"/>
                        <a:ea typeface="Times New Roman"/>
                        <a:cs typeface="Times New Roman"/>
                      </a:endParaRPr>
                    </a:p>
                  </a:txBody>
                  <a:tcPr marL="68580" marR="68580" marT="0" marB="0" vert="vert27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b="1" dirty="0">
                          <a:latin typeface="Bodoni MT" pitchFamily="18" charset="0"/>
                        </a:rPr>
                        <a:t>NBCC</a:t>
                      </a:r>
                      <a:endParaRPr lang="en-US" sz="1400" b="1" dirty="0">
                        <a:latin typeface="Bodoni MT" pitchFamily="18" charset="0"/>
                        <a:ea typeface="Times New Roman"/>
                        <a:cs typeface="Times New Roman"/>
                      </a:endParaRPr>
                    </a:p>
                  </a:txBody>
                  <a:tcPr marL="68580" marR="68580" marT="0" marB="0" vert="vert27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b="1" dirty="0" err="1">
                          <a:latin typeface="Bodoni MT" pitchFamily="18" charset="0"/>
                        </a:rPr>
                        <a:t>Weigning</a:t>
                      </a:r>
                      <a:r>
                        <a:rPr lang="en-US" sz="1400" b="1" dirty="0">
                          <a:latin typeface="Bodoni MT" pitchFamily="18" charset="0"/>
                        </a:rPr>
                        <a:t> </a:t>
                      </a:r>
                    </a:p>
                    <a:p>
                      <a:pPr marL="0" marR="0" algn="ctr">
                        <a:lnSpc>
                          <a:spcPct val="115000"/>
                        </a:lnSpc>
                        <a:spcBef>
                          <a:spcPts val="0"/>
                        </a:spcBef>
                        <a:spcAft>
                          <a:spcPts val="0"/>
                        </a:spcAft>
                      </a:pPr>
                      <a:r>
                        <a:rPr lang="en-US" sz="1400" b="1" dirty="0">
                          <a:latin typeface="Bodoni MT" pitchFamily="18" charset="0"/>
                        </a:rPr>
                        <a:t>Machine</a:t>
                      </a:r>
                      <a:endParaRPr lang="en-US" sz="1400" b="1" dirty="0">
                        <a:latin typeface="Bodoni MT" pitchFamily="18" charset="0"/>
                        <a:ea typeface="Times New Roman"/>
                        <a:cs typeface="Times New Roman"/>
                      </a:endParaRPr>
                    </a:p>
                  </a:txBody>
                  <a:tcPr marL="68580" marR="68580" marT="0" marB="0" vert="vert27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b="1" dirty="0">
                          <a:latin typeface="Bodoni MT" pitchFamily="18" charset="0"/>
                        </a:rPr>
                        <a:t>Sterilizer</a:t>
                      </a:r>
                      <a:endParaRPr lang="en-US" sz="1400" b="1" dirty="0">
                        <a:latin typeface="Bodoni MT" pitchFamily="18" charset="0"/>
                        <a:ea typeface="Times New Roman"/>
                        <a:cs typeface="Times New Roman"/>
                      </a:endParaRPr>
                    </a:p>
                  </a:txBody>
                  <a:tcPr marL="68580" marR="68580" marT="0" marB="0" vert="vert27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b="1" dirty="0">
                          <a:latin typeface="Bodoni MT" pitchFamily="18" charset="0"/>
                        </a:rPr>
                        <a:t>EDL</a:t>
                      </a:r>
                      <a:endParaRPr lang="en-US" sz="1400" b="1" dirty="0">
                        <a:latin typeface="Bodoni MT" pitchFamily="18" charset="0"/>
                        <a:ea typeface="Times New Roman"/>
                        <a:cs typeface="Times New Roman"/>
                      </a:endParaRPr>
                    </a:p>
                  </a:txBody>
                  <a:tcPr marL="68580" marR="68580" marT="0" marB="0" vert="vert27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b="1" dirty="0">
                          <a:latin typeface="Bodoni MT" pitchFamily="18" charset="0"/>
                        </a:rPr>
                        <a:t>MO </a:t>
                      </a:r>
                      <a:r>
                        <a:rPr lang="en-US" sz="1400" b="1" dirty="0" err="1">
                          <a:latin typeface="Bodoni MT" pitchFamily="18" charset="0"/>
                        </a:rPr>
                        <a:t>Allo</a:t>
                      </a:r>
                      <a:endParaRPr lang="en-US" sz="1400" b="1" dirty="0">
                        <a:latin typeface="Bodoni MT" pitchFamily="18" charset="0"/>
                        <a:ea typeface="Times New Roman"/>
                        <a:cs typeface="Times New Roman"/>
                      </a:endParaRPr>
                    </a:p>
                  </a:txBody>
                  <a:tcPr marL="68580" marR="68580" marT="0" marB="0" vert="vert27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b="1" dirty="0">
                          <a:latin typeface="Bodoni MT" pitchFamily="18" charset="0"/>
                        </a:rPr>
                        <a:t>MO AYUSH</a:t>
                      </a:r>
                      <a:endParaRPr lang="en-US" sz="1400" b="1" dirty="0">
                        <a:latin typeface="Bodoni MT" pitchFamily="18" charset="0"/>
                        <a:ea typeface="Times New Roman"/>
                        <a:cs typeface="Times New Roman"/>
                      </a:endParaRPr>
                    </a:p>
                  </a:txBody>
                  <a:tcPr marL="68580" marR="68580" marT="0" marB="0" vert="vert27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b="1" dirty="0">
                          <a:latin typeface="Bodoni MT" pitchFamily="18" charset="0"/>
                        </a:rPr>
                        <a:t>Dental MO</a:t>
                      </a:r>
                      <a:endParaRPr lang="en-US" sz="1400" b="1" dirty="0">
                        <a:latin typeface="Bodoni MT" pitchFamily="18" charset="0"/>
                        <a:ea typeface="Times New Roman"/>
                        <a:cs typeface="Times New Roman"/>
                      </a:endParaRPr>
                    </a:p>
                  </a:txBody>
                  <a:tcPr marL="68580" marR="68580" marT="0" marB="0" vert="vert27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b="1" dirty="0">
                          <a:latin typeface="Bodoni MT" pitchFamily="18" charset="0"/>
                        </a:rPr>
                        <a:t>SN</a:t>
                      </a:r>
                      <a:endParaRPr lang="en-US" sz="1400" b="1" dirty="0">
                        <a:latin typeface="Bodoni MT" pitchFamily="18" charset="0"/>
                        <a:ea typeface="Times New Roman"/>
                        <a:cs typeface="Times New Roman"/>
                      </a:endParaRPr>
                    </a:p>
                  </a:txBody>
                  <a:tcPr marL="68580" marR="68580" marT="0" marB="0" vert="vert27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b="1" dirty="0">
                          <a:latin typeface="Bodoni MT" pitchFamily="18" charset="0"/>
                        </a:rPr>
                        <a:t>Phar </a:t>
                      </a:r>
                      <a:r>
                        <a:rPr lang="en-US" sz="1400" b="1" dirty="0" err="1">
                          <a:latin typeface="Bodoni MT" pitchFamily="18" charset="0"/>
                        </a:rPr>
                        <a:t>Allo</a:t>
                      </a:r>
                      <a:endParaRPr lang="en-US" sz="1400" b="1" dirty="0">
                        <a:latin typeface="Bodoni MT" pitchFamily="18" charset="0"/>
                        <a:ea typeface="Times New Roman"/>
                        <a:cs typeface="Times New Roman"/>
                      </a:endParaRPr>
                    </a:p>
                  </a:txBody>
                  <a:tcPr marL="68580" marR="68580" marT="0" marB="0" vert="vert27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b="1" dirty="0" err="1">
                          <a:latin typeface="Bodoni MT" pitchFamily="18" charset="0"/>
                        </a:rPr>
                        <a:t>Lab.Tech</a:t>
                      </a:r>
                      <a:endParaRPr lang="en-US" sz="1400" b="1" dirty="0">
                        <a:latin typeface="Bodoni MT" pitchFamily="18" charset="0"/>
                        <a:ea typeface="Times New Roman"/>
                        <a:cs typeface="Times New Roman"/>
                      </a:endParaRPr>
                    </a:p>
                  </a:txBody>
                  <a:tcPr marL="68580" marR="68580" marT="0" marB="0" vert="vert270" anchor="ctr">
                    <a:solidFill>
                      <a:schemeClr val="tx2">
                        <a:lumMod val="20000"/>
                        <a:lumOff val="80000"/>
                      </a:schemeClr>
                    </a:solidFill>
                  </a:tcPr>
                </a:tc>
                <a:tc vMerge="1">
                  <a:txBody>
                    <a:bodyPr/>
                    <a:lstStyle/>
                    <a:p>
                      <a:endParaRPr lang="en-US"/>
                    </a:p>
                  </a:txBody>
                  <a:tcPr/>
                </a:tc>
                <a:tc vMerge="1">
                  <a:txBody>
                    <a:bodyPr/>
                    <a:lstStyle/>
                    <a:p>
                      <a:endParaRPr lang="en-US"/>
                    </a:p>
                  </a:txBody>
                  <a:tcPr/>
                </a:tc>
              </a:tr>
              <a:tr h="613178">
                <a:tc>
                  <a:txBody>
                    <a:bodyPr/>
                    <a:lstStyle/>
                    <a:p>
                      <a:pPr marL="0" marR="0">
                        <a:lnSpc>
                          <a:spcPct val="115000"/>
                        </a:lnSpc>
                        <a:spcBef>
                          <a:spcPts val="0"/>
                        </a:spcBef>
                        <a:spcAft>
                          <a:spcPts val="0"/>
                        </a:spcAft>
                      </a:pPr>
                      <a:r>
                        <a:rPr lang="en-US" sz="1600">
                          <a:latin typeface="Bodoni MT" pitchFamily="18" charset="0"/>
                        </a:rPr>
                        <a:t>Borakha</a:t>
                      </a:r>
                      <a:endParaRPr lang="en-US" sz="160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latin typeface="Bodoni MT" pitchFamily="18" charset="0"/>
                        </a:rPr>
                        <a:t>6</a:t>
                      </a:r>
                      <a:endParaRPr lang="en-US" sz="160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latin typeface="Bodoni MT" pitchFamily="18" charset="0"/>
                        </a:rPr>
                        <a:t>Y</a:t>
                      </a:r>
                      <a:endParaRPr lang="en-US" sz="160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latin typeface="Bodoni MT" pitchFamily="18" charset="0"/>
                        </a:rPr>
                        <a:t>Y</a:t>
                      </a:r>
                      <a:endParaRPr lang="en-US" sz="160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latin typeface="Bodoni MT" pitchFamily="18" charset="0"/>
                        </a:rPr>
                        <a:t>Y</a:t>
                      </a:r>
                      <a:endParaRPr lang="en-US" sz="160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latin typeface="Bodoni MT" pitchFamily="18" charset="0"/>
                        </a:rPr>
                        <a:t>Y</a:t>
                      </a:r>
                      <a:endParaRPr lang="en-US" sz="160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latin typeface="Bodoni MT" pitchFamily="18" charset="0"/>
                        </a:rPr>
                        <a:t>Y</a:t>
                      </a:r>
                      <a:endParaRPr lang="en-US" sz="160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latin typeface="Bodoni MT" pitchFamily="18" charset="0"/>
                        </a:rPr>
                        <a:t>Y</a:t>
                      </a:r>
                      <a:endParaRPr lang="en-US" sz="160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latin typeface="Bodoni MT" pitchFamily="18" charset="0"/>
                        </a:rPr>
                        <a:t>Y</a:t>
                      </a:r>
                      <a:endParaRPr lang="en-US" sz="160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latin typeface="Bodoni MT" pitchFamily="18" charset="0"/>
                        </a:rPr>
                        <a:t>Y</a:t>
                      </a:r>
                      <a:endParaRPr lang="en-US" sz="160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latin typeface="Bodoni MT" pitchFamily="18" charset="0"/>
                        </a:rPr>
                        <a:t>3</a:t>
                      </a:r>
                      <a:endParaRPr lang="en-US" sz="160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latin typeface="Bodoni MT" pitchFamily="18" charset="0"/>
                        </a:rPr>
                        <a:t>02</a:t>
                      </a:r>
                      <a:endParaRPr lang="en-US" sz="160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latin typeface="Bodoni MT" pitchFamily="18" charset="0"/>
                        </a:rPr>
                        <a:t>1</a:t>
                      </a:r>
                      <a:endParaRPr lang="en-US" sz="160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latin typeface="Bodoni MT" pitchFamily="18" charset="0"/>
                        </a:rPr>
                        <a:t>6</a:t>
                      </a:r>
                      <a:endParaRPr lang="en-US" sz="160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latin typeface="Bodoni MT" pitchFamily="18" charset="0"/>
                        </a:rPr>
                        <a:t>2</a:t>
                      </a:r>
                      <a:endParaRPr lang="en-US" sz="160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latin typeface="Bodoni MT" pitchFamily="18" charset="0"/>
                        </a:rPr>
                        <a:t>2</a:t>
                      </a:r>
                      <a:endParaRPr lang="en-US" sz="160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latin typeface="Bodoni MT" pitchFamily="18" charset="0"/>
                        </a:rPr>
                        <a:t>42</a:t>
                      </a:r>
                      <a:endParaRPr lang="en-US" sz="160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latin typeface="Bodoni MT" pitchFamily="18" charset="0"/>
                        </a:rPr>
                        <a:t>370</a:t>
                      </a:r>
                      <a:endParaRPr lang="en-US" sz="1600">
                        <a:latin typeface="Bodoni MT" pitchFamily="18" charset="0"/>
                        <a:ea typeface="Times New Roman"/>
                        <a:cs typeface="Times New Roman"/>
                      </a:endParaRPr>
                    </a:p>
                  </a:txBody>
                  <a:tcPr marL="68580" marR="68580" marT="0" marB="0" anchor="ctr"/>
                </a:tc>
              </a:tr>
              <a:tr h="613178">
                <a:tc>
                  <a:txBody>
                    <a:bodyPr/>
                    <a:lstStyle/>
                    <a:p>
                      <a:pPr marL="0" marR="0">
                        <a:lnSpc>
                          <a:spcPct val="115000"/>
                        </a:lnSpc>
                        <a:spcBef>
                          <a:spcPts val="0"/>
                        </a:spcBef>
                        <a:spcAft>
                          <a:spcPts val="0"/>
                        </a:spcAft>
                      </a:pPr>
                      <a:r>
                        <a:rPr lang="en-US" sz="1600">
                          <a:latin typeface="Bodoni MT" pitchFamily="18" charset="0"/>
                        </a:rPr>
                        <a:t>Mandai</a:t>
                      </a:r>
                      <a:endParaRPr lang="en-US" sz="160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latin typeface="Bodoni MT" pitchFamily="18" charset="0"/>
                        </a:rPr>
                        <a:t>6</a:t>
                      </a:r>
                      <a:endParaRPr lang="en-US" sz="1600"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latin typeface="Bodoni MT" pitchFamily="18" charset="0"/>
                        </a:rPr>
                        <a:t>Y</a:t>
                      </a:r>
                      <a:endParaRPr lang="en-US" sz="1600"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latin typeface="Bodoni MT" pitchFamily="18" charset="0"/>
                        </a:rPr>
                        <a:t>Y</a:t>
                      </a:r>
                      <a:endParaRPr lang="en-US" sz="1600"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latin typeface="Bodoni MT" pitchFamily="18" charset="0"/>
                        </a:rPr>
                        <a:t>Y</a:t>
                      </a:r>
                      <a:endParaRPr lang="en-US" sz="1600"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latin typeface="Bodoni MT" pitchFamily="18" charset="0"/>
                        </a:rPr>
                        <a:t>Y</a:t>
                      </a:r>
                      <a:endParaRPr lang="en-US" sz="1600"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latin typeface="Bodoni MT" pitchFamily="18" charset="0"/>
                        </a:rPr>
                        <a:t>Y</a:t>
                      </a:r>
                      <a:endParaRPr lang="en-US" sz="1600"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latin typeface="Bodoni MT" pitchFamily="18" charset="0"/>
                        </a:rPr>
                        <a:t>Y</a:t>
                      </a:r>
                      <a:endParaRPr lang="en-US" sz="1600"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latin typeface="Bodoni MT" pitchFamily="18" charset="0"/>
                        </a:rPr>
                        <a:t>Y</a:t>
                      </a:r>
                      <a:endParaRPr lang="en-US" sz="1600"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latin typeface="Bodoni MT" pitchFamily="18" charset="0"/>
                        </a:rPr>
                        <a:t>Y</a:t>
                      </a:r>
                      <a:endParaRPr lang="en-US" sz="1600"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latin typeface="Bodoni MT" pitchFamily="18" charset="0"/>
                        </a:rPr>
                        <a:t>3</a:t>
                      </a:r>
                      <a:endParaRPr lang="en-US" sz="1600"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latin typeface="Bodoni MT" pitchFamily="18" charset="0"/>
                        </a:rPr>
                        <a:t>02</a:t>
                      </a:r>
                      <a:endParaRPr lang="en-US" sz="1600"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latin typeface="Bodoni MT" pitchFamily="18" charset="0"/>
                        </a:rPr>
                        <a:t>1</a:t>
                      </a:r>
                      <a:endParaRPr lang="en-US" sz="1600"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latin typeface="Bodoni MT" pitchFamily="18" charset="0"/>
                        </a:rPr>
                        <a:t>6</a:t>
                      </a:r>
                      <a:endParaRPr lang="en-US" sz="1600"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latin typeface="Bodoni MT" pitchFamily="18" charset="0"/>
                        </a:rPr>
                        <a:t>2</a:t>
                      </a:r>
                      <a:endParaRPr lang="en-US" sz="1600"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latin typeface="Bodoni MT" pitchFamily="18" charset="0"/>
                        </a:rPr>
                        <a:t>1</a:t>
                      </a:r>
                      <a:endParaRPr lang="en-US" sz="1600"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latin typeface="Bodoni MT" pitchFamily="18" charset="0"/>
                        </a:rPr>
                        <a:t>113</a:t>
                      </a:r>
                      <a:endParaRPr lang="en-US" sz="1600" dirty="0">
                        <a:latin typeface="Bodoni MT" pitchFamily="18" charset="0"/>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latin typeface="Bodoni MT" pitchFamily="18" charset="0"/>
                        </a:rPr>
                        <a:t>865</a:t>
                      </a:r>
                      <a:endParaRPr lang="en-US" sz="1600" dirty="0">
                        <a:latin typeface="Bodoni MT" pitchFamily="18" charset="0"/>
                        <a:ea typeface="Times New Roman"/>
                        <a:cs typeface="Times New Roman"/>
                      </a:endParaRPr>
                    </a:p>
                  </a:txBody>
                  <a:tcPr marL="68580" marR="68580" marT="0" marB="0" anchor="ctr"/>
                </a:tc>
              </a:tr>
            </a:tbl>
          </a:graphicData>
        </a:graphic>
      </p:graphicFrame>
      <p:graphicFrame>
        <p:nvGraphicFramePr>
          <p:cNvPr id="8" name="Diagram 7"/>
          <p:cNvGraphicFramePr/>
          <p:nvPr/>
        </p:nvGraphicFramePr>
        <p:xfrm>
          <a:off x="228600" y="152400"/>
          <a:ext cx="86868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ext uri="{D42A27DB-BD31-4B8C-83A1-F6EECF244321}">
                <p14:modId xmlns:p14="http://schemas.microsoft.com/office/powerpoint/2010/main" val="3089213009"/>
              </p:ext>
            </p:extLst>
          </p:nvPr>
        </p:nvGraphicFramePr>
        <p:xfrm>
          <a:off x="228600" y="2202543"/>
          <a:ext cx="8686800" cy="83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059302579"/>
              </p:ext>
            </p:extLst>
          </p:nvPr>
        </p:nvGraphicFramePr>
        <p:xfrm>
          <a:off x="457200" y="76200"/>
          <a:ext cx="8229600" cy="563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304800" y="609600"/>
            <a:ext cx="8534400" cy="6096000"/>
          </a:xfrm>
          <a:solidFill>
            <a:schemeClr val="accent1">
              <a:lumMod val="20000"/>
              <a:lumOff val="80000"/>
            </a:schemeClr>
          </a:solidFill>
        </p:spPr>
        <p:txBody>
          <a:bodyPr>
            <a:noAutofit/>
          </a:bodyPr>
          <a:lstStyle/>
          <a:p>
            <a:pPr>
              <a:buNone/>
            </a:pPr>
            <a:r>
              <a:rPr lang="en-US" sz="1800" b="1" u="sng" dirty="0" smtClean="0">
                <a:latin typeface="Bodoni MT" pitchFamily="18" charset="0"/>
              </a:rPr>
              <a:t>Reproductive Child Health:</a:t>
            </a:r>
            <a:endParaRPr lang="en-US" sz="1800" b="1" dirty="0" smtClean="0">
              <a:latin typeface="Bodoni MT" pitchFamily="18" charset="0"/>
            </a:endParaRPr>
          </a:p>
          <a:p>
            <a:pPr lvl="0" algn="just"/>
            <a:r>
              <a:rPr lang="en-US" sz="1800" dirty="0" smtClean="0">
                <a:latin typeface="Bodoni MT" pitchFamily="18" charset="0"/>
              </a:rPr>
              <a:t>ANC registration is 93%,</a:t>
            </a:r>
          </a:p>
          <a:p>
            <a:pPr lvl="0" algn="just"/>
            <a:r>
              <a:rPr lang="en-US" sz="1800" dirty="0" smtClean="0">
                <a:latin typeface="Bodoni MT" pitchFamily="18" charset="0"/>
              </a:rPr>
              <a:t>1</a:t>
            </a:r>
            <a:r>
              <a:rPr lang="en-US" sz="1800" baseline="30000" dirty="0" smtClean="0">
                <a:latin typeface="Bodoni MT" pitchFamily="18" charset="0"/>
              </a:rPr>
              <a:t>st</a:t>
            </a:r>
            <a:r>
              <a:rPr lang="en-US" sz="1800" dirty="0" smtClean="0">
                <a:latin typeface="Bodoni MT" pitchFamily="18" charset="0"/>
              </a:rPr>
              <a:t> trimester registration is 86% but 3</a:t>
            </a:r>
            <a:r>
              <a:rPr lang="en-US" sz="1800" baseline="30000" dirty="0" smtClean="0">
                <a:latin typeface="Bodoni MT" pitchFamily="18" charset="0"/>
              </a:rPr>
              <a:t>rd</a:t>
            </a:r>
            <a:r>
              <a:rPr lang="en-US" sz="1800" dirty="0" smtClean="0">
                <a:latin typeface="Bodoni MT" pitchFamily="18" charset="0"/>
              </a:rPr>
              <a:t> trimester registration is 68%, </a:t>
            </a:r>
          </a:p>
          <a:p>
            <a:pPr lvl="0" algn="just"/>
            <a:r>
              <a:rPr lang="en-US" sz="1800" dirty="0" err="1" smtClean="0">
                <a:latin typeface="Bodoni MT" pitchFamily="18" charset="0"/>
              </a:rPr>
              <a:t>Haemoglobin</a:t>
            </a:r>
            <a:r>
              <a:rPr lang="en-US" sz="1800" dirty="0" smtClean="0">
                <a:latin typeface="Bodoni MT" pitchFamily="18" charset="0"/>
              </a:rPr>
              <a:t> % check up is only 30% of ANC, </a:t>
            </a:r>
          </a:p>
          <a:p>
            <a:pPr lvl="0" algn="just"/>
            <a:r>
              <a:rPr lang="en-US" sz="1800" dirty="0" smtClean="0">
                <a:latin typeface="Bodoni MT" pitchFamily="18" charset="0"/>
              </a:rPr>
              <a:t>IFA distributed to mother is 79% but Blood pressure check up is not recorded in HMIS report.</a:t>
            </a:r>
          </a:p>
          <a:p>
            <a:pPr lvl="0" algn="just"/>
            <a:r>
              <a:rPr lang="en-US" sz="1800" dirty="0" smtClean="0">
                <a:latin typeface="Bodoni MT" pitchFamily="18" charset="0"/>
              </a:rPr>
              <a:t>SBA attendance in home delivery is only 30% &amp; PNC check up is 65%, </a:t>
            </a:r>
          </a:p>
          <a:p>
            <a:pPr lvl="0" algn="just"/>
            <a:r>
              <a:rPr lang="en-US" sz="1800" dirty="0" smtClean="0">
                <a:latin typeface="Bodoni MT" pitchFamily="18" charset="0"/>
              </a:rPr>
              <a:t>Family planning and Immunization coverage are 73% and 76% respectively. </a:t>
            </a:r>
          </a:p>
          <a:p>
            <a:pPr>
              <a:buNone/>
            </a:pPr>
            <a:r>
              <a:rPr lang="en-US" sz="1800" b="1" u="sng" dirty="0" smtClean="0">
                <a:latin typeface="Bodoni MT" pitchFamily="18" charset="0"/>
              </a:rPr>
              <a:t>Communicable Diseases / Non Communicable Diseases:</a:t>
            </a:r>
          </a:p>
          <a:p>
            <a:pPr lvl="0" algn="just"/>
            <a:r>
              <a:rPr lang="en-US" sz="1800" dirty="0" smtClean="0">
                <a:latin typeface="Bodoni MT" pitchFamily="18" charset="0"/>
              </a:rPr>
              <a:t>Block is endemic area of Malaria, TB and Diarrhea.</a:t>
            </a:r>
          </a:p>
          <a:p>
            <a:pPr lvl="0" algn="just"/>
            <a:r>
              <a:rPr lang="en-US" sz="1800" dirty="0" smtClean="0">
                <a:latin typeface="Bodoni MT" pitchFamily="18" charset="0"/>
              </a:rPr>
              <a:t>It has been observed that 25% to 35% of population to attend primary health care clinic suffers from various types of psychological problem. Most of them (&gt;90%) remain untreated. Poor awareness, myth and stigma are related to it.</a:t>
            </a:r>
          </a:p>
          <a:p>
            <a:pPr lvl="0" algn="just"/>
            <a:r>
              <a:rPr lang="en-US" sz="1800" dirty="0" smtClean="0">
                <a:latin typeface="Bodoni MT" pitchFamily="18" charset="0"/>
              </a:rPr>
              <a:t>Majority of cancer occurrence broad age group is 35 to 64 years where 63.02% of total cancer cases are found. It was observed that Tobacco related cancers of head and neck region is around 21% in general both male &amp; females. Again cervical cancer cases are 18.5% of total female cancers and breast cancer cases are 13.8%. Lung cancer cases in male are 18.8% of total male cancer cases and Gall Bladder Cancer cases in females are 9.6% of total female cancer cases.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29655348"/>
              </p:ext>
            </p:extLst>
          </p:nvPr>
        </p:nvGraphicFramePr>
        <p:xfrm>
          <a:off x="457200" y="274638"/>
          <a:ext cx="8229600" cy="71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77700451"/>
              </p:ext>
            </p:extLst>
          </p:nvPr>
        </p:nvGraphicFramePr>
        <p:xfrm>
          <a:off x="457200" y="1143000"/>
          <a:ext cx="8153399" cy="5315964"/>
        </p:xfrm>
        <a:graphic>
          <a:graphicData uri="http://schemas.openxmlformats.org/drawingml/2006/table">
            <a:tbl>
              <a:tblPr>
                <a:tableStyleId>{BC89EF96-8CEA-46FF-86C4-4CE0E7609802}</a:tableStyleId>
              </a:tblPr>
              <a:tblGrid>
                <a:gridCol w="606613"/>
                <a:gridCol w="4702880"/>
                <a:gridCol w="2843906"/>
              </a:tblGrid>
              <a:tr h="465395">
                <a:tc>
                  <a:txBody>
                    <a:bodyPr/>
                    <a:lstStyle/>
                    <a:p>
                      <a:pPr marL="0" marR="0" algn="just">
                        <a:lnSpc>
                          <a:spcPct val="115000"/>
                        </a:lnSpc>
                        <a:spcBef>
                          <a:spcPts val="0"/>
                        </a:spcBef>
                        <a:spcAft>
                          <a:spcPts val="0"/>
                        </a:spcAft>
                      </a:pPr>
                      <a:r>
                        <a:rPr lang="en-IN" sz="2400" kern="1200" dirty="0">
                          <a:latin typeface="Bodoni MT" pitchFamily="18" charset="0"/>
                        </a:rPr>
                        <a:t>SL </a:t>
                      </a:r>
                      <a:endParaRPr lang="en-US" sz="3200" dirty="0">
                        <a:latin typeface="Bodoni MT" pitchFamily="18" charset="0"/>
                        <a:ea typeface="Times New Roman"/>
                      </a:endParaRPr>
                    </a:p>
                  </a:txBody>
                  <a:tcPr marL="68580" marR="68580" marT="10795" marB="0" anchor="ctr">
                    <a:solidFill>
                      <a:schemeClr val="tx2">
                        <a:lumMod val="40000"/>
                        <a:lumOff val="60000"/>
                      </a:schemeClr>
                    </a:solidFill>
                  </a:tcPr>
                </a:tc>
                <a:tc>
                  <a:txBody>
                    <a:bodyPr/>
                    <a:lstStyle/>
                    <a:p>
                      <a:pPr marL="0" marR="0" algn="just">
                        <a:lnSpc>
                          <a:spcPct val="115000"/>
                        </a:lnSpc>
                        <a:spcBef>
                          <a:spcPts val="0"/>
                        </a:spcBef>
                        <a:spcAft>
                          <a:spcPts val="0"/>
                        </a:spcAft>
                      </a:pPr>
                      <a:r>
                        <a:rPr lang="en-IN" sz="2400" kern="1200" dirty="0">
                          <a:latin typeface="Bodoni MT" pitchFamily="18" charset="0"/>
                        </a:rPr>
                        <a:t>Target of </a:t>
                      </a:r>
                      <a:r>
                        <a:rPr lang="en-IN" sz="2400" kern="1200" dirty="0" smtClean="0">
                          <a:latin typeface="Bodoni MT" pitchFamily="18" charset="0"/>
                        </a:rPr>
                        <a:t>Beneficiary</a:t>
                      </a:r>
                      <a:endParaRPr lang="en-US" sz="3200" dirty="0">
                        <a:latin typeface="Bodoni MT" pitchFamily="18" charset="0"/>
                        <a:ea typeface="Times New Roman"/>
                      </a:endParaRPr>
                    </a:p>
                  </a:txBody>
                  <a:tcPr marL="68580" marR="68580" marT="10795" marB="0" anchor="ctr">
                    <a:solidFill>
                      <a:schemeClr val="tx2">
                        <a:lumMod val="40000"/>
                        <a:lumOff val="60000"/>
                      </a:schemeClr>
                    </a:solidFill>
                  </a:tcPr>
                </a:tc>
                <a:tc>
                  <a:txBody>
                    <a:bodyPr/>
                    <a:lstStyle/>
                    <a:p>
                      <a:pPr marL="0" marR="0" algn="ctr">
                        <a:lnSpc>
                          <a:spcPct val="115000"/>
                        </a:lnSpc>
                        <a:spcBef>
                          <a:spcPts val="0"/>
                        </a:spcBef>
                        <a:spcAft>
                          <a:spcPts val="0"/>
                        </a:spcAft>
                      </a:pPr>
                      <a:r>
                        <a:rPr lang="en-IN" sz="2400" kern="1200" dirty="0">
                          <a:latin typeface="Bodoni MT" pitchFamily="18" charset="0"/>
                        </a:rPr>
                        <a:t>Year  2013-14</a:t>
                      </a:r>
                      <a:endParaRPr lang="en-US" sz="3200" dirty="0">
                        <a:latin typeface="Bodoni MT" pitchFamily="18" charset="0"/>
                        <a:ea typeface="Times New Roman"/>
                      </a:endParaRPr>
                    </a:p>
                  </a:txBody>
                  <a:tcPr marL="68580" marR="68580" marT="10795" marB="0" anchor="ctr">
                    <a:solidFill>
                      <a:schemeClr val="tx2">
                        <a:lumMod val="40000"/>
                        <a:lumOff val="60000"/>
                      </a:schemeClr>
                    </a:solidFill>
                  </a:tcPr>
                </a:tc>
              </a:tr>
              <a:tr h="465395">
                <a:tc>
                  <a:txBody>
                    <a:bodyPr/>
                    <a:lstStyle/>
                    <a:p>
                      <a:pPr marL="0" marR="0" algn="just">
                        <a:lnSpc>
                          <a:spcPct val="115000"/>
                        </a:lnSpc>
                        <a:spcBef>
                          <a:spcPts val="0"/>
                        </a:spcBef>
                        <a:spcAft>
                          <a:spcPts val="0"/>
                        </a:spcAft>
                      </a:pPr>
                      <a:r>
                        <a:rPr lang="en-IN" sz="2400" kern="1200">
                          <a:latin typeface="Bodoni MT" pitchFamily="18" charset="0"/>
                        </a:rPr>
                        <a:t>1 </a:t>
                      </a:r>
                      <a:endParaRPr lang="en-US" sz="3200">
                        <a:latin typeface="Bodoni MT" pitchFamily="18" charset="0"/>
                        <a:ea typeface="Times New Roman"/>
                      </a:endParaRPr>
                    </a:p>
                  </a:txBody>
                  <a:tcPr marL="68580" marR="68580" marT="10795" marB="0" anchor="ctr"/>
                </a:tc>
                <a:tc>
                  <a:txBody>
                    <a:bodyPr/>
                    <a:lstStyle/>
                    <a:p>
                      <a:pPr marL="0" marR="0" algn="just">
                        <a:lnSpc>
                          <a:spcPct val="115000"/>
                        </a:lnSpc>
                        <a:spcBef>
                          <a:spcPts val="0"/>
                        </a:spcBef>
                        <a:spcAft>
                          <a:spcPts val="0"/>
                        </a:spcAft>
                      </a:pPr>
                      <a:r>
                        <a:rPr lang="en-IN" sz="2300" kern="1200" dirty="0">
                          <a:latin typeface="Bodoni MT" pitchFamily="18" charset="0"/>
                        </a:rPr>
                        <a:t>Estimated Eligible couples </a:t>
                      </a:r>
                      <a:endParaRPr lang="en-US" sz="2300" dirty="0">
                        <a:latin typeface="Bodoni MT" pitchFamily="18" charset="0"/>
                        <a:ea typeface="Times New Roman"/>
                      </a:endParaRPr>
                    </a:p>
                  </a:txBody>
                  <a:tcPr marL="68580" marR="68580" marT="10795" marB="0" anchor="ctr"/>
                </a:tc>
                <a:tc>
                  <a:txBody>
                    <a:bodyPr/>
                    <a:lstStyle/>
                    <a:p>
                      <a:pPr marL="0" marR="0" algn="ctr">
                        <a:lnSpc>
                          <a:spcPct val="115000"/>
                        </a:lnSpc>
                        <a:spcBef>
                          <a:spcPts val="0"/>
                        </a:spcBef>
                        <a:spcAft>
                          <a:spcPts val="0"/>
                        </a:spcAft>
                      </a:pPr>
                      <a:r>
                        <a:rPr lang="en-IN" sz="2400" kern="1200">
                          <a:latin typeface="Bodoni MT" pitchFamily="18" charset="0"/>
                        </a:rPr>
                        <a:t>9286</a:t>
                      </a:r>
                      <a:endParaRPr lang="en-US" sz="3200">
                        <a:latin typeface="Bodoni MT" pitchFamily="18" charset="0"/>
                        <a:ea typeface="Times New Roman"/>
                      </a:endParaRPr>
                    </a:p>
                  </a:txBody>
                  <a:tcPr marL="68580" marR="68580" marT="10795" marB="0" anchor="ctr"/>
                </a:tc>
              </a:tr>
              <a:tr h="465395">
                <a:tc>
                  <a:txBody>
                    <a:bodyPr/>
                    <a:lstStyle/>
                    <a:p>
                      <a:pPr marL="0" marR="0" algn="just">
                        <a:lnSpc>
                          <a:spcPct val="115000"/>
                        </a:lnSpc>
                        <a:spcBef>
                          <a:spcPts val="0"/>
                        </a:spcBef>
                        <a:spcAft>
                          <a:spcPts val="0"/>
                        </a:spcAft>
                      </a:pPr>
                      <a:r>
                        <a:rPr lang="en-IN" sz="2400" kern="1200">
                          <a:latin typeface="Bodoni MT" pitchFamily="18" charset="0"/>
                        </a:rPr>
                        <a:t>2 </a:t>
                      </a:r>
                      <a:endParaRPr lang="en-US" sz="3200">
                        <a:latin typeface="Bodoni MT" pitchFamily="18" charset="0"/>
                        <a:ea typeface="Times New Roman"/>
                      </a:endParaRPr>
                    </a:p>
                  </a:txBody>
                  <a:tcPr marL="68580" marR="68580" marT="10795" marB="0" anchor="ctr"/>
                </a:tc>
                <a:tc>
                  <a:txBody>
                    <a:bodyPr/>
                    <a:lstStyle/>
                    <a:p>
                      <a:pPr marL="0" marR="0" algn="just">
                        <a:lnSpc>
                          <a:spcPct val="115000"/>
                        </a:lnSpc>
                        <a:spcBef>
                          <a:spcPts val="0"/>
                        </a:spcBef>
                        <a:spcAft>
                          <a:spcPts val="0"/>
                        </a:spcAft>
                      </a:pPr>
                      <a:r>
                        <a:rPr lang="en-IN" sz="2300" kern="1200" dirty="0">
                          <a:latin typeface="Bodoni MT" pitchFamily="18" charset="0"/>
                        </a:rPr>
                        <a:t>Estimated  Pregnant Women </a:t>
                      </a:r>
                      <a:endParaRPr lang="en-US" sz="2300" dirty="0">
                        <a:latin typeface="Bodoni MT" pitchFamily="18" charset="0"/>
                        <a:ea typeface="Times New Roman"/>
                      </a:endParaRPr>
                    </a:p>
                  </a:txBody>
                  <a:tcPr marL="68580" marR="68580" marT="10795" marB="0" anchor="ctr"/>
                </a:tc>
                <a:tc>
                  <a:txBody>
                    <a:bodyPr/>
                    <a:lstStyle/>
                    <a:p>
                      <a:pPr marL="0" marR="0" algn="ctr">
                        <a:lnSpc>
                          <a:spcPct val="115000"/>
                        </a:lnSpc>
                        <a:spcBef>
                          <a:spcPts val="0"/>
                        </a:spcBef>
                        <a:spcAft>
                          <a:spcPts val="0"/>
                        </a:spcAft>
                      </a:pPr>
                      <a:r>
                        <a:rPr lang="en-IN" sz="2400" kern="1200">
                          <a:latin typeface="Bodoni MT" pitchFamily="18" charset="0"/>
                        </a:rPr>
                        <a:t>859</a:t>
                      </a:r>
                      <a:endParaRPr lang="en-US" sz="3200">
                        <a:latin typeface="Bodoni MT" pitchFamily="18" charset="0"/>
                        <a:ea typeface="Times New Roman"/>
                      </a:endParaRPr>
                    </a:p>
                  </a:txBody>
                  <a:tcPr marL="68580" marR="68580" marT="10795" marB="0" anchor="ctr"/>
                </a:tc>
              </a:tr>
              <a:tr h="465395">
                <a:tc>
                  <a:txBody>
                    <a:bodyPr/>
                    <a:lstStyle/>
                    <a:p>
                      <a:pPr marL="0" marR="0" algn="just">
                        <a:lnSpc>
                          <a:spcPct val="115000"/>
                        </a:lnSpc>
                        <a:spcBef>
                          <a:spcPts val="0"/>
                        </a:spcBef>
                        <a:spcAft>
                          <a:spcPts val="0"/>
                        </a:spcAft>
                      </a:pPr>
                      <a:r>
                        <a:rPr lang="en-IN" sz="2400" kern="1200">
                          <a:latin typeface="Bodoni MT" pitchFamily="18" charset="0"/>
                        </a:rPr>
                        <a:t>3 </a:t>
                      </a:r>
                      <a:endParaRPr lang="en-US" sz="3200">
                        <a:latin typeface="Bodoni MT" pitchFamily="18" charset="0"/>
                        <a:ea typeface="Times New Roman"/>
                      </a:endParaRPr>
                    </a:p>
                  </a:txBody>
                  <a:tcPr marL="68580" marR="68580" marT="10795" marB="0" anchor="ctr"/>
                </a:tc>
                <a:tc>
                  <a:txBody>
                    <a:bodyPr/>
                    <a:lstStyle/>
                    <a:p>
                      <a:pPr marL="0" marR="0" algn="just">
                        <a:lnSpc>
                          <a:spcPct val="115000"/>
                        </a:lnSpc>
                        <a:spcBef>
                          <a:spcPts val="0"/>
                        </a:spcBef>
                        <a:spcAft>
                          <a:spcPts val="0"/>
                        </a:spcAft>
                      </a:pPr>
                      <a:r>
                        <a:rPr lang="en-IN" sz="2300" kern="1200" dirty="0">
                          <a:latin typeface="Bodoni MT" pitchFamily="18" charset="0"/>
                        </a:rPr>
                        <a:t>Estimated ANC registration </a:t>
                      </a:r>
                      <a:endParaRPr lang="en-US" sz="2300" dirty="0">
                        <a:latin typeface="Bodoni MT" pitchFamily="18" charset="0"/>
                        <a:ea typeface="Times New Roman"/>
                      </a:endParaRPr>
                    </a:p>
                  </a:txBody>
                  <a:tcPr marL="68580" marR="68580" marT="10795" marB="0" anchor="ctr"/>
                </a:tc>
                <a:tc>
                  <a:txBody>
                    <a:bodyPr/>
                    <a:lstStyle/>
                    <a:p>
                      <a:pPr marL="0" marR="0" algn="ctr">
                        <a:lnSpc>
                          <a:spcPct val="115000"/>
                        </a:lnSpc>
                        <a:spcBef>
                          <a:spcPts val="0"/>
                        </a:spcBef>
                        <a:spcAft>
                          <a:spcPts val="0"/>
                        </a:spcAft>
                      </a:pPr>
                      <a:r>
                        <a:rPr lang="en-IN" sz="2400" kern="1200" dirty="0">
                          <a:latin typeface="Bodoni MT" pitchFamily="18" charset="0"/>
                        </a:rPr>
                        <a:t>773</a:t>
                      </a:r>
                      <a:endParaRPr lang="en-US" sz="3200" dirty="0">
                        <a:latin typeface="Bodoni MT" pitchFamily="18" charset="0"/>
                        <a:ea typeface="Times New Roman"/>
                      </a:endParaRPr>
                    </a:p>
                  </a:txBody>
                  <a:tcPr marL="68580" marR="68580" marT="10795" marB="0" anchor="ctr"/>
                </a:tc>
              </a:tr>
              <a:tr h="465395">
                <a:tc>
                  <a:txBody>
                    <a:bodyPr/>
                    <a:lstStyle/>
                    <a:p>
                      <a:pPr marL="0" marR="0" algn="just">
                        <a:lnSpc>
                          <a:spcPct val="115000"/>
                        </a:lnSpc>
                        <a:spcBef>
                          <a:spcPts val="0"/>
                        </a:spcBef>
                        <a:spcAft>
                          <a:spcPts val="0"/>
                        </a:spcAft>
                      </a:pPr>
                      <a:r>
                        <a:rPr lang="en-IN" sz="2400" kern="1200">
                          <a:latin typeface="Bodoni MT" pitchFamily="18" charset="0"/>
                        </a:rPr>
                        <a:t>4 </a:t>
                      </a:r>
                      <a:endParaRPr lang="en-US" sz="3200">
                        <a:latin typeface="Bodoni MT" pitchFamily="18" charset="0"/>
                        <a:ea typeface="Times New Roman"/>
                      </a:endParaRPr>
                    </a:p>
                  </a:txBody>
                  <a:tcPr marL="68580" marR="68580" marT="10795" marB="0" anchor="ctr"/>
                </a:tc>
                <a:tc>
                  <a:txBody>
                    <a:bodyPr/>
                    <a:lstStyle/>
                    <a:p>
                      <a:pPr marL="0" marR="0" algn="just">
                        <a:lnSpc>
                          <a:spcPct val="115000"/>
                        </a:lnSpc>
                        <a:spcBef>
                          <a:spcPts val="0"/>
                        </a:spcBef>
                        <a:spcAft>
                          <a:spcPts val="0"/>
                        </a:spcAft>
                      </a:pPr>
                      <a:r>
                        <a:rPr lang="en-IN" sz="2300" kern="1200" dirty="0">
                          <a:latin typeface="Bodoni MT" pitchFamily="18" charset="0"/>
                        </a:rPr>
                        <a:t>Estimated Delivery </a:t>
                      </a:r>
                      <a:endParaRPr lang="en-US" sz="2300" dirty="0">
                        <a:latin typeface="Bodoni MT" pitchFamily="18" charset="0"/>
                        <a:ea typeface="Times New Roman"/>
                      </a:endParaRPr>
                    </a:p>
                  </a:txBody>
                  <a:tcPr marL="68580" marR="68580" marT="10795" marB="0" anchor="ctr"/>
                </a:tc>
                <a:tc>
                  <a:txBody>
                    <a:bodyPr/>
                    <a:lstStyle/>
                    <a:p>
                      <a:pPr marL="0" marR="0" algn="ctr">
                        <a:lnSpc>
                          <a:spcPct val="115000"/>
                        </a:lnSpc>
                        <a:spcBef>
                          <a:spcPts val="0"/>
                        </a:spcBef>
                        <a:spcAft>
                          <a:spcPts val="0"/>
                        </a:spcAft>
                      </a:pPr>
                      <a:r>
                        <a:rPr lang="en-IN" sz="2400" kern="1200">
                          <a:latin typeface="Bodoni MT" pitchFamily="18" charset="0"/>
                        </a:rPr>
                        <a:t>781</a:t>
                      </a:r>
                      <a:endParaRPr lang="en-US" sz="3200">
                        <a:latin typeface="Bodoni MT" pitchFamily="18" charset="0"/>
                        <a:ea typeface="Times New Roman"/>
                      </a:endParaRPr>
                    </a:p>
                  </a:txBody>
                  <a:tcPr marL="68580" marR="68580" marT="10795" marB="0" anchor="ctr"/>
                </a:tc>
              </a:tr>
              <a:tr h="465395">
                <a:tc>
                  <a:txBody>
                    <a:bodyPr/>
                    <a:lstStyle/>
                    <a:p>
                      <a:pPr marL="0" marR="0" algn="just">
                        <a:lnSpc>
                          <a:spcPct val="115000"/>
                        </a:lnSpc>
                        <a:spcBef>
                          <a:spcPts val="0"/>
                        </a:spcBef>
                        <a:spcAft>
                          <a:spcPts val="0"/>
                        </a:spcAft>
                      </a:pPr>
                      <a:r>
                        <a:rPr lang="en-IN" sz="2400" kern="1200">
                          <a:latin typeface="Bodoni MT" pitchFamily="18" charset="0"/>
                        </a:rPr>
                        <a:t>5 </a:t>
                      </a:r>
                      <a:endParaRPr lang="en-US" sz="3200">
                        <a:latin typeface="Bodoni MT" pitchFamily="18" charset="0"/>
                        <a:ea typeface="Times New Roman"/>
                      </a:endParaRPr>
                    </a:p>
                  </a:txBody>
                  <a:tcPr marL="68580" marR="68580" marT="10795" marB="0" anchor="ctr"/>
                </a:tc>
                <a:tc>
                  <a:txBody>
                    <a:bodyPr/>
                    <a:lstStyle/>
                    <a:p>
                      <a:pPr marL="0" marR="0" algn="just">
                        <a:lnSpc>
                          <a:spcPct val="115000"/>
                        </a:lnSpc>
                        <a:spcBef>
                          <a:spcPts val="0"/>
                        </a:spcBef>
                        <a:spcAft>
                          <a:spcPts val="0"/>
                        </a:spcAft>
                      </a:pPr>
                      <a:r>
                        <a:rPr lang="en-IN" sz="2300" kern="1200" dirty="0">
                          <a:latin typeface="Bodoni MT" pitchFamily="18" charset="0"/>
                        </a:rPr>
                        <a:t>Estimated Infant </a:t>
                      </a:r>
                      <a:endParaRPr lang="en-US" sz="2300" dirty="0">
                        <a:latin typeface="Bodoni MT" pitchFamily="18" charset="0"/>
                        <a:ea typeface="Times New Roman"/>
                      </a:endParaRPr>
                    </a:p>
                  </a:txBody>
                  <a:tcPr marL="68580" marR="68580" marT="10795" marB="0" anchor="ctr"/>
                </a:tc>
                <a:tc>
                  <a:txBody>
                    <a:bodyPr/>
                    <a:lstStyle/>
                    <a:p>
                      <a:pPr marL="0" marR="0" algn="ctr">
                        <a:lnSpc>
                          <a:spcPct val="115000"/>
                        </a:lnSpc>
                        <a:spcBef>
                          <a:spcPts val="0"/>
                        </a:spcBef>
                        <a:spcAft>
                          <a:spcPts val="0"/>
                        </a:spcAft>
                      </a:pPr>
                      <a:r>
                        <a:rPr lang="en-IN" sz="2400" kern="1200">
                          <a:latin typeface="Bodoni MT" pitchFamily="18" charset="0"/>
                        </a:rPr>
                        <a:t>758</a:t>
                      </a:r>
                      <a:endParaRPr lang="en-US" sz="3200">
                        <a:latin typeface="Bodoni MT" pitchFamily="18" charset="0"/>
                        <a:ea typeface="Times New Roman"/>
                      </a:endParaRPr>
                    </a:p>
                  </a:txBody>
                  <a:tcPr marL="68580" marR="68580" marT="10795" marB="0" anchor="ctr"/>
                </a:tc>
              </a:tr>
              <a:tr h="796402">
                <a:tc>
                  <a:txBody>
                    <a:bodyPr/>
                    <a:lstStyle/>
                    <a:p>
                      <a:pPr marL="0" marR="0" algn="just">
                        <a:lnSpc>
                          <a:spcPct val="115000"/>
                        </a:lnSpc>
                        <a:spcBef>
                          <a:spcPts val="0"/>
                        </a:spcBef>
                        <a:spcAft>
                          <a:spcPts val="0"/>
                        </a:spcAft>
                      </a:pPr>
                      <a:r>
                        <a:rPr lang="en-IN" sz="2400" kern="1200">
                          <a:latin typeface="Bodoni MT" pitchFamily="18" charset="0"/>
                        </a:rPr>
                        <a:t>6 </a:t>
                      </a:r>
                      <a:endParaRPr lang="en-US" sz="3200">
                        <a:latin typeface="Bodoni MT" pitchFamily="18" charset="0"/>
                        <a:ea typeface="Times New Roman"/>
                      </a:endParaRPr>
                    </a:p>
                  </a:txBody>
                  <a:tcPr marL="68580" marR="68580" marT="10795" marB="0" anchor="ctr"/>
                </a:tc>
                <a:tc>
                  <a:txBody>
                    <a:bodyPr/>
                    <a:lstStyle/>
                    <a:p>
                      <a:pPr marL="0" marR="0" algn="just">
                        <a:lnSpc>
                          <a:spcPct val="115000"/>
                        </a:lnSpc>
                        <a:spcBef>
                          <a:spcPts val="0"/>
                        </a:spcBef>
                        <a:spcAft>
                          <a:spcPts val="0"/>
                        </a:spcAft>
                      </a:pPr>
                      <a:r>
                        <a:rPr lang="en-IN" sz="2300" kern="1200" dirty="0">
                          <a:latin typeface="Bodoni MT" pitchFamily="18" charset="0"/>
                        </a:rPr>
                        <a:t>ANC registered within 1st trimester </a:t>
                      </a:r>
                      <a:endParaRPr lang="en-US" sz="2300" dirty="0">
                        <a:latin typeface="Bodoni MT" pitchFamily="18" charset="0"/>
                        <a:ea typeface="Times New Roman"/>
                      </a:endParaRPr>
                    </a:p>
                  </a:txBody>
                  <a:tcPr marL="68580" marR="68580" marT="10795" marB="0" anchor="ctr"/>
                </a:tc>
                <a:tc>
                  <a:txBody>
                    <a:bodyPr/>
                    <a:lstStyle/>
                    <a:p>
                      <a:pPr marL="0" marR="0" algn="ctr">
                        <a:lnSpc>
                          <a:spcPct val="115000"/>
                        </a:lnSpc>
                        <a:spcBef>
                          <a:spcPts val="0"/>
                        </a:spcBef>
                        <a:spcAft>
                          <a:spcPts val="0"/>
                        </a:spcAft>
                      </a:pPr>
                      <a:r>
                        <a:rPr lang="en-IN" sz="2400" kern="1200">
                          <a:latin typeface="Bodoni MT" pitchFamily="18" charset="0"/>
                        </a:rPr>
                        <a:t>696</a:t>
                      </a:r>
                      <a:endParaRPr lang="en-US" sz="3200">
                        <a:latin typeface="Bodoni MT" pitchFamily="18" charset="0"/>
                        <a:ea typeface="Times New Roman"/>
                      </a:endParaRPr>
                    </a:p>
                  </a:txBody>
                  <a:tcPr marL="68580" marR="68580" marT="10795" marB="0" anchor="ctr"/>
                </a:tc>
              </a:tr>
              <a:tr h="796402">
                <a:tc>
                  <a:txBody>
                    <a:bodyPr/>
                    <a:lstStyle/>
                    <a:p>
                      <a:pPr marL="0" marR="0" algn="just">
                        <a:lnSpc>
                          <a:spcPct val="115000"/>
                        </a:lnSpc>
                        <a:spcBef>
                          <a:spcPts val="0"/>
                        </a:spcBef>
                        <a:spcAft>
                          <a:spcPts val="0"/>
                        </a:spcAft>
                      </a:pPr>
                      <a:r>
                        <a:rPr lang="en-IN" sz="2400" kern="1200">
                          <a:latin typeface="Bodoni MT" pitchFamily="18" charset="0"/>
                        </a:rPr>
                        <a:t>7 </a:t>
                      </a:r>
                      <a:endParaRPr lang="en-US" sz="3200">
                        <a:latin typeface="Bodoni MT" pitchFamily="18" charset="0"/>
                        <a:ea typeface="Times New Roman"/>
                      </a:endParaRPr>
                    </a:p>
                  </a:txBody>
                  <a:tcPr marL="68580" marR="68580" marT="10795" marB="0" anchor="ctr"/>
                </a:tc>
                <a:tc>
                  <a:txBody>
                    <a:bodyPr/>
                    <a:lstStyle/>
                    <a:p>
                      <a:pPr marL="0" marR="0" algn="just">
                        <a:lnSpc>
                          <a:spcPct val="115000"/>
                        </a:lnSpc>
                        <a:spcBef>
                          <a:spcPts val="0"/>
                        </a:spcBef>
                        <a:spcAft>
                          <a:spcPts val="0"/>
                        </a:spcAft>
                      </a:pPr>
                      <a:r>
                        <a:rPr lang="en-IN" sz="2300" kern="1200" dirty="0">
                          <a:latin typeface="Bodoni MT" pitchFamily="18" charset="0"/>
                        </a:rPr>
                        <a:t>Pregnant women receiving  3 ANC </a:t>
                      </a:r>
                      <a:endParaRPr lang="en-US" sz="2300" dirty="0">
                        <a:latin typeface="Bodoni MT" pitchFamily="18" charset="0"/>
                        <a:ea typeface="Times New Roman"/>
                      </a:endParaRPr>
                    </a:p>
                  </a:txBody>
                  <a:tcPr marL="68580" marR="68580" marT="10795" marB="0" anchor="ctr"/>
                </a:tc>
                <a:tc>
                  <a:txBody>
                    <a:bodyPr/>
                    <a:lstStyle/>
                    <a:p>
                      <a:pPr marL="0" marR="0" algn="ctr">
                        <a:lnSpc>
                          <a:spcPct val="115000"/>
                        </a:lnSpc>
                        <a:spcBef>
                          <a:spcPts val="0"/>
                        </a:spcBef>
                        <a:spcAft>
                          <a:spcPts val="0"/>
                        </a:spcAft>
                      </a:pPr>
                      <a:r>
                        <a:rPr lang="en-IN" sz="2400" kern="1200">
                          <a:latin typeface="Bodoni MT" pitchFamily="18" charset="0"/>
                        </a:rPr>
                        <a:t>503</a:t>
                      </a:r>
                      <a:endParaRPr lang="en-US" sz="3200">
                        <a:latin typeface="Bodoni MT" pitchFamily="18" charset="0"/>
                        <a:ea typeface="Times New Roman"/>
                      </a:endParaRPr>
                    </a:p>
                  </a:txBody>
                  <a:tcPr marL="68580" marR="68580" marT="10795" marB="0" anchor="ctr"/>
                </a:tc>
              </a:tr>
              <a:tr h="465395">
                <a:tc>
                  <a:txBody>
                    <a:bodyPr/>
                    <a:lstStyle/>
                    <a:p>
                      <a:pPr marL="0" marR="0" algn="just">
                        <a:lnSpc>
                          <a:spcPct val="115000"/>
                        </a:lnSpc>
                        <a:spcBef>
                          <a:spcPts val="0"/>
                        </a:spcBef>
                        <a:spcAft>
                          <a:spcPts val="0"/>
                        </a:spcAft>
                      </a:pPr>
                      <a:r>
                        <a:rPr lang="en-IN" sz="2400" kern="1200">
                          <a:latin typeface="Bodoni MT" pitchFamily="18" charset="0"/>
                        </a:rPr>
                        <a:t>8 </a:t>
                      </a:r>
                      <a:endParaRPr lang="en-US" sz="3200">
                        <a:latin typeface="Bodoni MT" pitchFamily="18" charset="0"/>
                        <a:ea typeface="Times New Roman"/>
                      </a:endParaRPr>
                    </a:p>
                  </a:txBody>
                  <a:tcPr marL="68580" marR="68580" marT="10795" marB="0" anchor="ctr"/>
                </a:tc>
                <a:tc>
                  <a:txBody>
                    <a:bodyPr/>
                    <a:lstStyle/>
                    <a:p>
                      <a:pPr marL="0" marR="0" algn="just">
                        <a:lnSpc>
                          <a:spcPct val="115000"/>
                        </a:lnSpc>
                        <a:spcBef>
                          <a:spcPts val="0"/>
                        </a:spcBef>
                        <a:spcAft>
                          <a:spcPts val="0"/>
                        </a:spcAft>
                      </a:pPr>
                      <a:r>
                        <a:rPr lang="en-IN" sz="2300" kern="1200" dirty="0">
                          <a:latin typeface="Bodoni MT" pitchFamily="18" charset="0"/>
                        </a:rPr>
                        <a:t>Institutional Deliveries </a:t>
                      </a:r>
                      <a:endParaRPr lang="en-US" sz="2300" dirty="0">
                        <a:latin typeface="Bodoni MT" pitchFamily="18" charset="0"/>
                        <a:ea typeface="Times New Roman"/>
                      </a:endParaRPr>
                    </a:p>
                  </a:txBody>
                  <a:tcPr marL="68580" marR="68580" marT="10795" marB="0" anchor="ctr"/>
                </a:tc>
                <a:tc>
                  <a:txBody>
                    <a:bodyPr/>
                    <a:lstStyle/>
                    <a:p>
                      <a:pPr marL="0" marR="0" algn="ctr">
                        <a:lnSpc>
                          <a:spcPct val="115000"/>
                        </a:lnSpc>
                        <a:spcBef>
                          <a:spcPts val="0"/>
                        </a:spcBef>
                        <a:spcAft>
                          <a:spcPts val="0"/>
                        </a:spcAft>
                      </a:pPr>
                      <a:r>
                        <a:rPr lang="en-IN" sz="2400" kern="1200">
                          <a:latin typeface="Bodoni MT" pitchFamily="18" charset="0"/>
                        </a:rPr>
                        <a:t>664</a:t>
                      </a:r>
                      <a:endParaRPr lang="en-US" sz="3200">
                        <a:latin typeface="Bodoni MT" pitchFamily="18" charset="0"/>
                        <a:ea typeface="Times New Roman"/>
                      </a:endParaRPr>
                    </a:p>
                  </a:txBody>
                  <a:tcPr marL="68580" marR="68580" marT="10795" marB="0" anchor="ctr"/>
                </a:tc>
              </a:tr>
              <a:tr h="465395">
                <a:tc>
                  <a:txBody>
                    <a:bodyPr/>
                    <a:lstStyle/>
                    <a:p>
                      <a:pPr marL="0" marR="0" algn="just">
                        <a:lnSpc>
                          <a:spcPct val="115000"/>
                        </a:lnSpc>
                        <a:spcBef>
                          <a:spcPts val="0"/>
                        </a:spcBef>
                        <a:spcAft>
                          <a:spcPts val="0"/>
                        </a:spcAft>
                      </a:pPr>
                      <a:r>
                        <a:rPr lang="en-IN" sz="2400" kern="1200">
                          <a:latin typeface="Bodoni MT" pitchFamily="18" charset="0"/>
                        </a:rPr>
                        <a:t>9 </a:t>
                      </a:r>
                      <a:endParaRPr lang="en-US" sz="3200">
                        <a:latin typeface="Bodoni MT" pitchFamily="18" charset="0"/>
                        <a:ea typeface="Times New Roman"/>
                      </a:endParaRPr>
                    </a:p>
                  </a:txBody>
                  <a:tcPr marL="68580" marR="68580" marT="10795" marB="0" anchor="ctr"/>
                </a:tc>
                <a:tc>
                  <a:txBody>
                    <a:bodyPr/>
                    <a:lstStyle/>
                    <a:p>
                      <a:pPr marL="0" marR="0" algn="just">
                        <a:lnSpc>
                          <a:spcPct val="115000"/>
                        </a:lnSpc>
                        <a:spcBef>
                          <a:spcPts val="0"/>
                        </a:spcBef>
                        <a:spcAft>
                          <a:spcPts val="0"/>
                        </a:spcAft>
                      </a:pPr>
                      <a:r>
                        <a:rPr lang="en-IN" sz="2300" kern="1200" dirty="0">
                          <a:latin typeface="Bodoni MT" pitchFamily="18" charset="0"/>
                        </a:rPr>
                        <a:t>Caesarean Section </a:t>
                      </a:r>
                      <a:endParaRPr lang="en-US" sz="2300" dirty="0">
                        <a:latin typeface="Bodoni MT" pitchFamily="18" charset="0"/>
                        <a:ea typeface="Times New Roman"/>
                      </a:endParaRPr>
                    </a:p>
                  </a:txBody>
                  <a:tcPr marL="68580" marR="68580" marT="10795" marB="0" anchor="ctr"/>
                </a:tc>
                <a:tc>
                  <a:txBody>
                    <a:bodyPr/>
                    <a:lstStyle/>
                    <a:p>
                      <a:pPr marL="0" marR="0" algn="ctr">
                        <a:lnSpc>
                          <a:spcPct val="115000"/>
                        </a:lnSpc>
                        <a:spcBef>
                          <a:spcPts val="0"/>
                        </a:spcBef>
                        <a:spcAft>
                          <a:spcPts val="0"/>
                        </a:spcAft>
                      </a:pPr>
                      <a:r>
                        <a:rPr lang="en-IN" sz="2400" kern="1200" dirty="0">
                          <a:latin typeface="Bodoni MT" pitchFamily="18" charset="0"/>
                        </a:rPr>
                        <a:t>100</a:t>
                      </a:r>
                      <a:endParaRPr lang="en-US" sz="3200" dirty="0">
                        <a:latin typeface="Bodoni MT" pitchFamily="18" charset="0"/>
                        <a:ea typeface="Times New Roman"/>
                      </a:endParaRPr>
                    </a:p>
                  </a:txBody>
                  <a:tcPr marL="68580" marR="68580" marT="10795" marB="0" anchor="ct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44169844"/>
              </p:ext>
            </p:extLst>
          </p:nvPr>
        </p:nvGraphicFramePr>
        <p:xfrm>
          <a:off x="228600" y="152400"/>
          <a:ext cx="8686800"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228600" y="914400"/>
            <a:ext cx="4343400" cy="5257800"/>
          </a:xfrm>
          <a:ln>
            <a:solidFill>
              <a:schemeClr val="accent1"/>
            </a:solidFill>
          </a:ln>
        </p:spPr>
        <p:txBody>
          <a:bodyPr>
            <a:noAutofit/>
          </a:bodyPr>
          <a:lstStyle/>
          <a:p>
            <a:pPr algn="just">
              <a:buFont typeface="+mj-lt"/>
              <a:buAutoNum type="arabicPeriod"/>
            </a:pPr>
            <a:r>
              <a:rPr lang="en-US" sz="1800" b="1" dirty="0" smtClean="0">
                <a:latin typeface="Bodoni MT" pitchFamily="18" charset="0"/>
              </a:rPr>
              <a:t>Safe Pregnancy  &amp; Delivery (Maternal and Reproductive Health Services ).</a:t>
            </a:r>
          </a:p>
          <a:p>
            <a:pPr algn="just">
              <a:buFont typeface="+mj-lt"/>
              <a:buAutoNum type="arabicPeriod"/>
            </a:pPr>
            <a:r>
              <a:rPr lang="en-US" sz="1800" b="1" dirty="0" smtClean="0">
                <a:latin typeface="Bodoni MT" pitchFamily="18" charset="0"/>
              </a:rPr>
              <a:t>Newborn, Infant and Child Health Services.</a:t>
            </a:r>
          </a:p>
          <a:p>
            <a:pPr algn="just">
              <a:buFont typeface="+mj-lt"/>
              <a:buAutoNum type="arabicPeriod"/>
            </a:pPr>
            <a:r>
              <a:rPr lang="en-US" sz="1800" b="1" dirty="0" smtClean="0">
                <a:latin typeface="Bodoni MT" pitchFamily="18" charset="0"/>
              </a:rPr>
              <a:t>Immunization.</a:t>
            </a:r>
          </a:p>
          <a:p>
            <a:pPr algn="just">
              <a:buFont typeface="+mj-lt"/>
              <a:buAutoNum type="arabicPeriod"/>
            </a:pPr>
            <a:r>
              <a:rPr lang="en-US" sz="1800" b="1" dirty="0" smtClean="0">
                <a:latin typeface="Bodoni MT" pitchFamily="18" charset="0"/>
              </a:rPr>
              <a:t>Nutrition Related Services.</a:t>
            </a:r>
          </a:p>
          <a:p>
            <a:pPr algn="just">
              <a:buFont typeface="+mj-lt"/>
              <a:buAutoNum type="arabicPeriod"/>
            </a:pPr>
            <a:r>
              <a:rPr lang="en-US" sz="1800" b="1" dirty="0" smtClean="0">
                <a:latin typeface="Bodoni MT" pitchFamily="18" charset="0"/>
              </a:rPr>
              <a:t>Contraceptive Services.</a:t>
            </a:r>
          </a:p>
          <a:p>
            <a:pPr algn="just">
              <a:buFont typeface="+mj-lt"/>
              <a:buAutoNum type="arabicPeriod"/>
            </a:pPr>
            <a:r>
              <a:rPr lang="en-US" sz="1800" b="1" dirty="0" smtClean="0">
                <a:latin typeface="Bodoni MT" pitchFamily="18" charset="0"/>
              </a:rPr>
              <a:t>School &amp; Adolescent Health Services.</a:t>
            </a:r>
          </a:p>
          <a:p>
            <a:pPr algn="just">
              <a:buFont typeface="+mj-lt"/>
              <a:buAutoNum type="arabicPeriod"/>
            </a:pPr>
            <a:r>
              <a:rPr lang="en-US" sz="1800" b="1" dirty="0" smtClean="0"/>
              <a:t>Emergency Response and Patient Transport Services</a:t>
            </a:r>
            <a:r>
              <a:rPr lang="en-US" sz="1800" dirty="0" smtClean="0"/>
              <a:t> </a:t>
            </a:r>
            <a:endParaRPr lang="en-US" sz="1800" b="1" dirty="0" smtClean="0">
              <a:latin typeface="Bodoni MT" pitchFamily="18" charset="0"/>
            </a:endParaRPr>
          </a:p>
          <a:p>
            <a:pPr algn="just">
              <a:buFont typeface="+mj-lt"/>
              <a:buAutoNum type="arabicPeriod"/>
            </a:pPr>
            <a:r>
              <a:rPr lang="en-US" sz="1800" b="1" dirty="0" smtClean="0">
                <a:latin typeface="Bodoni MT" pitchFamily="18" charset="0"/>
              </a:rPr>
              <a:t>Emergency Care.</a:t>
            </a:r>
          </a:p>
          <a:p>
            <a:pPr algn="just">
              <a:buFont typeface="+mj-lt"/>
              <a:buAutoNum type="arabicPeriod"/>
            </a:pPr>
            <a:r>
              <a:rPr lang="en-US" sz="1800" b="1" dirty="0" smtClean="0">
                <a:latin typeface="Bodoni MT" pitchFamily="18" charset="0"/>
              </a:rPr>
              <a:t>Acute Communicable Disease:  Fevers.</a:t>
            </a:r>
          </a:p>
          <a:p>
            <a:pPr algn="just">
              <a:buFont typeface="+mj-lt"/>
              <a:buAutoNum type="arabicPeriod"/>
            </a:pPr>
            <a:r>
              <a:rPr lang="en-US" sz="1800" b="1" dirty="0" smtClean="0">
                <a:latin typeface="Bodoni MT" pitchFamily="18" charset="0"/>
              </a:rPr>
              <a:t>Acute Communicable Disease- Gastro-intestinal.</a:t>
            </a:r>
          </a:p>
        </p:txBody>
      </p:sp>
      <p:sp>
        <p:nvSpPr>
          <p:cNvPr id="5" name="Content Placeholder 2"/>
          <p:cNvSpPr txBox="1">
            <a:spLocks/>
          </p:cNvSpPr>
          <p:nvPr/>
        </p:nvSpPr>
        <p:spPr>
          <a:xfrm>
            <a:off x="4648200" y="914400"/>
            <a:ext cx="4267200" cy="5257800"/>
          </a:xfrm>
          <a:prstGeom prst="rect">
            <a:avLst/>
          </a:prstGeom>
          <a:ln>
            <a:solidFill>
              <a:schemeClr val="accent1"/>
            </a:solidFill>
          </a:ln>
        </p:spPr>
        <p:txBody>
          <a:bodyPr vert="horz" lIns="91440" tIns="45720" rIns="91440" bIns="45720" rtlCol="0">
            <a:noAutofit/>
          </a:bodyPr>
          <a:lstStyle/>
          <a:p>
            <a:pPr>
              <a:spcBef>
                <a:spcPct val="20000"/>
              </a:spcBef>
              <a:defRPr/>
            </a:pPr>
            <a:r>
              <a:rPr lang="en-US" sz="1700" b="1" dirty="0" smtClean="0">
                <a:latin typeface="Bodoni MT" pitchFamily="18" charset="0"/>
              </a:rPr>
              <a:t>11.  Chronic </a:t>
            </a:r>
            <a:r>
              <a:rPr lang="en-US" sz="1700" b="1" dirty="0">
                <a:latin typeface="Bodoni MT" pitchFamily="18" charset="0"/>
              </a:rPr>
              <a:t>Communicable Disease- </a:t>
            </a:r>
            <a:r>
              <a:rPr lang="en-US" sz="1700" b="1" dirty="0" smtClean="0">
                <a:latin typeface="Bodoni MT" pitchFamily="18" charset="0"/>
              </a:rPr>
              <a:t>       	TB </a:t>
            </a:r>
            <a:r>
              <a:rPr lang="en-US" sz="1700" b="1" dirty="0">
                <a:latin typeface="Bodoni MT" pitchFamily="18" charset="0"/>
              </a:rPr>
              <a:t>and Leprosy</a:t>
            </a:r>
            <a:r>
              <a:rPr lang="en-US" sz="1700" b="1" dirty="0" smtClean="0">
                <a:latin typeface="Bodoni MT" pitchFamily="18" charset="0"/>
              </a:rPr>
              <a:t>.</a:t>
            </a:r>
            <a:endParaRPr lang="en-US" sz="1700" b="1" dirty="0" smtClean="0"/>
          </a:p>
          <a:p>
            <a:pPr marL="457200" lvl="0" indent="-457200" algn="just">
              <a:spcBef>
                <a:spcPct val="20000"/>
              </a:spcBef>
              <a:buFont typeface="+mj-lt"/>
              <a:buAutoNum type="arabicPeriod" startAt="12"/>
              <a:defRPr/>
            </a:pPr>
            <a:r>
              <a:rPr lang="en-US" sz="1700" b="1" dirty="0" smtClean="0"/>
              <a:t>Chronic Communicable Disease: HIV</a:t>
            </a:r>
            <a:endParaRPr kumimoji="0" lang="en-US" sz="1700" b="1" i="0" u="none" strike="noStrike" kern="1200" cap="none" spc="0" normalizeH="0" baseline="0" noProof="0" dirty="0" smtClean="0">
              <a:ln>
                <a:noFill/>
              </a:ln>
              <a:solidFill>
                <a:schemeClr val="tx1"/>
              </a:solidFill>
              <a:effectLst/>
              <a:uLnTx/>
              <a:uFillTx/>
              <a:latin typeface="Bodoni MT" pitchFamily="18" charset="0"/>
            </a:endParaRP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2"/>
              <a:tabLst/>
              <a:defRPr/>
            </a:pPr>
            <a:r>
              <a:rPr kumimoji="0" lang="en-US" sz="1700" b="1" i="0" u="none" strike="noStrike" kern="1200" cap="none" spc="0" normalizeH="0" baseline="0" noProof="0" dirty="0" smtClean="0">
                <a:ln>
                  <a:noFill/>
                </a:ln>
                <a:solidFill>
                  <a:schemeClr val="tx1"/>
                </a:solidFill>
                <a:effectLst/>
                <a:uLnTx/>
                <a:uFillTx/>
                <a:latin typeface="Bodoni MT" pitchFamily="18" charset="0"/>
              </a:rPr>
              <a:t>In Chronic Non- Communicable Disease: Hypertension, Diabetes, Epilepsy, Chronic Obstructive Pulmonary disease (COPD), Asthma.</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2"/>
              <a:tabLst/>
              <a:defRPr/>
            </a:pPr>
            <a:r>
              <a:rPr kumimoji="0" lang="en-US" sz="1700" b="1" i="0" u="none" strike="noStrike" kern="1200" cap="none" spc="0" normalizeH="0" baseline="0" noProof="0" dirty="0" smtClean="0">
                <a:ln>
                  <a:noFill/>
                </a:ln>
                <a:solidFill>
                  <a:schemeClr val="tx1"/>
                </a:solidFill>
                <a:effectLst/>
                <a:uLnTx/>
                <a:uFillTx/>
                <a:latin typeface="Bodoni MT" pitchFamily="18" charset="0"/>
              </a:rPr>
              <a:t>Endemic/ Occupational problems (State Specific:  e.g. JE, </a:t>
            </a:r>
            <a:r>
              <a:rPr kumimoji="0" lang="en-US" sz="1700" b="1" i="0" u="none" strike="noStrike" kern="1200" cap="none" spc="0" normalizeH="0" baseline="0" noProof="0" dirty="0" err="1" smtClean="0">
                <a:ln>
                  <a:noFill/>
                </a:ln>
                <a:solidFill>
                  <a:schemeClr val="tx1"/>
                </a:solidFill>
                <a:effectLst/>
                <a:uLnTx/>
                <a:uFillTx/>
                <a:latin typeface="Bodoni MT" pitchFamily="18" charset="0"/>
              </a:rPr>
              <a:t>fluorosis</a:t>
            </a:r>
            <a:r>
              <a:rPr kumimoji="0" lang="en-US" sz="1700" b="1" i="0" u="none" strike="noStrike" kern="1200" cap="none" spc="0" normalizeH="0" baseline="0" noProof="0" dirty="0" smtClean="0">
                <a:ln>
                  <a:noFill/>
                </a:ln>
                <a:solidFill>
                  <a:schemeClr val="tx1"/>
                </a:solidFill>
                <a:effectLst/>
                <a:uLnTx/>
                <a:uFillTx/>
                <a:latin typeface="Bodoni MT" pitchFamily="18" charset="0"/>
              </a:rPr>
              <a:t>, Meningococcal Meningitis etc) as appropriate.</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2"/>
              <a:tabLst/>
              <a:defRPr/>
            </a:pPr>
            <a:r>
              <a:rPr kumimoji="0" lang="en-US" sz="1700" b="1" i="0" u="none" strike="noStrike" kern="1200" cap="none" spc="0" normalizeH="0" baseline="0" noProof="0" dirty="0" smtClean="0">
                <a:ln>
                  <a:noFill/>
                </a:ln>
                <a:solidFill>
                  <a:schemeClr val="tx1"/>
                </a:solidFill>
                <a:effectLst/>
                <a:uLnTx/>
                <a:uFillTx/>
                <a:latin typeface="Bodoni MT" pitchFamily="18" charset="0"/>
              </a:rPr>
              <a:t>NCD- Mental Health.</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2"/>
              <a:tabLst/>
              <a:defRPr/>
            </a:pPr>
            <a:r>
              <a:rPr kumimoji="0" lang="en-US" sz="1700" b="1" i="0" u="none" strike="noStrike" kern="1200" cap="none" spc="0" normalizeH="0" baseline="0" noProof="0" dirty="0" smtClean="0">
                <a:ln>
                  <a:noFill/>
                </a:ln>
                <a:solidFill>
                  <a:schemeClr val="tx1"/>
                </a:solidFill>
                <a:effectLst/>
                <a:uLnTx/>
                <a:uFillTx/>
                <a:latin typeface="Bodoni MT" pitchFamily="18" charset="0"/>
              </a:rPr>
              <a:t>NCD- Cancers.</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2"/>
              <a:tabLst/>
              <a:defRPr/>
            </a:pPr>
            <a:r>
              <a:rPr kumimoji="0" lang="en-US" sz="1700" b="1" i="0" u="none" strike="noStrike" kern="1200" cap="none" spc="0" normalizeH="0" baseline="0" noProof="0" dirty="0" smtClean="0">
                <a:ln>
                  <a:noFill/>
                </a:ln>
                <a:solidFill>
                  <a:schemeClr val="tx1"/>
                </a:solidFill>
                <a:effectLst/>
                <a:uLnTx/>
                <a:uFillTx/>
                <a:latin typeface="Bodoni MT" pitchFamily="18" charset="0"/>
              </a:rPr>
              <a:t>Eye Care.</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2"/>
              <a:tabLst/>
              <a:defRPr/>
            </a:pPr>
            <a:r>
              <a:rPr kumimoji="0" lang="en-US" sz="1700" b="1" i="0" u="none" strike="noStrike" kern="1200" cap="none" spc="0" normalizeH="0" baseline="0" noProof="0" dirty="0" smtClean="0">
                <a:ln>
                  <a:noFill/>
                </a:ln>
                <a:solidFill>
                  <a:schemeClr val="tx1"/>
                </a:solidFill>
                <a:effectLst/>
                <a:uLnTx/>
                <a:uFillTx/>
                <a:latin typeface="Bodoni MT" pitchFamily="18" charset="0"/>
              </a:rPr>
              <a:t>Dental Care.</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2"/>
              <a:tabLst/>
              <a:defRPr/>
            </a:pPr>
            <a:r>
              <a:rPr kumimoji="0" lang="en-US" sz="1700" b="1" i="0" u="none" strike="noStrike" kern="1200" cap="none" spc="0" normalizeH="0" baseline="0" noProof="0" dirty="0" smtClean="0">
                <a:ln>
                  <a:noFill/>
                </a:ln>
                <a:solidFill>
                  <a:schemeClr val="tx1"/>
                </a:solidFill>
                <a:effectLst/>
                <a:uLnTx/>
                <a:uFillTx/>
                <a:latin typeface="Bodoni MT" pitchFamily="18" charset="0"/>
              </a:rPr>
              <a:t>Basic Surgical Care.</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2"/>
              <a:tabLst/>
              <a:defRPr/>
            </a:pPr>
            <a:r>
              <a:rPr kumimoji="0" lang="en-US" sz="1700" b="1" i="0" u="none" strike="noStrike" kern="1200" cap="none" spc="0" normalizeH="0" baseline="0" noProof="0" dirty="0" smtClean="0">
                <a:ln>
                  <a:noFill/>
                </a:ln>
                <a:solidFill>
                  <a:schemeClr val="tx1"/>
                </a:solidFill>
                <a:effectLst/>
                <a:uLnTx/>
                <a:uFillTx/>
                <a:latin typeface="Bodoni MT" pitchFamily="18" charset="0"/>
              </a:rPr>
              <a:t>General OPD.</a:t>
            </a:r>
            <a:endParaRPr kumimoji="0" lang="en-US" sz="1700" b="0" i="0" u="none" strike="noStrike" kern="1200" cap="none" spc="0" normalizeH="0" baseline="0" noProof="0" dirty="0">
              <a:ln>
                <a:noFill/>
              </a:ln>
              <a:solidFill>
                <a:schemeClr val="tx1"/>
              </a:solidFill>
              <a:effectLst/>
              <a:uLnTx/>
              <a:uFillTx/>
              <a:latin typeface="Bodoni MT" pitchFamily="18" charset="0"/>
            </a:endParaRPr>
          </a:p>
        </p:txBody>
      </p:sp>
      <p:sp>
        <p:nvSpPr>
          <p:cNvPr id="19457" name="Rectangle 1"/>
          <p:cNvSpPr>
            <a:spLocks noChangeArrowheads="1"/>
          </p:cNvSpPr>
          <p:nvPr/>
        </p:nvSpPr>
        <p:spPr bwMode="auto">
          <a:xfrm>
            <a:off x="228600" y="6239693"/>
            <a:ext cx="8686800" cy="615553"/>
          </a:xfrm>
          <a:prstGeom prst="rect">
            <a:avLst/>
          </a:prstGeom>
          <a:solidFill>
            <a:srgbClr val="C6D9F1"/>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1700" b="1" dirty="0" smtClean="0">
                <a:latin typeface="Bodoni MT" pitchFamily="18" charset="0"/>
                <a:ea typeface="Times New Roman" pitchFamily="18" charset="0"/>
              </a:rPr>
              <a:t>N.B: A</a:t>
            </a:r>
            <a:r>
              <a:rPr kumimoji="0" lang="en-US" sz="1700" b="1" i="0" strike="noStrike" cap="none" normalizeH="0" baseline="0" dirty="0" smtClean="0">
                <a:ln>
                  <a:noFill/>
                </a:ln>
                <a:solidFill>
                  <a:schemeClr val="tx1"/>
                </a:solidFill>
                <a:effectLst/>
                <a:latin typeface="Bodoni MT" pitchFamily="18" charset="0"/>
                <a:ea typeface="Times New Roman" pitchFamily="18" charset="0"/>
              </a:rPr>
              <a:t>fter receiving the approval with financial support from, 20 essential package of services will be declared by the state government in due course of time.</a:t>
            </a:r>
            <a:endParaRPr kumimoji="0" lang="en-US" sz="1700" b="1" i="0" strike="noStrike" cap="none" normalizeH="0" baseline="0" dirty="0" smtClean="0">
              <a:ln>
                <a:noFill/>
              </a:ln>
              <a:solidFill>
                <a:schemeClr val="tx1"/>
              </a:solidFill>
              <a:effectLst/>
              <a:latin typeface="Bodoni MT"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290685219"/>
              </p:ext>
            </p:extLst>
          </p:nvPr>
        </p:nvGraphicFramePr>
        <p:xfrm>
          <a:off x="152400" y="170543"/>
          <a:ext cx="8752114" cy="411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e 3"/>
          <p:cNvGraphicFramePr>
            <a:graphicFrameLocks noGrp="1"/>
          </p:cNvGraphicFramePr>
          <p:nvPr>
            <p:extLst>
              <p:ext uri="{D42A27DB-BD31-4B8C-83A1-F6EECF244321}">
                <p14:modId xmlns:p14="http://schemas.microsoft.com/office/powerpoint/2010/main" val="584341353"/>
              </p:ext>
            </p:extLst>
          </p:nvPr>
        </p:nvGraphicFramePr>
        <p:xfrm>
          <a:off x="152400" y="752900"/>
          <a:ext cx="8763002" cy="5953588"/>
        </p:xfrm>
        <a:graphic>
          <a:graphicData uri="http://schemas.openxmlformats.org/drawingml/2006/table">
            <a:tbl>
              <a:tblPr/>
              <a:tblGrid>
                <a:gridCol w="304800"/>
                <a:gridCol w="1477506"/>
                <a:gridCol w="891153"/>
                <a:gridCol w="594102"/>
                <a:gridCol w="5495441"/>
              </a:tblGrid>
              <a:tr h="381000">
                <a:tc>
                  <a:txBody>
                    <a:bodyPr/>
                    <a:lstStyle/>
                    <a:p>
                      <a:pPr marL="0" marR="0" algn="ctr">
                        <a:lnSpc>
                          <a:spcPct val="115000"/>
                        </a:lnSpc>
                        <a:spcBef>
                          <a:spcPts val="0"/>
                        </a:spcBef>
                        <a:spcAft>
                          <a:spcPts val="0"/>
                        </a:spcAft>
                      </a:pPr>
                      <a:r>
                        <a:rPr lang="en-US" sz="1200" b="1" dirty="0">
                          <a:solidFill>
                            <a:srgbClr val="000000"/>
                          </a:solidFill>
                          <a:latin typeface="Bodoni MT" pitchFamily="18" charset="0"/>
                          <a:ea typeface="Times New Roman"/>
                          <a:cs typeface="Calibri"/>
                        </a:rPr>
                        <a:t>SL</a:t>
                      </a:r>
                      <a:endParaRPr lang="en-US" sz="1200"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200" b="1">
                          <a:solidFill>
                            <a:srgbClr val="000000"/>
                          </a:solidFill>
                          <a:latin typeface="Bodoni MT" pitchFamily="18" charset="0"/>
                          <a:ea typeface="Times New Roman"/>
                          <a:cs typeface="Calibri"/>
                        </a:rPr>
                        <a:t>Name of Act / aspects</a:t>
                      </a:r>
                      <a:endParaRPr lang="en-US" sz="120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200" b="1">
                          <a:solidFill>
                            <a:srgbClr val="000000"/>
                          </a:solidFill>
                          <a:latin typeface="Bodoni MT" pitchFamily="18" charset="0"/>
                          <a:ea typeface="Times New Roman"/>
                          <a:cs typeface="Calibri"/>
                        </a:rPr>
                        <a:t>Year of Enactment / adoption</a:t>
                      </a:r>
                      <a:endParaRPr lang="en-US" sz="120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200" b="1">
                          <a:solidFill>
                            <a:srgbClr val="000000"/>
                          </a:solidFill>
                          <a:latin typeface="Bodoni MT" pitchFamily="18" charset="0"/>
                          <a:ea typeface="Times New Roman"/>
                          <a:cs typeface="Calibri"/>
                        </a:rPr>
                        <a:t>Latest Revised</a:t>
                      </a:r>
                      <a:endParaRPr lang="en-US" sz="120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200" b="1" dirty="0" smtClean="0">
                          <a:solidFill>
                            <a:srgbClr val="000000"/>
                          </a:solidFill>
                          <a:latin typeface="Bodoni MT" pitchFamily="18" charset="0"/>
                          <a:ea typeface="Times New Roman"/>
                          <a:cs typeface="Calibri"/>
                        </a:rPr>
                        <a:t>Remarks / Status</a:t>
                      </a:r>
                      <a:endParaRPr lang="en-US" sz="1200"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567186">
                <a:tc>
                  <a:txBody>
                    <a:bodyPr/>
                    <a:lstStyle/>
                    <a:p>
                      <a:pPr marL="0" marR="0" algn="ctr">
                        <a:lnSpc>
                          <a:spcPct val="115000"/>
                        </a:lnSpc>
                        <a:spcBef>
                          <a:spcPts val="0"/>
                        </a:spcBef>
                        <a:spcAft>
                          <a:spcPts val="0"/>
                        </a:spcAft>
                      </a:pPr>
                      <a:r>
                        <a:rPr lang="en-US" sz="1200">
                          <a:solidFill>
                            <a:srgbClr val="000000"/>
                          </a:solidFill>
                          <a:latin typeface="Bodoni MT" pitchFamily="18" charset="0"/>
                          <a:ea typeface="Times New Roman"/>
                          <a:cs typeface="Calibri"/>
                        </a:rPr>
                        <a:t>a.</a:t>
                      </a:r>
                      <a:endParaRPr lang="en-US" sz="120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dirty="0">
                          <a:solidFill>
                            <a:srgbClr val="000000"/>
                          </a:solidFill>
                          <a:latin typeface="Bodoni MT" pitchFamily="18" charset="0"/>
                          <a:ea typeface="Times New Roman"/>
                          <a:cs typeface="Calibri"/>
                        </a:rPr>
                        <a:t>Clinical Establishment Act:</a:t>
                      </a:r>
                      <a:endParaRPr lang="en-US" sz="1200" b="1"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1200" dirty="0">
                          <a:solidFill>
                            <a:srgbClr val="000000"/>
                          </a:solidFill>
                          <a:latin typeface="Bodoni MT" pitchFamily="18" charset="0"/>
                          <a:ea typeface="Times New Roman"/>
                          <a:cs typeface="Calibri"/>
                        </a:rPr>
                        <a:t>Act -1976 Rules 1979</a:t>
                      </a:r>
                      <a:endParaRPr lang="en-US" sz="1200"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Bodoni MT" pitchFamily="18" charset="0"/>
                          <a:ea typeface="Times New Roman"/>
                          <a:cs typeface="Calibri"/>
                        </a:rPr>
                        <a:t> </a:t>
                      </a:r>
                      <a:endParaRPr lang="en-US" sz="1200"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marR="0" lvl="0" indent="-177800" algn="just">
                        <a:lnSpc>
                          <a:spcPct val="115000"/>
                        </a:lnSpc>
                        <a:spcBef>
                          <a:spcPts val="0"/>
                        </a:spcBef>
                        <a:spcAft>
                          <a:spcPts val="0"/>
                        </a:spcAft>
                        <a:buFont typeface="Symbol"/>
                        <a:buChar char=""/>
                      </a:pPr>
                      <a:r>
                        <a:rPr lang="en-US" sz="1200" dirty="0" err="1">
                          <a:solidFill>
                            <a:srgbClr val="000000"/>
                          </a:solidFill>
                          <a:latin typeface="Bodoni MT" pitchFamily="18" charset="0"/>
                          <a:ea typeface="Times New Roman"/>
                          <a:cs typeface="Calibri"/>
                        </a:rPr>
                        <a:t>Sonography</a:t>
                      </a:r>
                      <a:r>
                        <a:rPr lang="en-US" sz="1200" dirty="0">
                          <a:solidFill>
                            <a:srgbClr val="000000"/>
                          </a:solidFill>
                          <a:latin typeface="Bodoni MT" pitchFamily="18" charset="0"/>
                          <a:ea typeface="Times New Roman"/>
                          <a:cs typeface="Calibri"/>
                        </a:rPr>
                        <a:t> Clinics - District Magistrate &amp; </a:t>
                      </a:r>
                      <a:r>
                        <a:rPr lang="en-US" sz="1200" dirty="0" smtClean="0">
                          <a:solidFill>
                            <a:srgbClr val="000000"/>
                          </a:solidFill>
                          <a:latin typeface="Bodoni MT" pitchFamily="18" charset="0"/>
                          <a:ea typeface="Times New Roman"/>
                          <a:cs typeface="Calibri"/>
                        </a:rPr>
                        <a:t>Collectors                       </a:t>
                      </a:r>
                      <a:endParaRPr lang="en-US" sz="1200" dirty="0">
                        <a:latin typeface="Bodoni MT" pitchFamily="18" charset="0"/>
                        <a:ea typeface="Times New Roman"/>
                      </a:endParaRPr>
                    </a:p>
                    <a:p>
                      <a:pPr marL="177800" marR="0" lvl="0" indent="-177800" algn="just">
                        <a:lnSpc>
                          <a:spcPct val="115000"/>
                        </a:lnSpc>
                        <a:spcBef>
                          <a:spcPts val="0"/>
                        </a:spcBef>
                        <a:spcAft>
                          <a:spcPts val="0"/>
                        </a:spcAft>
                        <a:buFont typeface="Symbol"/>
                        <a:buChar char=""/>
                      </a:pPr>
                      <a:r>
                        <a:rPr lang="en-US" sz="1200" dirty="0">
                          <a:solidFill>
                            <a:srgbClr val="000000"/>
                          </a:solidFill>
                          <a:latin typeface="Bodoni MT" pitchFamily="18" charset="0"/>
                          <a:ea typeface="Times New Roman"/>
                          <a:cs typeface="Calibri"/>
                        </a:rPr>
                        <a:t>Others (Nursing Home, private clinics, laboratories, X - Ray clinics) - Chief Medical Officers</a:t>
                      </a:r>
                      <a:endParaRPr lang="en-US" sz="1200"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309">
                <a:tc>
                  <a:txBody>
                    <a:bodyPr/>
                    <a:lstStyle/>
                    <a:p>
                      <a:pPr marL="0" marR="0" algn="ctr">
                        <a:lnSpc>
                          <a:spcPct val="115000"/>
                        </a:lnSpc>
                        <a:spcBef>
                          <a:spcPts val="0"/>
                        </a:spcBef>
                        <a:spcAft>
                          <a:spcPts val="0"/>
                        </a:spcAft>
                      </a:pPr>
                      <a:r>
                        <a:rPr lang="en-US" sz="1200">
                          <a:solidFill>
                            <a:srgbClr val="000000"/>
                          </a:solidFill>
                          <a:latin typeface="Bodoni MT" pitchFamily="18" charset="0"/>
                          <a:ea typeface="Times New Roman"/>
                          <a:cs typeface="Calibri"/>
                        </a:rPr>
                        <a:t>b.</a:t>
                      </a:r>
                      <a:endParaRPr lang="en-US" sz="120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dirty="0">
                          <a:solidFill>
                            <a:srgbClr val="000000"/>
                          </a:solidFill>
                          <a:latin typeface="Bodoni MT" pitchFamily="18" charset="0"/>
                          <a:ea typeface="Times New Roman"/>
                          <a:cs typeface="Calibri"/>
                        </a:rPr>
                        <a:t>Drugs &amp; Cosmetics Act</a:t>
                      </a:r>
                      <a:endParaRPr lang="en-US" sz="1200" b="1"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1200">
                          <a:solidFill>
                            <a:srgbClr val="000000"/>
                          </a:solidFill>
                          <a:latin typeface="Bodoni MT" pitchFamily="18" charset="0"/>
                          <a:ea typeface="Times New Roman"/>
                          <a:cs typeface="Calibri"/>
                        </a:rPr>
                        <a:t>1940</a:t>
                      </a:r>
                      <a:endParaRPr lang="en-US" sz="120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Bodoni MT" pitchFamily="18" charset="0"/>
                          <a:ea typeface="Times New Roman"/>
                          <a:cs typeface="Calibri"/>
                        </a:rPr>
                        <a:t>2008</a:t>
                      </a:r>
                      <a:endParaRPr lang="en-US" sz="1200"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solidFill>
                            <a:srgbClr val="000000"/>
                          </a:solidFill>
                          <a:latin typeface="Bodoni MT" pitchFamily="18" charset="0"/>
                          <a:ea typeface="Times New Roman"/>
                          <a:cs typeface="Calibri"/>
                        </a:rPr>
                        <a:t> </a:t>
                      </a:r>
                      <a:r>
                        <a:rPr lang="en-US" sz="1200" dirty="0" smtClean="0">
                          <a:solidFill>
                            <a:srgbClr val="000000"/>
                          </a:solidFill>
                          <a:latin typeface="Bodoni MT" pitchFamily="18" charset="0"/>
                          <a:ea typeface="Times New Roman"/>
                          <a:cs typeface="Calibri"/>
                        </a:rPr>
                        <a:t>Dy. Drug Controller is the Controlling Authority</a:t>
                      </a:r>
                      <a:r>
                        <a:rPr lang="en-US" sz="1200" baseline="0" dirty="0" smtClean="0">
                          <a:solidFill>
                            <a:srgbClr val="000000"/>
                          </a:solidFill>
                          <a:latin typeface="Bodoni MT" pitchFamily="18" charset="0"/>
                          <a:ea typeface="Times New Roman"/>
                          <a:cs typeface="Calibri"/>
                        </a:rPr>
                        <a:t> &amp; assisted by 8 (Eight) Drug Inspectors.</a:t>
                      </a:r>
                      <a:endParaRPr lang="en-US" sz="1200"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691">
                <a:tc>
                  <a:txBody>
                    <a:bodyPr/>
                    <a:lstStyle/>
                    <a:p>
                      <a:pPr marL="0" marR="0" algn="ctr">
                        <a:lnSpc>
                          <a:spcPct val="115000"/>
                        </a:lnSpc>
                        <a:spcBef>
                          <a:spcPts val="0"/>
                        </a:spcBef>
                        <a:spcAft>
                          <a:spcPts val="0"/>
                        </a:spcAft>
                      </a:pPr>
                      <a:r>
                        <a:rPr lang="en-US" sz="1200">
                          <a:solidFill>
                            <a:srgbClr val="000000"/>
                          </a:solidFill>
                          <a:latin typeface="Bodoni MT" pitchFamily="18" charset="0"/>
                          <a:ea typeface="Times New Roman"/>
                          <a:cs typeface="Calibri"/>
                        </a:rPr>
                        <a:t>c.</a:t>
                      </a:r>
                      <a:endParaRPr lang="en-US" sz="120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dirty="0">
                          <a:solidFill>
                            <a:srgbClr val="000000"/>
                          </a:solidFill>
                          <a:latin typeface="Bodoni MT" pitchFamily="18" charset="0"/>
                          <a:ea typeface="Times New Roman"/>
                          <a:cs typeface="Calibri"/>
                        </a:rPr>
                        <a:t>PC &amp; PNDT Act</a:t>
                      </a:r>
                      <a:endParaRPr lang="en-US" sz="1200" b="1"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1200" dirty="0">
                          <a:solidFill>
                            <a:srgbClr val="000000"/>
                          </a:solidFill>
                          <a:latin typeface="Bodoni MT" pitchFamily="18" charset="0"/>
                          <a:ea typeface="Times New Roman"/>
                          <a:cs typeface="Calibri"/>
                        </a:rPr>
                        <a:t>Act - 1994 Rules 1996</a:t>
                      </a:r>
                      <a:endParaRPr lang="en-US" sz="1200"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Bodoni MT" pitchFamily="18" charset="0"/>
                          <a:ea typeface="Times New Roman"/>
                          <a:cs typeface="Calibri"/>
                        </a:rPr>
                        <a:t> </a:t>
                      </a:r>
                      <a:endParaRPr lang="en-US" sz="1200"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marR="0" indent="-177800" algn="just">
                        <a:lnSpc>
                          <a:spcPct val="115000"/>
                        </a:lnSpc>
                        <a:spcBef>
                          <a:spcPts val="0"/>
                        </a:spcBef>
                        <a:spcAft>
                          <a:spcPts val="0"/>
                        </a:spcAft>
                        <a:buFont typeface="Wingdings" pitchFamily="2" charset="2"/>
                        <a:buChar char="§"/>
                      </a:pPr>
                      <a:r>
                        <a:rPr lang="en-US" sz="1200" dirty="0" smtClean="0">
                          <a:solidFill>
                            <a:srgbClr val="000000"/>
                          </a:solidFill>
                          <a:latin typeface="Bodoni MT" pitchFamily="18" charset="0"/>
                          <a:ea typeface="Times New Roman"/>
                          <a:cs typeface="Calibri"/>
                        </a:rPr>
                        <a:t>Visits of District Inspection &amp; Monitoring Committee are being held regularly</a:t>
                      </a:r>
                    </a:p>
                    <a:p>
                      <a:pPr marL="177800" marR="0" indent="-177800" algn="just">
                        <a:lnSpc>
                          <a:spcPct val="115000"/>
                        </a:lnSpc>
                        <a:spcBef>
                          <a:spcPts val="0"/>
                        </a:spcBef>
                        <a:spcAft>
                          <a:spcPts val="0"/>
                        </a:spcAft>
                        <a:buFont typeface="Wingdings" pitchFamily="2" charset="2"/>
                        <a:buChar char="§"/>
                      </a:pPr>
                      <a:r>
                        <a:rPr lang="en-US" sz="1200" dirty="0" smtClean="0">
                          <a:solidFill>
                            <a:srgbClr val="000000"/>
                          </a:solidFill>
                          <a:latin typeface="Bodoni MT" pitchFamily="18" charset="0"/>
                          <a:ea typeface="Times New Roman"/>
                          <a:cs typeface="Calibri"/>
                        </a:rPr>
                        <a:t>District Advisory Committees </a:t>
                      </a:r>
                      <a:r>
                        <a:rPr lang="en-US" sz="1200" baseline="0" dirty="0" smtClean="0">
                          <a:solidFill>
                            <a:srgbClr val="000000"/>
                          </a:solidFill>
                          <a:latin typeface="Bodoni MT" pitchFamily="18" charset="0"/>
                          <a:ea typeface="Times New Roman"/>
                          <a:cs typeface="Calibri"/>
                        </a:rPr>
                        <a:t> </a:t>
                      </a:r>
                      <a:r>
                        <a:rPr lang="en-US" sz="1200" dirty="0" smtClean="0">
                          <a:solidFill>
                            <a:srgbClr val="000000"/>
                          </a:solidFill>
                          <a:latin typeface="Bodoni MT" pitchFamily="18" charset="0"/>
                          <a:ea typeface="Times New Roman"/>
                          <a:cs typeface="Calibri"/>
                        </a:rPr>
                        <a:t>reviewed twice in a month</a:t>
                      </a:r>
                      <a:r>
                        <a:rPr lang="en-US" sz="1200" baseline="0" dirty="0" smtClean="0">
                          <a:solidFill>
                            <a:srgbClr val="000000"/>
                          </a:solidFill>
                          <a:latin typeface="Bodoni MT" pitchFamily="18" charset="0"/>
                          <a:ea typeface="Times New Roman"/>
                          <a:cs typeface="Calibri"/>
                        </a:rPr>
                        <a:t> &amp; informed to the  </a:t>
                      </a:r>
                      <a:r>
                        <a:rPr lang="en-US" sz="1200" dirty="0" smtClean="0">
                          <a:solidFill>
                            <a:srgbClr val="000000"/>
                          </a:solidFill>
                          <a:latin typeface="Bodoni MT" pitchFamily="18" charset="0"/>
                          <a:ea typeface="Times New Roman"/>
                          <a:cs typeface="Calibri"/>
                        </a:rPr>
                        <a:t>Appropriate Authority</a:t>
                      </a:r>
                      <a:r>
                        <a:rPr lang="en-US" sz="1200" baseline="0" dirty="0" smtClean="0">
                          <a:solidFill>
                            <a:srgbClr val="000000"/>
                          </a:solidFill>
                          <a:latin typeface="Bodoni MT" pitchFamily="18" charset="0"/>
                          <a:ea typeface="Times New Roman"/>
                          <a:cs typeface="Calibri"/>
                        </a:rPr>
                        <a:t> for taking necessary action.</a:t>
                      </a:r>
                      <a:endParaRPr lang="en-US" sz="1200" dirty="0" smtClean="0">
                        <a:solidFill>
                          <a:srgbClr val="000000"/>
                        </a:solidFill>
                        <a:latin typeface="Bodoni MT" pitchFamily="18" charset="0"/>
                        <a:ea typeface="Times New Roman"/>
                        <a:cs typeface="Calibri"/>
                      </a:endParaRPr>
                    </a:p>
                    <a:p>
                      <a:pPr marL="177800" marR="0" indent="-177800" algn="just">
                        <a:lnSpc>
                          <a:spcPct val="115000"/>
                        </a:lnSpc>
                        <a:spcBef>
                          <a:spcPts val="0"/>
                        </a:spcBef>
                        <a:spcAft>
                          <a:spcPts val="0"/>
                        </a:spcAft>
                        <a:buFont typeface="Wingdings" pitchFamily="2" charset="2"/>
                        <a:buChar char="§"/>
                      </a:pPr>
                      <a:r>
                        <a:rPr lang="en-US" sz="1200" dirty="0" smtClean="0">
                          <a:solidFill>
                            <a:srgbClr val="000000"/>
                          </a:solidFill>
                          <a:latin typeface="Bodoni MT" pitchFamily="18" charset="0"/>
                          <a:ea typeface="Times New Roman"/>
                          <a:cs typeface="Calibri"/>
                        </a:rPr>
                        <a:t>At State level, State Level Multi Member Appropriate Authority headed by Director FW</a:t>
                      </a:r>
                      <a:r>
                        <a:rPr lang="en-US" sz="1200" baseline="0" dirty="0" smtClean="0">
                          <a:solidFill>
                            <a:srgbClr val="000000"/>
                          </a:solidFill>
                          <a:latin typeface="Bodoni MT" pitchFamily="18" charset="0"/>
                          <a:ea typeface="Times New Roman"/>
                          <a:cs typeface="Calibri"/>
                        </a:rPr>
                        <a:t> &amp; PM ,regularly reviewed the status.</a:t>
                      </a:r>
                    </a:p>
                    <a:p>
                      <a:pPr marL="177800" marR="0" indent="-177800" algn="just">
                        <a:lnSpc>
                          <a:spcPct val="115000"/>
                        </a:lnSpc>
                        <a:spcBef>
                          <a:spcPts val="0"/>
                        </a:spcBef>
                        <a:spcAft>
                          <a:spcPts val="0"/>
                        </a:spcAft>
                        <a:buFont typeface="Wingdings" pitchFamily="2" charset="2"/>
                        <a:buChar char="§"/>
                      </a:pPr>
                      <a:r>
                        <a:rPr lang="en-US" sz="1200" dirty="0" smtClean="0">
                          <a:solidFill>
                            <a:srgbClr val="000000"/>
                          </a:solidFill>
                          <a:latin typeface="Bodoni MT" pitchFamily="18" charset="0"/>
                          <a:ea typeface="Times New Roman"/>
                          <a:cs typeface="Calibri"/>
                        </a:rPr>
                        <a:t>State Supervisory Board headed by </a:t>
                      </a:r>
                      <a:r>
                        <a:rPr lang="en-US" sz="1200" dirty="0" err="1" smtClean="0">
                          <a:solidFill>
                            <a:srgbClr val="000000"/>
                          </a:solidFill>
                          <a:latin typeface="Bodoni MT" pitchFamily="18" charset="0"/>
                          <a:ea typeface="Times New Roman"/>
                          <a:cs typeface="Calibri"/>
                        </a:rPr>
                        <a:t>Hon’ble</a:t>
                      </a:r>
                      <a:r>
                        <a:rPr lang="en-US" sz="1200" dirty="0" smtClean="0">
                          <a:solidFill>
                            <a:srgbClr val="000000"/>
                          </a:solidFill>
                          <a:latin typeface="Bodoni MT" pitchFamily="18" charset="0"/>
                          <a:ea typeface="Times New Roman"/>
                          <a:cs typeface="Calibri"/>
                        </a:rPr>
                        <a:t> Minister, Health review the status</a:t>
                      </a:r>
                      <a:r>
                        <a:rPr lang="en-US" sz="1200" baseline="0" dirty="0" smtClean="0">
                          <a:solidFill>
                            <a:srgbClr val="000000"/>
                          </a:solidFill>
                          <a:latin typeface="Bodoni MT" pitchFamily="18" charset="0"/>
                          <a:ea typeface="Times New Roman"/>
                          <a:cs typeface="Calibri"/>
                        </a:rPr>
                        <a:t> twice in a year..</a:t>
                      </a:r>
                      <a:endParaRPr lang="en-US" sz="1200"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6931">
                <a:tc>
                  <a:txBody>
                    <a:bodyPr/>
                    <a:lstStyle/>
                    <a:p>
                      <a:pPr marL="0" marR="0" algn="ctr">
                        <a:lnSpc>
                          <a:spcPct val="115000"/>
                        </a:lnSpc>
                        <a:spcBef>
                          <a:spcPts val="0"/>
                        </a:spcBef>
                        <a:spcAft>
                          <a:spcPts val="0"/>
                        </a:spcAft>
                      </a:pPr>
                      <a:r>
                        <a:rPr lang="en-US" sz="1200">
                          <a:solidFill>
                            <a:srgbClr val="000000"/>
                          </a:solidFill>
                          <a:latin typeface="Bodoni MT" pitchFamily="18" charset="0"/>
                          <a:ea typeface="Times New Roman"/>
                          <a:cs typeface="Calibri"/>
                        </a:rPr>
                        <a:t>d.</a:t>
                      </a:r>
                      <a:endParaRPr lang="en-US" sz="120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dirty="0">
                          <a:solidFill>
                            <a:srgbClr val="000000"/>
                          </a:solidFill>
                          <a:latin typeface="Bodoni MT" pitchFamily="18" charset="0"/>
                          <a:ea typeface="Times New Roman"/>
                          <a:cs typeface="Calibri"/>
                        </a:rPr>
                        <a:t>Food Safety &amp; Standard Act</a:t>
                      </a:r>
                      <a:endParaRPr lang="en-US" sz="1200" b="1"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1200">
                          <a:solidFill>
                            <a:srgbClr val="000000"/>
                          </a:solidFill>
                          <a:latin typeface="Bodoni MT" pitchFamily="18" charset="0"/>
                          <a:ea typeface="Times New Roman"/>
                          <a:cs typeface="Calibri"/>
                        </a:rPr>
                        <a:t>Act’2006   Rules 2011 </a:t>
                      </a:r>
                      <a:endParaRPr lang="en-US" sz="120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marR="0" indent="-177800" algn="just">
                        <a:lnSpc>
                          <a:spcPct val="115000"/>
                        </a:lnSpc>
                        <a:spcBef>
                          <a:spcPts val="0"/>
                        </a:spcBef>
                        <a:spcAft>
                          <a:spcPts val="0"/>
                        </a:spcAft>
                        <a:buFont typeface="Arial" pitchFamily="34" charset="0"/>
                        <a:buChar char="•"/>
                      </a:pPr>
                      <a:r>
                        <a:rPr lang="en-US" sz="1200" dirty="0" smtClean="0">
                          <a:solidFill>
                            <a:srgbClr val="000000"/>
                          </a:solidFill>
                          <a:latin typeface="Bodoni MT" pitchFamily="18" charset="0"/>
                          <a:ea typeface="Times New Roman"/>
                          <a:cs typeface="Calibri"/>
                        </a:rPr>
                        <a:t>Joint </a:t>
                      </a:r>
                      <a:r>
                        <a:rPr lang="en-US" sz="1200" dirty="0">
                          <a:solidFill>
                            <a:srgbClr val="000000"/>
                          </a:solidFill>
                          <a:latin typeface="Bodoni MT" pitchFamily="18" charset="0"/>
                          <a:ea typeface="Times New Roman"/>
                          <a:cs typeface="Calibri"/>
                        </a:rPr>
                        <a:t>and Deputy Food Safety Commissioner have been </a:t>
                      </a:r>
                      <a:r>
                        <a:rPr lang="en-US" sz="1200" dirty="0" smtClean="0">
                          <a:solidFill>
                            <a:srgbClr val="000000"/>
                          </a:solidFill>
                          <a:latin typeface="Bodoni MT" pitchFamily="18" charset="0"/>
                          <a:ea typeface="Times New Roman"/>
                          <a:cs typeface="Calibri"/>
                        </a:rPr>
                        <a:t>notified. </a:t>
                      </a:r>
                    </a:p>
                    <a:p>
                      <a:pPr marL="177800" marR="0" indent="-177800" algn="just">
                        <a:lnSpc>
                          <a:spcPct val="115000"/>
                        </a:lnSpc>
                        <a:spcBef>
                          <a:spcPts val="0"/>
                        </a:spcBef>
                        <a:spcAft>
                          <a:spcPts val="0"/>
                        </a:spcAft>
                        <a:buFont typeface="Arial" pitchFamily="34" charset="0"/>
                        <a:buChar char="•"/>
                      </a:pPr>
                      <a:r>
                        <a:rPr lang="en-US" sz="1200" dirty="0" smtClean="0">
                          <a:solidFill>
                            <a:srgbClr val="000000"/>
                          </a:solidFill>
                          <a:latin typeface="Bodoni MT" pitchFamily="18" charset="0"/>
                          <a:ea typeface="Times New Roman"/>
                          <a:cs typeface="Calibri"/>
                        </a:rPr>
                        <a:t>Public Analyst is in place</a:t>
                      </a:r>
                    </a:p>
                    <a:p>
                      <a:pPr marL="177800" marR="0" indent="-177800" algn="just">
                        <a:lnSpc>
                          <a:spcPct val="115000"/>
                        </a:lnSpc>
                        <a:spcBef>
                          <a:spcPts val="0"/>
                        </a:spcBef>
                        <a:spcAft>
                          <a:spcPts val="0"/>
                        </a:spcAft>
                        <a:buFont typeface="Arial" pitchFamily="34" charset="0"/>
                        <a:buChar char="•"/>
                      </a:pPr>
                      <a:r>
                        <a:rPr lang="en-US" sz="1200" dirty="0" smtClean="0">
                          <a:solidFill>
                            <a:srgbClr val="000000"/>
                          </a:solidFill>
                          <a:latin typeface="Bodoni MT" pitchFamily="18" charset="0"/>
                          <a:ea typeface="Times New Roman"/>
                          <a:cs typeface="Calibri"/>
                        </a:rPr>
                        <a:t>Proposal </a:t>
                      </a:r>
                      <a:r>
                        <a:rPr lang="en-US" sz="1200" dirty="0">
                          <a:solidFill>
                            <a:srgbClr val="000000"/>
                          </a:solidFill>
                          <a:latin typeface="Bodoni MT" pitchFamily="18" charset="0"/>
                          <a:ea typeface="Times New Roman"/>
                          <a:cs typeface="Calibri"/>
                        </a:rPr>
                        <a:t>for </a:t>
                      </a:r>
                      <a:r>
                        <a:rPr lang="en-US" sz="1200" dirty="0" smtClean="0">
                          <a:solidFill>
                            <a:srgbClr val="000000"/>
                          </a:solidFill>
                          <a:latin typeface="Bodoni MT" pitchFamily="18" charset="0"/>
                          <a:ea typeface="Times New Roman"/>
                          <a:cs typeface="Calibri"/>
                        </a:rPr>
                        <a:t>creation of posts of FSOs </a:t>
                      </a:r>
                      <a:r>
                        <a:rPr lang="en-US" sz="1200" dirty="0">
                          <a:solidFill>
                            <a:srgbClr val="000000"/>
                          </a:solidFill>
                          <a:latin typeface="Bodoni MT" pitchFamily="18" charset="0"/>
                          <a:ea typeface="Times New Roman"/>
                          <a:cs typeface="Calibri"/>
                        </a:rPr>
                        <a:t>@ 2 in each jurisdiction </a:t>
                      </a:r>
                      <a:r>
                        <a:rPr lang="en-US" sz="1200" dirty="0" smtClean="0">
                          <a:solidFill>
                            <a:srgbClr val="000000"/>
                          </a:solidFill>
                          <a:latin typeface="Bodoni MT" pitchFamily="18" charset="0"/>
                          <a:ea typeface="Times New Roman"/>
                          <a:cs typeface="Calibri"/>
                        </a:rPr>
                        <a:t>for the new districts have </a:t>
                      </a:r>
                      <a:r>
                        <a:rPr lang="en-US" sz="1200" dirty="0">
                          <a:solidFill>
                            <a:srgbClr val="000000"/>
                          </a:solidFill>
                          <a:latin typeface="Bodoni MT" pitchFamily="18" charset="0"/>
                          <a:ea typeface="Times New Roman"/>
                          <a:cs typeface="Calibri"/>
                        </a:rPr>
                        <a:t>also been </a:t>
                      </a:r>
                      <a:r>
                        <a:rPr lang="en-US" sz="1200" dirty="0" smtClean="0">
                          <a:solidFill>
                            <a:srgbClr val="000000"/>
                          </a:solidFill>
                          <a:latin typeface="Bodoni MT" pitchFamily="18" charset="0"/>
                          <a:ea typeface="Times New Roman"/>
                          <a:cs typeface="Calibri"/>
                        </a:rPr>
                        <a:t>cleared by the department.</a:t>
                      </a:r>
                    </a:p>
                    <a:p>
                      <a:pPr marL="177800" marR="0" indent="-177800" algn="just">
                        <a:lnSpc>
                          <a:spcPct val="115000"/>
                        </a:lnSpc>
                        <a:spcBef>
                          <a:spcPts val="0"/>
                        </a:spcBef>
                        <a:spcAft>
                          <a:spcPts val="0"/>
                        </a:spcAft>
                        <a:buFont typeface="Arial" pitchFamily="34" charset="0"/>
                        <a:buChar char="•"/>
                      </a:pPr>
                      <a:r>
                        <a:rPr lang="en-US" sz="1200" dirty="0" smtClean="0">
                          <a:solidFill>
                            <a:srgbClr val="000000"/>
                          </a:solidFill>
                          <a:latin typeface="Bodoni MT" pitchFamily="18" charset="0"/>
                          <a:ea typeface="Times New Roman"/>
                          <a:cs typeface="Calibri"/>
                        </a:rPr>
                        <a:t>Strengthening of Regional Food Laboratory</a:t>
                      </a:r>
                      <a:r>
                        <a:rPr lang="en-US" sz="1200" baseline="0" dirty="0" smtClean="0">
                          <a:solidFill>
                            <a:srgbClr val="000000"/>
                          </a:solidFill>
                          <a:latin typeface="Bodoni MT" pitchFamily="18" charset="0"/>
                          <a:ea typeface="Times New Roman"/>
                          <a:cs typeface="Calibri"/>
                        </a:rPr>
                        <a:t> is in progress.  Finalization of Rate of Equipment will be completed shortly.</a:t>
                      </a:r>
                      <a:endParaRPr lang="en-US" sz="1200" dirty="0" smtClean="0">
                        <a:solidFill>
                          <a:srgbClr val="000000"/>
                        </a:solidFill>
                        <a:latin typeface="Bodoni MT" pitchFamily="18" charset="0"/>
                        <a:ea typeface="Times New Roman"/>
                        <a:cs typeface="Calibri"/>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625">
                <a:tc>
                  <a:txBody>
                    <a:bodyPr/>
                    <a:lstStyle/>
                    <a:p>
                      <a:pPr marL="0" marR="0" algn="ctr">
                        <a:lnSpc>
                          <a:spcPct val="115000"/>
                        </a:lnSpc>
                        <a:spcBef>
                          <a:spcPts val="0"/>
                        </a:spcBef>
                        <a:spcAft>
                          <a:spcPts val="0"/>
                        </a:spcAft>
                      </a:pPr>
                      <a:r>
                        <a:rPr lang="en-US" sz="1200">
                          <a:solidFill>
                            <a:srgbClr val="000000"/>
                          </a:solidFill>
                          <a:latin typeface="Bodoni MT" pitchFamily="18" charset="0"/>
                          <a:ea typeface="Times New Roman"/>
                          <a:cs typeface="Calibri"/>
                        </a:rPr>
                        <a:t>e.</a:t>
                      </a:r>
                      <a:endParaRPr lang="en-US" sz="120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200" b="1" dirty="0">
                          <a:solidFill>
                            <a:srgbClr val="000000"/>
                          </a:solidFill>
                          <a:latin typeface="Bodoni MT" pitchFamily="18" charset="0"/>
                          <a:ea typeface="Times New Roman"/>
                          <a:cs typeface="Calibri"/>
                        </a:rPr>
                        <a:t>Standard Treatment </a:t>
                      </a:r>
                      <a:r>
                        <a:rPr lang="en-US" sz="1200" b="1" dirty="0" smtClean="0">
                          <a:solidFill>
                            <a:srgbClr val="000000"/>
                          </a:solidFill>
                          <a:latin typeface="Bodoni MT" pitchFamily="18" charset="0"/>
                          <a:ea typeface="Times New Roman"/>
                          <a:cs typeface="Calibri"/>
                        </a:rPr>
                        <a:t>Protocol (STP)  &amp; Prescription Audit</a:t>
                      </a:r>
                      <a:endParaRPr lang="en-US" sz="1200" b="1"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gn="just">
                        <a:lnSpc>
                          <a:spcPct val="115000"/>
                        </a:lnSpc>
                        <a:spcBef>
                          <a:spcPts val="0"/>
                        </a:spcBef>
                        <a:spcAft>
                          <a:spcPts val="0"/>
                        </a:spcAft>
                      </a:pPr>
                      <a:r>
                        <a:rPr lang="en-US" sz="1200" dirty="0" smtClean="0">
                          <a:solidFill>
                            <a:srgbClr val="000000"/>
                          </a:solidFill>
                          <a:latin typeface="Bodoni MT" pitchFamily="18" charset="0"/>
                          <a:ea typeface="Times New Roman"/>
                          <a:cs typeface="Calibri"/>
                        </a:rPr>
                        <a:t>STP Finalized,</a:t>
                      </a:r>
                      <a:r>
                        <a:rPr lang="en-US" sz="1200" baseline="0" dirty="0" smtClean="0">
                          <a:solidFill>
                            <a:srgbClr val="000000"/>
                          </a:solidFill>
                          <a:latin typeface="Bodoni MT" pitchFamily="18" charset="0"/>
                          <a:ea typeface="Times New Roman"/>
                          <a:cs typeface="Calibri"/>
                        </a:rPr>
                        <a:t> Essential Drug Lists (EDL) has been revised and notified. Memorandum of availability of Free Drugs in public health facilities have been issued. </a:t>
                      </a:r>
                      <a:endParaRPr lang="en-US" sz="1200"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476">
                <a:tc>
                  <a:txBody>
                    <a:bodyPr/>
                    <a:lstStyle/>
                    <a:p>
                      <a:pPr marL="0" marR="0" algn="ctr">
                        <a:lnSpc>
                          <a:spcPct val="115000"/>
                        </a:lnSpc>
                        <a:spcBef>
                          <a:spcPts val="0"/>
                        </a:spcBef>
                        <a:spcAft>
                          <a:spcPts val="0"/>
                        </a:spcAft>
                      </a:pPr>
                      <a:r>
                        <a:rPr lang="en-US" sz="1200" dirty="0">
                          <a:solidFill>
                            <a:srgbClr val="000000"/>
                          </a:solidFill>
                          <a:latin typeface="Bodoni MT" pitchFamily="18" charset="0"/>
                          <a:ea typeface="Times New Roman"/>
                          <a:cs typeface="Calibri"/>
                        </a:rPr>
                        <a:t>f.</a:t>
                      </a:r>
                      <a:endParaRPr lang="en-US" sz="1200"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200" b="1" dirty="0">
                          <a:solidFill>
                            <a:srgbClr val="000000"/>
                          </a:solidFill>
                          <a:latin typeface="Bodoni MT" pitchFamily="18" charset="0"/>
                          <a:ea typeface="Times New Roman"/>
                          <a:cs typeface="Calibri"/>
                        </a:rPr>
                        <a:t>Civil Registration Act</a:t>
                      </a:r>
                      <a:endParaRPr lang="en-US" sz="1200" b="1"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0"/>
                        </a:spcAft>
                      </a:pPr>
                      <a:r>
                        <a:rPr lang="en-US" sz="1200" kern="1200" dirty="0" smtClean="0">
                          <a:solidFill>
                            <a:schemeClr val="tx1"/>
                          </a:solidFill>
                          <a:latin typeface="Bodoni MT" pitchFamily="18" charset="0"/>
                          <a:ea typeface="+mn-ea"/>
                          <a:cs typeface="+mn-cs"/>
                        </a:rPr>
                        <a:t>Available</a:t>
                      </a:r>
                      <a:r>
                        <a:rPr lang="en-US" sz="1200" kern="1200" baseline="0" dirty="0" smtClean="0">
                          <a:solidFill>
                            <a:schemeClr val="tx1"/>
                          </a:solidFill>
                          <a:latin typeface="Bodoni MT" pitchFamily="18" charset="0"/>
                          <a:ea typeface="+mn-ea"/>
                          <a:cs typeface="+mn-cs"/>
                        </a:rPr>
                        <a:t>  since 2001</a:t>
                      </a:r>
                      <a:r>
                        <a:rPr lang="en-US" sz="1200" kern="1200" dirty="0" smtClean="0">
                          <a:solidFill>
                            <a:schemeClr val="tx1"/>
                          </a:solidFill>
                          <a:latin typeface="Bodoni MT" pitchFamily="18" charset="0"/>
                          <a:ea typeface="+mn-ea"/>
                          <a:cs typeface="+mn-cs"/>
                        </a:rPr>
                        <a:t>(</a:t>
                      </a:r>
                      <a:r>
                        <a:rPr lang="en-US" sz="1200" b="1" u="sng" kern="1200" dirty="0" smtClean="0">
                          <a:solidFill>
                            <a:schemeClr val="tx1"/>
                          </a:solidFill>
                          <a:latin typeface="Bodoni MT" pitchFamily="18" charset="0"/>
                          <a:ea typeface="+mn-ea"/>
                          <a:cs typeface="+mn-cs"/>
                        </a:rPr>
                        <a:t>vide  </a:t>
                      </a:r>
                      <a:r>
                        <a:rPr lang="en-US" sz="1200" kern="1200" dirty="0" smtClean="0">
                          <a:solidFill>
                            <a:schemeClr val="tx1"/>
                          </a:solidFill>
                          <a:latin typeface="Bodoni MT" pitchFamily="18" charset="0"/>
                          <a:ea typeface="+mn-ea"/>
                          <a:cs typeface="+mn-cs"/>
                        </a:rPr>
                        <a:t>Memorandum </a:t>
                      </a:r>
                      <a:r>
                        <a:rPr lang="en-US" sz="1200" b="1" u="sng" kern="1200" dirty="0" smtClean="0">
                          <a:solidFill>
                            <a:schemeClr val="tx1"/>
                          </a:solidFill>
                          <a:latin typeface="Bodoni MT" pitchFamily="18" charset="0"/>
                          <a:ea typeface="+mn-ea"/>
                          <a:cs typeface="+mn-cs"/>
                        </a:rPr>
                        <a:t>no F.10 (48) - SBHI / 99 &amp;  vide no F. 10 (48) – SBHI / 2001 )</a:t>
                      </a:r>
                      <a:endParaRPr lang="en-US" sz="1200"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936">
                <a:tc>
                  <a:txBody>
                    <a:bodyPr/>
                    <a:lstStyle/>
                    <a:p>
                      <a:pPr marL="0" marR="0" algn="ctr">
                        <a:lnSpc>
                          <a:spcPct val="115000"/>
                        </a:lnSpc>
                        <a:spcBef>
                          <a:spcPts val="0"/>
                        </a:spcBef>
                        <a:spcAft>
                          <a:spcPts val="0"/>
                        </a:spcAft>
                      </a:pPr>
                      <a:r>
                        <a:rPr lang="en-US" sz="1200" dirty="0">
                          <a:solidFill>
                            <a:srgbClr val="000000"/>
                          </a:solidFill>
                          <a:latin typeface="Bodoni MT" pitchFamily="18" charset="0"/>
                          <a:ea typeface="Times New Roman"/>
                          <a:cs typeface="Calibri"/>
                        </a:rPr>
                        <a:t>g.</a:t>
                      </a:r>
                      <a:endParaRPr lang="en-US" sz="1200"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200" b="1" dirty="0" smtClean="0">
                          <a:latin typeface="Bodoni MT" pitchFamily="18" charset="0"/>
                          <a:ea typeface="Times New Roman"/>
                        </a:rPr>
                        <a:t>State Drugs Testing Laboratory (SDTL)</a:t>
                      </a:r>
                      <a:endParaRPr lang="en-US" sz="1200" b="1"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200" dirty="0" smtClean="0">
                          <a:latin typeface="Bodoni MT" pitchFamily="18" charset="0"/>
                          <a:ea typeface="Times New Roman"/>
                        </a:rPr>
                        <a:t>Proposal for strengthening of</a:t>
                      </a:r>
                      <a:r>
                        <a:rPr lang="en-US" sz="1200" baseline="0" dirty="0" smtClean="0">
                          <a:latin typeface="Bodoni MT" pitchFamily="18" charset="0"/>
                          <a:ea typeface="Times New Roman"/>
                        </a:rPr>
                        <a:t> SDTL </a:t>
                      </a:r>
                      <a:r>
                        <a:rPr lang="en-US" sz="1200" dirty="0" smtClean="0">
                          <a:latin typeface="Bodoni MT" pitchFamily="18" charset="0"/>
                          <a:ea typeface="Times New Roman"/>
                        </a:rPr>
                        <a:t>has been approved</a:t>
                      </a:r>
                      <a:r>
                        <a:rPr lang="en-US" sz="1200" baseline="0" dirty="0" smtClean="0">
                          <a:latin typeface="Bodoni MT" pitchFamily="18" charset="0"/>
                          <a:ea typeface="Times New Roman"/>
                        </a:rPr>
                        <a:t> by the department for an amount of Rs. 1.07 </a:t>
                      </a:r>
                      <a:r>
                        <a:rPr lang="en-US" sz="1200" baseline="0" dirty="0" err="1" smtClean="0">
                          <a:latin typeface="Bodoni MT" pitchFamily="18" charset="0"/>
                          <a:ea typeface="Times New Roman"/>
                        </a:rPr>
                        <a:t>crs</a:t>
                      </a:r>
                      <a:r>
                        <a:rPr lang="en-US" sz="1200" baseline="0" dirty="0" smtClean="0">
                          <a:latin typeface="Bodoni MT" pitchFamily="18" charset="0"/>
                          <a:ea typeface="Times New Roman"/>
                        </a:rPr>
                        <a:t>.</a:t>
                      </a:r>
                      <a:endParaRPr lang="en-US" sz="1200" dirty="0">
                        <a:latin typeface="Bodoni MT" pitchFamily="18" charset="0"/>
                        <a:ea typeface="Times New Roman"/>
                      </a:endParaRPr>
                    </a:p>
                  </a:txBody>
                  <a:tcPr marL="30670" marR="3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p:cNvGraphicFramePr/>
          <p:nvPr>
            <p:extLst>
              <p:ext uri="{D42A27DB-BD31-4B8C-83A1-F6EECF244321}">
                <p14:modId xmlns:p14="http://schemas.microsoft.com/office/powerpoint/2010/main" val="41179920"/>
              </p:ext>
            </p:extLst>
          </p:nvPr>
        </p:nvGraphicFramePr>
        <p:xfrm>
          <a:off x="457200" y="274638"/>
          <a:ext cx="8229600" cy="563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2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7" name="Organization Chart 1"/>
          <p:cNvGrpSpPr>
            <a:grpSpLocks noChangeAspect="1"/>
          </p:cNvGrpSpPr>
          <p:nvPr/>
        </p:nvGrpSpPr>
        <p:grpSpPr bwMode="auto">
          <a:xfrm>
            <a:off x="304800" y="1371600"/>
            <a:ext cx="8305800" cy="4572000"/>
            <a:chOff x="1806" y="1374"/>
            <a:chExt cx="6300" cy="5039"/>
          </a:xfrm>
        </p:grpSpPr>
        <p:cxnSp>
          <p:nvCxnSpPr>
            <p:cNvPr id="21518" name="_s21518"/>
            <p:cNvCxnSpPr>
              <a:cxnSpLocks noChangeShapeType="1"/>
              <a:stCxn id="20" idx="0"/>
              <a:endCxn id="16" idx="2"/>
            </p:cNvCxnSpPr>
            <p:nvPr/>
          </p:nvCxnSpPr>
          <p:spPr bwMode="auto">
            <a:xfrm rot="5400000" flipH="1">
              <a:off x="5856" y="2724"/>
              <a:ext cx="361" cy="1261"/>
            </a:xfrm>
            <a:prstGeom prst="bentConnector3">
              <a:avLst>
                <a:gd name="adj1" fmla="val 50000"/>
              </a:avLst>
            </a:prstGeom>
            <a:noFill/>
            <a:ln w="28575">
              <a:solidFill>
                <a:srgbClr val="000000"/>
              </a:solidFill>
              <a:miter lim="800000"/>
              <a:headEnd/>
              <a:tailEnd/>
            </a:ln>
          </p:spPr>
        </p:cxnSp>
        <p:cxnSp>
          <p:nvCxnSpPr>
            <p:cNvPr id="21517" name="_s21517"/>
            <p:cNvCxnSpPr>
              <a:cxnSpLocks noChangeShapeType="1"/>
              <a:stCxn id="19" idx="1"/>
              <a:endCxn id="18" idx="2"/>
            </p:cNvCxnSpPr>
            <p:nvPr/>
          </p:nvCxnSpPr>
          <p:spPr bwMode="auto">
            <a:xfrm rot="10800000">
              <a:off x="5586" y="5335"/>
              <a:ext cx="360" cy="722"/>
            </a:xfrm>
            <a:prstGeom prst="bentConnector2">
              <a:avLst/>
            </a:prstGeom>
            <a:noFill/>
            <a:ln w="28575">
              <a:solidFill>
                <a:srgbClr val="000000"/>
              </a:solidFill>
              <a:miter lim="800000"/>
              <a:headEnd/>
              <a:tailEnd/>
            </a:ln>
          </p:spPr>
        </p:cxnSp>
        <p:cxnSp>
          <p:nvCxnSpPr>
            <p:cNvPr id="21516" name="_s21516"/>
            <p:cNvCxnSpPr>
              <a:cxnSpLocks noChangeShapeType="1"/>
              <a:stCxn id="18" idx="1"/>
              <a:endCxn id="17" idx="2"/>
            </p:cNvCxnSpPr>
            <p:nvPr/>
          </p:nvCxnSpPr>
          <p:spPr bwMode="auto">
            <a:xfrm rot="10800000">
              <a:off x="4147" y="4252"/>
              <a:ext cx="360" cy="723"/>
            </a:xfrm>
            <a:prstGeom prst="bentConnector2">
              <a:avLst/>
            </a:prstGeom>
            <a:noFill/>
            <a:ln w="28575">
              <a:solidFill>
                <a:srgbClr val="000000"/>
              </a:solidFill>
              <a:miter lim="800000"/>
              <a:headEnd/>
              <a:tailEnd/>
            </a:ln>
          </p:spPr>
        </p:cxnSp>
        <p:cxnSp>
          <p:nvCxnSpPr>
            <p:cNvPr id="21515" name="_s21515"/>
            <p:cNvCxnSpPr>
              <a:cxnSpLocks noChangeShapeType="1"/>
              <a:stCxn id="17" idx="0"/>
              <a:endCxn id="16" idx="2"/>
            </p:cNvCxnSpPr>
            <p:nvPr/>
          </p:nvCxnSpPr>
          <p:spPr bwMode="auto">
            <a:xfrm rot="16200000">
              <a:off x="4596" y="2725"/>
              <a:ext cx="361" cy="1259"/>
            </a:xfrm>
            <a:prstGeom prst="bentConnector3">
              <a:avLst>
                <a:gd name="adj1" fmla="val 50000"/>
              </a:avLst>
            </a:prstGeom>
            <a:noFill/>
            <a:ln w="28575">
              <a:solidFill>
                <a:srgbClr val="000000"/>
              </a:solidFill>
              <a:miter lim="800000"/>
              <a:headEnd/>
              <a:tailEnd/>
            </a:ln>
          </p:spPr>
        </p:cxnSp>
        <p:cxnSp>
          <p:nvCxnSpPr>
            <p:cNvPr id="21514" name="_s21514"/>
            <p:cNvCxnSpPr>
              <a:cxnSpLocks noChangeShapeType="1"/>
              <a:stCxn id="16" idx="0"/>
              <a:endCxn id="14" idx="2"/>
            </p:cNvCxnSpPr>
            <p:nvPr/>
          </p:nvCxnSpPr>
          <p:spPr bwMode="auto">
            <a:xfrm rot="5400000" flipH="1">
              <a:off x="4596" y="1645"/>
              <a:ext cx="359" cy="1260"/>
            </a:xfrm>
            <a:prstGeom prst="bentConnector3">
              <a:avLst>
                <a:gd name="adj1" fmla="val 49315"/>
              </a:avLst>
            </a:prstGeom>
            <a:noFill/>
            <a:ln w="28575">
              <a:solidFill>
                <a:srgbClr val="000000"/>
              </a:solidFill>
              <a:miter lim="800000"/>
              <a:headEnd/>
              <a:tailEnd/>
            </a:ln>
          </p:spPr>
        </p:cxnSp>
        <p:cxnSp>
          <p:nvCxnSpPr>
            <p:cNvPr id="21513" name="_s21513"/>
            <p:cNvCxnSpPr>
              <a:cxnSpLocks noChangeShapeType="1"/>
              <a:stCxn id="15" idx="0"/>
              <a:endCxn id="14" idx="2"/>
            </p:cNvCxnSpPr>
            <p:nvPr/>
          </p:nvCxnSpPr>
          <p:spPr bwMode="auto">
            <a:xfrm rot="16200000">
              <a:off x="3336" y="1645"/>
              <a:ext cx="359" cy="1260"/>
            </a:xfrm>
            <a:prstGeom prst="bentConnector3">
              <a:avLst>
                <a:gd name="adj1" fmla="val 49315"/>
              </a:avLst>
            </a:prstGeom>
            <a:noFill/>
            <a:ln w="28575">
              <a:solidFill>
                <a:srgbClr val="000000"/>
              </a:solidFill>
              <a:miter lim="800000"/>
              <a:headEnd/>
              <a:tailEnd/>
            </a:ln>
          </p:spPr>
        </p:cxnSp>
        <p:sp>
          <p:nvSpPr>
            <p:cNvPr id="14" name="_s21512"/>
            <p:cNvSpPr>
              <a:spLocks noChangeArrowheads="1"/>
            </p:cNvSpPr>
            <p:nvPr/>
          </p:nvSpPr>
          <p:spPr bwMode="auto">
            <a:xfrm>
              <a:off x="3066" y="1374"/>
              <a:ext cx="2160" cy="720"/>
            </a:xfrm>
            <a:prstGeom prst="roundRect">
              <a:avLst>
                <a:gd name="adj" fmla="val 16667"/>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Bodoni MT" pitchFamily="18" charset="0"/>
                  <a:ea typeface="Times New Roman" pitchFamily="18" charset="0"/>
                </a:rPr>
                <a:t>Chairperson Panchayet Samitee</a:t>
              </a:r>
              <a:endParaRPr kumimoji="0" lang="en-US" b="1" i="0" u="none" strike="noStrike" cap="none" normalizeH="0" baseline="0" smtClean="0">
                <a:ln>
                  <a:noFill/>
                </a:ln>
                <a:solidFill>
                  <a:schemeClr val="tx1"/>
                </a:solidFill>
                <a:effectLst/>
                <a:latin typeface="Bodoni MT" pitchFamily="18" charset="0"/>
              </a:endParaRPr>
            </a:p>
          </p:txBody>
        </p:sp>
        <p:sp>
          <p:nvSpPr>
            <p:cNvPr id="15" name="_s21511"/>
            <p:cNvSpPr>
              <a:spLocks noChangeArrowheads="1"/>
            </p:cNvSpPr>
            <p:nvPr/>
          </p:nvSpPr>
          <p:spPr bwMode="auto">
            <a:xfrm>
              <a:off x="1806" y="2454"/>
              <a:ext cx="2160" cy="720"/>
            </a:xfrm>
            <a:prstGeom prst="roundRect">
              <a:avLst>
                <a:gd name="adj" fmla="val 16667"/>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Bodoni MT" pitchFamily="18" charset="0"/>
                  <a:ea typeface="Times New Roman" pitchFamily="18" charset="0"/>
                </a:rPr>
                <a:t>BDO</a:t>
              </a:r>
              <a:endParaRPr kumimoji="0" lang="en-US" b="1" i="0" u="none" strike="noStrike" cap="none" normalizeH="0" baseline="0" smtClean="0">
                <a:ln>
                  <a:noFill/>
                </a:ln>
                <a:solidFill>
                  <a:schemeClr val="tx1"/>
                </a:solidFill>
                <a:effectLst/>
                <a:latin typeface="Bodoni MT" pitchFamily="18" charset="0"/>
              </a:endParaRPr>
            </a:p>
          </p:txBody>
        </p:sp>
        <p:sp>
          <p:nvSpPr>
            <p:cNvPr id="16" name="_s21510"/>
            <p:cNvSpPr>
              <a:spLocks noChangeArrowheads="1"/>
            </p:cNvSpPr>
            <p:nvPr/>
          </p:nvSpPr>
          <p:spPr bwMode="auto">
            <a:xfrm>
              <a:off x="4326" y="2454"/>
              <a:ext cx="2160" cy="720"/>
            </a:xfrm>
            <a:prstGeom prst="roundRect">
              <a:avLst>
                <a:gd name="adj" fmla="val 16667"/>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Bodoni MT" pitchFamily="18" charset="0"/>
                  <a:ea typeface="Times New Roman" pitchFamily="18" charset="0"/>
                </a:rPr>
                <a:t>Block MO (Public Health)</a:t>
              </a:r>
              <a:endParaRPr kumimoji="0" lang="en-US" b="1" i="0" u="none" strike="noStrike" cap="none" normalizeH="0" baseline="0" dirty="0" smtClean="0">
                <a:ln>
                  <a:noFill/>
                </a:ln>
                <a:solidFill>
                  <a:schemeClr val="tx1"/>
                </a:solidFill>
                <a:effectLst/>
                <a:latin typeface="Bodoni MT" pitchFamily="18" charset="0"/>
              </a:endParaRPr>
            </a:p>
          </p:txBody>
        </p:sp>
        <p:sp>
          <p:nvSpPr>
            <p:cNvPr id="17" name="_s21509"/>
            <p:cNvSpPr>
              <a:spLocks noChangeArrowheads="1"/>
            </p:cNvSpPr>
            <p:nvPr/>
          </p:nvSpPr>
          <p:spPr bwMode="auto">
            <a:xfrm>
              <a:off x="3067" y="3534"/>
              <a:ext cx="2160" cy="718"/>
            </a:xfrm>
            <a:prstGeom prst="roundRect">
              <a:avLst>
                <a:gd name="adj" fmla="val 16667"/>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Bodoni MT" pitchFamily="18" charset="0"/>
                  <a:ea typeface="Times New Roman" pitchFamily="18" charset="0"/>
                </a:rPr>
                <a:t>MO/Ic (PHC)</a:t>
              </a:r>
              <a:endParaRPr kumimoji="0" lang="en-US" b="1" i="0" u="none" strike="noStrike" cap="none" normalizeH="0" baseline="0" smtClean="0">
                <a:ln>
                  <a:noFill/>
                </a:ln>
                <a:solidFill>
                  <a:schemeClr val="tx1"/>
                </a:solidFill>
                <a:effectLst/>
                <a:latin typeface="Bodoni MT" pitchFamily="18" charset="0"/>
              </a:endParaRPr>
            </a:p>
          </p:txBody>
        </p:sp>
        <p:sp>
          <p:nvSpPr>
            <p:cNvPr id="18" name="_s21508"/>
            <p:cNvSpPr>
              <a:spLocks noChangeArrowheads="1"/>
            </p:cNvSpPr>
            <p:nvPr/>
          </p:nvSpPr>
          <p:spPr bwMode="auto">
            <a:xfrm>
              <a:off x="4507" y="4614"/>
              <a:ext cx="2160" cy="720"/>
            </a:xfrm>
            <a:prstGeom prst="roundRect">
              <a:avLst>
                <a:gd name="adj" fmla="val 16667"/>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Bodoni MT" pitchFamily="18" charset="0"/>
                  <a:ea typeface="Times New Roman" pitchFamily="18" charset="0"/>
                </a:rPr>
                <a:t>ANM/ MPW</a:t>
              </a:r>
              <a:endParaRPr kumimoji="0" lang="en-US" b="1" i="0" u="none" strike="noStrike" cap="none" normalizeH="0" baseline="0" smtClean="0">
                <a:ln>
                  <a:noFill/>
                </a:ln>
                <a:solidFill>
                  <a:schemeClr val="tx1"/>
                </a:solidFill>
                <a:effectLst/>
                <a:latin typeface="Bodoni MT" pitchFamily="18" charset="0"/>
              </a:endParaRPr>
            </a:p>
          </p:txBody>
        </p:sp>
        <p:sp>
          <p:nvSpPr>
            <p:cNvPr id="19" name="_s21507"/>
            <p:cNvSpPr>
              <a:spLocks noChangeArrowheads="1"/>
            </p:cNvSpPr>
            <p:nvPr/>
          </p:nvSpPr>
          <p:spPr bwMode="auto">
            <a:xfrm>
              <a:off x="5947" y="5694"/>
              <a:ext cx="2159" cy="719"/>
            </a:xfrm>
            <a:prstGeom prst="roundRect">
              <a:avLst>
                <a:gd name="adj" fmla="val 16667"/>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Bodoni MT" pitchFamily="18" charset="0"/>
                  <a:ea typeface="Times New Roman" pitchFamily="18" charset="0"/>
                </a:rPr>
                <a:t>ASHA / AWW</a:t>
              </a:r>
              <a:endParaRPr kumimoji="0" lang="en-US" b="1" i="0" u="none" strike="noStrike" cap="none" normalizeH="0" baseline="0" smtClean="0">
                <a:ln>
                  <a:noFill/>
                </a:ln>
                <a:solidFill>
                  <a:schemeClr val="tx1"/>
                </a:solidFill>
                <a:effectLst/>
                <a:latin typeface="Bodoni MT" pitchFamily="18" charset="0"/>
              </a:endParaRPr>
            </a:p>
          </p:txBody>
        </p:sp>
        <p:sp>
          <p:nvSpPr>
            <p:cNvPr id="20" name="_s21506"/>
            <p:cNvSpPr>
              <a:spLocks noChangeArrowheads="1"/>
            </p:cNvSpPr>
            <p:nvPr/>
          </p:nvSpPr>
          <p:spPr bwMode="auto">
            <a:xfrm>
              <a:off x="5587" y="3534"/>
              <a:ext cx="2159" cy="720"/>
            </a:xfrm>
            <a:prstGeom prst="roundRect">
              <a:avLst>
                <a:gd name="adj" fmla="val 16667"/>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Bodoni MT" pitchFamily="18" charset="0"/>
                  <a:ea typeface="Times New Roman" pitchFamily="18" charset="0"/>
                </a:rPr>
                <a:t>PRI/ SHG / NGO</a:t>
              </a:r>
              <a:endParaRPr kumimoji="0" lang="en-US" b="1" i="0" u="none" strike="noStrike" cap="none" normalizeH="0" baseline="0" smtClean="0">
                <a:ln>
                  <a:noFill/>
                </a:ln>
                <a:solidFill>
                  <a:schemeClr val="tx1"/>
                </a:solidFill>
                <a:effectLst/>
                <a:latin typeface="Bodoni MT" pitchFamily="18" charset="0"/>
              </a:endParaRPr>
            </a:p>
          </p:txBody>
        </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2439</Words>
  <Application>Microsoft Macintosh PowerPoint</Application>
  <PresentationFormat>On-screen Show (4:3)</PresentationFormat>
  <Paragraphs>385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 Tripura: A snap-shot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Progress So Far…e-Janani : Tracking Mother-Child Dyad (for Mandwi Block of West Tripura) : Targets:</vt:lpstr>
      <vt:lpstr>Salient Features</vt:lpstr>
      <vt:lpstr>Innovations in Health Sector</vt:lpstr>
      <vt:lpstr>Innovations in Health Sector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Sandeep</cp:lastModifiedBy>
  <cp:revision>55</cp:revision>
  <dcterms:created xsi:type="dcterms:W3CDTF">2006-08-16T00:00:00Z</dcterms:created>
  <dcterms:modified xsi:type="dcterms:W3CDTF">2014-01-08T18:01:04Z</dcterms:modified>
</cp:coreProperties>
</file>